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0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688" r:id="rId4"/>
    <p:sldMasterId id="2147483693" r:id="rId5"/>
    <p:sldMasterId id="2147483699" r:id="rId6"/>
    <p:sldMasterId id="2147483691" r:id="rId7"/>
    <p:sldMasterId id="2147483855" r:id="rId8"/>
    <p:sldMasterId id="2147483696" r:id="rId9"/>
    <p:sldMasterId id="2147483675" r:id="rId10"/>
    <p:sldMasterId id="2147483712" r:id="rId11"/>
    <p:sldMasterId id="2147483721" r:id="rId12"/>
    <p:sldMasterId id="2147483724" r:id="rId13"/>
    <p:sldMasterId id="2147483728" r:id="rId14"/>
    <p:sldMasterId id="2147483860" r:id="rId15"/>
    <p:sldMasterId id="2147483863" r:id="rId16"/>
    <p:sldMasterId id="2147483866" r:id="rId17"/>
    <p:sldMasterId id="2147483869" r:id="rId18"/>
    <p:sldMasterId id="2147483872" r:id="rId19"/>
    <p:sldMasterId id="2147483876" r:id="rId20"/>
    <p:sldMasterId id="2147483885" r:id="rId21"/>
  </p:sldMasterIdLst>
  <p:notesMasterIdLst>
    <p:notesMasterId r:id="rId77"/>
  </p:notesMasterIdLst>
  <p:handoutMasterIdLst>
    <p:handoutMasterId r:id="rId78"/>
  </p:handoutMasterIdLst>
  <p:sldIdLst>
    <p:sldId id="259" r:id="rId22"/>
    <p:sldId id="940" r:id="rId23"/>
    <p:sldId id="941" r:id="rId24"/>
    <p:sldId id="732" r:id="rId25"/>
    <p:sldId id="734" r:id="rId26"/>
    <p:sldId id="735" r:id="rId27"/>
    <p:sldId id="1235" r:id="rId28"/>
    <p:sldId id="963" r:id="rId29"/>
    <p:sldId id="964" r:id="rId30"/>
    <p:sldId id="1285" r:id="rId31"/>
    <p:sldId id="967" r:id="rId32"/>
    <p:sldId id="971" r:id="rId33"/>
    <p:sldId id="1259" r:id="rId34"/>
    <p:sldId id="984" r:id="rId35"/>
    <p:sldId id="1260" r:id="rId36"/>
    <p:sldId id="1261" r:id="rId37"/>
    <p:sldId id="1262" r:id="rId38"/>
    <p:sldId id="1274" r:id="rId39"/>
    <p:sldId id="1275" r:id="rId40"/>
    <p:sldId id="1286" r:id="rId41"/>
    <p:sldId id="1287" r:id="rId42"/>
    <p:sldId id="1288" r:id="rId43"/>
    <p:sldId id="1289" r:id="rId44"/>
    <p:sldId id="1299" r:id="rId45"/>
    <p:sldId id="1016" r:id="rId46"/>
    <p:sldId id="1284" r:id="rId47"/>
    <p:sldId id="1297" r:id="rId48"/>
    <p:sldId id="1263" r:id="rId49"/>
    <p:sldId id="1300" r:id="rId50"/>
    <p:sldId id="1266" r:id="rId51"/>
    <p:sldId id="1279" r:id="rId52"/>
    <p:sldId id="1267" r:id="rId53"/>
    <p:sldId id="1298" r:id="rId54"/>
    <p:sldId id="1268" r:id="rId55"/>
    <p:sldId id="1278" r:id="rId56"/>
    <p:sldId id="1294" r:id="rId57"/>
    <p:sldId id="1302" r:id="rId58"/>
    <p:sldId id="1270" r:id="rId59"/>
    <p:sldId id="1269" r:id="rId60"/>
    <p:sldId id="1280" r:id="rId61"/>
    <p:sldId id="1271" r:id="rId62"/>
    <p:sldId id="1272" r:id="rId63"/>
    <p:sldId id="1292" r:id="rId64"/>
    <p:sldId id="1265" r:id="rId65"/>
    <p:sldId id="1273" r:id="rId66"/>
    <p:sldId id="1276" r:id="rId67"/>
    <p:sldId id="1304" r:id="rId68"/>
    <p:sldId id="1281" r:id="rId69"/>
    <p:sldId id="1282" r:id="rId70"/>
    <p:sldId id="1264" r:id="rId71"/>
    <p:sldId id="1305" r:id="rId72"/>
    <p:sldId id="1303" r:id="rId73"/>
    <p:sldId id="1283" r:id="rId74"/>
    <p:sldId id="1295" r:id="rId75"/>
    <p:sldId id="731" r:id="rId7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225"/>
    <a:srgbClr val="DB5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37" autoAdjust="0"/>
    <p:restoredTop sz="94707" autoAdjust="0"/>
  </p:normalViewPr>
  <p:slideViewPr>
    <p:cSldViewPr snapToGrid="0">
      <p:cViewPr varScale="1">
        <p:scale>
          <a:sx n="97" d="100"/>
          <a:sy n="97" d="100"/>
        </p:scale>
        <p:origin x="48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0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5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B08C41F-9010-4ED2-A7EF-DDD9DD7DDB34}" type="datetimeFigureOut">
              <a:rPr lang="en-AU" smtClean="0"/>
              <a:t>24/03/2018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837FB04-B73E-4910-99B4-AC808A3144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858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0E0A894-D5FF-42BC-B2F0-C0D05C17F742}" type="datetimeFigureOut">
              <a:rPr lang="en-AU" smtClean="0"/>
              <a:t>24/03/2018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6B801E2-B522-475A-B406-7DD67F9A6B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6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69993" indent="-29615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84605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58447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32289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06131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79974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53816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27658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ED8D5C-67EB-4FBF-A3CE-404A64A0D8C0}" type="slidenum">
              <a:rPr lang="en-AU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AU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5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40655"/>
            <a:ext cx="9144000" cy="112889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Presentation Title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12910" y="2640656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112910" y="3769545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25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5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66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3682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50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593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4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8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30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92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89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803525"/>
            <a:ext cx="10515600" cy="1330325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088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3446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5246077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246076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71138" y="1363663"/>
            <a:ext cx="5377962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286500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witter_Oran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6631598" y="188649"/>
            <a:ext cx="5246077" cy="7239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Ligh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846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19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1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245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01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171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027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11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7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1" y="765175"/>
            <a:ext cx="105664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0151" y="2349501"/>
            <a:ext cx="5027083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0434" y="2349501"/>
            <a:ext cx="5027084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200151" y="6248401"/>
            <a:ext cx="4891616" cy="4746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www.gianwild.com.au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51136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816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363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7496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698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289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9432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20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7975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3012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500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9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2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555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2608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3770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254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8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555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49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142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3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9086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475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60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3976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6330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678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521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0" y="230716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2696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751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289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5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6356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823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3358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69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872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0820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63662" y="0"/>
            <a:ext cx="8328338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733" y="1122362"/>
            <a:ext cx="7745943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1733" y="2228850"/>
            <a:ext cx="7745942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783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491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3" y="1045507"/>
            <a:ext cx="7231634" cy="475786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03750" y="1285875"/>
            <a:ext cx="6788150" cy="426243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568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" y="210855"/>
            <a:ext cx="3694107" cy="6444756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8199" y="1013794"/>
            <a:ext cx="3047999" cy="483887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1221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533021" y="820248"/>
            <a:ext cx="4658979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5490" y="999068"/>
            <a:ext cx="4082185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5491" y="2228850"/>
            <a:ext cx="4082184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4077" y="288110"/>
            <a:ext cx="2990352" cy="627266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05745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29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2904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5299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72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728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8437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928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803525"/>
            <a:ext cx="10515600" cy="1330325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747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19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4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97903273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225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07075"/>
            <a:ext cx="12192000" cy="105092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7838" y="6030913"/>
            <a:ext cx="4846637" cy="525462"/>
          </a:xfrm>
          <a:prstGeom prst="rect">
            <a:avLst/>
          </a:prstGeom>
          <a:solidFill>
            <a:srgbClr val="292929"/>
          </a:solidFill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Proxima Nova Light"/>
                <a:ea typeface="ＭＳ Ｐゴシック" charset="0"/>
                <a:cs typeface="Proxima Nova Light"/>
              </a:rPr>
              <a:t>www.accessibilityoz.com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Proxima Nova Semibold"/>
                <a:ea typeface="ＭＳ Ｐゴシック" charset="0"/>
                <a:cs typeface="Proxima Nova Semibold"/>
              </a:rPr>
              <a:t>@</a:t>
            </a:r>
            <a:r>
              <a:rPr lang="en-US" kern="1500" dirty="0" err="1">
                <a:solidFill>
                  <a:schemeClr val="bg1"/>
                </a:solidFill>
                <a:latin typeface="Proxima Nova Semibold"/>
                <a:ea typeface="ＭＳ Ｐゴシック" charset="0"/>
                <a:cs typeface="Proxima Nova Semibold"/>
              </a:rPr>
              <a:t>accessibilityoz</a:t>
            </a:r>
            <a:endParaRPr lang="en-US" kern="1500" dirty="0">
              <a:solidFill>
                <a:schemeClr val="bg1"/>
              </a:solidFill>
              <a:latin typeface="Proxima Nova Semibold"/>
              <a:ea typeface="ＭＳ Ｐゴシック" charset="0"/>
              <a:cs typeface="Proxima Nova Semibold"/>
            </a:endParaRPr>
          </a:p>
        </p:txBody>
      </p:sp>
      <p:pic>
        <p:nvPicPr>
          <p:cNvPr id="10" name="Picture 7" descr="Accessibility_Oz_white.ps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3" y="5828506"/>
            <a:ext cx="18621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21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711" r:id="rId3"/>
    <p:sldLayoutId id="2147483715" r:id="rId4"/>
    <p:sldLayoutId id="2147483796" r:id="rId5"/>
    <p:sldLayoutId id="2147483805" r:id="rId6"/>
    <p:sldLayoutId id="2147483808" r:id="rId7"/>
    <p:sldLayoutId id="2147483812" r:id="rId8"/>
    <p:sldLayoutId id="21474838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71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99" r:id="rId3"/>
    <p:sldLayoutId id="214748380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9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6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2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801" r:id="rId3"/>
    <p:sldLayoutId id="2147483802" r:id="rId4"/>
    <p:sldLayoutId id="2147483833" r:id="rId5"/>
    <p:sldLayoutId id="2147483834" r:id="rId6"/>
    <p:sldLayoutId id="2147483842" r:id="rId7"/>
    <p:sldLayoutId id="2147483846" r:id="rId8"/>
    <p:sldLayoutId id="21474838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6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5" y="5970302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Rg" panose="02000506030000020004" pitchFamily="50" charset="0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Rg" panose="02000506030000020004" pitchFamily="50" charset="0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4" y="5982797"/>
            <a:ext cx="375121" cy="3751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807352" y="6032993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dirty="0">
                <a:solidFill>
                  <a:srgbClr val="DB582F"/>
                </a:solidFill>
                <a:latin typeface="Wingdings" panose="05000000000000000000" pitchFamily="2" charset="2"/>
              </a:rPr>
              <a:t>2</a:t>
            </a:r>
            <a:r>
              <a:rPr lang="en-AU" dirty="0">
                <a:solidFill>
                  <a:srgbClr val="DB582F"/>
                </a:solidFill>
              </a:rPr>
              <a:t> </a:t>
            </a:r>
            <a:r>
              <a:rPr lang="en-AU" dirty="0">
                <a:solidFill>
                  <a:srgbClr val="DB582F"/>
                </a:solidFill>
                <a:latin typeface="Proxima Nova Rg" panose="02000506030000020004" pitchFamily="50" charset="0"/>
              </a:rPr>
              <a:t>a11yoz.com/menabling15</a:t>
            </a:r>
          </a:p>
        </p:txBody>
      </p:sp>
    </p:spTree>
    <p:extLst>
      <p:ext uri="{BB962C8B-B14F-4D97-AF65-F5344CB8AC3E}">
        <p14:creationId xmlns:p14="http://schemas.microsoft.com/office/powerpoint/2010/main" val="7164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71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6096000" cy="594717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2046" y="0"/>
            <a:ext cx="135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0" r:id="rId2"/>
    <p:sldLayoutId id="2147483707" r:id="rId3"/>
    <p:sldLayoutId id="2147483708" r:id="rId4"/>
    <p:sldLayoutId id="2147483701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26004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6522"/>
          <a:stretch/>
        </p:blipFill>
        <p:spPr>
          <a:xfrm>
            <a:off x="0" y="-49877"/>
            <a:ext cx="12192000" cy="69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8512"/>
          <a:stretch/>
        </p:blipFill>
        <p:spPr>
          <a:xfrm>
            <a:off x="0" y="0"/>
            <a:ext cx="12192000" cy="69515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50769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cessibilityoz.com/" TargetMode="Externa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Interactive maps</a:t>
            </a:r>
            <a:br>
              <a:rPr lang="en-AU" sz="4000" dirty="0"/>
            </a:br>
            <a:r>
              <a:rPr lang="en-AU" sz="4000" dirty="0"/>
              <a:t>pz.tt/ahg17-map</a:t>
            </a:r>
          </a:p>
        </p:txBody>
      </p:sp>
    </p:spTree>
    <p:extLst>
      <p:ext uri="{BB962C8B-B14F-4D97-AF65-F5344CB8AC3E}">
        <p14:creationId xmlns:p14="http://schemas.microsoft.com/office/powerpoint/2010/main" val="303123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Impacts: Lack of screen reader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“Maps are very important source of information for blind users. Maps designers should never assume the data they prepare won't ever be used by people with visual impairment. </a:t>
            </a:r>
          </a:p>
          <a:p>
            <a:r>
              <a:rPr lang="en-GB" sz="3200" dirty="0">
                <a:solidFill>
                  <a:schemeClr val="tx1"/>
                </a:solidFill>
              </a:rPr>
              <a:t>Parking areas  for instance are quite often places of meeting with one's befriended driver. One must know the area to be sure that the place of meeting is not a large three-story building where finding your friend's car and not being killed by other cars is a real possibility. “</a:t>
            </a:r>
            <a:endParaRPr lang="en-AU" sz="32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029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Impacts: Keyboard inaccessibility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Some maps cannot be operated with the keyboard or do not have a highly visible keyboard focus indicator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This limits the map use to mouse users only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Many assistive technologies mimic the keyboard – they will not be able to interact with the map either</a:t>
            </a:r>
          </a:p>
        </p:txBody>
      </p:sp>
    </p:spTree>
    <p:extLst>
      <p:ext uri="{BB962C8B-B14F-4D97-AF65-F5344CB8AC3E}">
        <p14:creationId xmlns:p14="http://schemas.microsoft.com/office/powerpoint/2010/main" val="256614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Impact: Use of colour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Some maps rely on colour to convey information, or colour contrast is not sufficient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People who are </a:t>
            </a:r>
            <a:r>
              <a:rPr lang="en-AU" sz="4000" dirty="0" err="1"/>
              <a:t>colorblind</a:t>
            </a:r>
            <a:r>
              <a:rPr lang="en-AU" sz="4000" dirty="0"/>
              <a:t> may not be able to understand features of the map</a:t>
            </a:r>
          </a:p>
        </p:txBody>
      </p:sp>
    </p:spTree>
    <p:extLst>
      <p:ext uri="{BB962C8B-B14F-4D97-AF65-F5344CB8AC3E}">
        <p14:creationId xmlns:p14="http://schemas.microsoft.com/office/powerpoint/2010/main" val="428983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Impact: Increase text size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Some map text content cannot be increased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People who have mild vision impairments may not be able to read the content on the map</a:t>
            </a:r>
          </a:p>
        </p:txBody>
      </p:sp>
    </p:spTree>
    <p:extLst>
      <p:ext uri="{BB962C8B-B14F-4D97-AF65-F5344CB8AC3E}">
        <p14:creationId xmlns:p14="http://schemas.microsoft.com/office/powerpoint/2010/main" val="165589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6000" dirty="0"/>
              <a:t>So how do you create an accessible interactive map?</a:t>
            </a:r>
          </a:p>
        </p:txBody>
      </p:sp>
    </p:spTree>
    <p:extLst>
      <p:ext uri="{BB962C8B-B14F-4D97-AF65-F5344CB8AC3E}">
        <p14:creationId xmlns:p14="http://schemas.microsoft.com/office/powerpoint/2010/main" val="2001870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Accessible interactive maps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Provide a long description in text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Make the map keyboard (and mouse and touch!) accessible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Meet colour contrast requirements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Use icons in addition to colour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Ensure users can increase text size</a:t>
            </a:r>
          </a:p>
        </p:txBody>
      </p:sp>
    </p:spTree>
    <p:extLst>
      <p:ext uri="{BB962C8B-B14F-4D97-AF65-F5344CB8AC3E}">
        <p14:creationId xmlns:p14="http://schemas.microsoft.com/office/powerpoint/2010/main" val="116941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One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Long description</a:t>
            </a:r>
          </a:p>
        </p:txBody>
      </p:sp>
    </p:spTree>
    <p:extLst>
      <p:ext uri="{BB962C8B-B14F-4D97-AF65-F5344CB8AC3E}">
        <p14:creationId xmlns:p14="http://schemas.microsoft.com/office/powerpoint/2010/main" val="1513890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Proxima Nova Cn Rg" panose="02000506030000020004" pitchFamily="50" charset="0"/>
              </a:rPr>
              <a:t>Providing an ALT attribute for image-based maps. </a:t>
            </a:r>
            <a:endParaRPr lang="en-AU" dirty="0">
              <a:solidFill>
                <a:schemeClr val="tx1"/>
              </a:solidFill>
              <a:latin typeface="Proxima Nova Cn Rg" panose="02000506030000020004" pitchFamily="50" charset="0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Proxima Nova Cn Rg" panose="02000506030000020004" pitchFamily="50" charset="0"/>
              </a:rPr>
              <a:t>Ensure client-side image maps have accurate ALT attributes to indicate areas of a map or important markers</a:t>
            </a:r>
            <a:endParaRPr lang="en-AU" dirty="0">
              <a:solidFill>
                <a:schemeClr val="tx1"/>
              </a:solidFill>
              <a:latin typeface="Proxima Nova Cn Rg" panose="02000506030000020004" pitchFamily="50" charset="0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Proxima Nova Cn Rg" panose="02000506030000020004" pitchFamily="50" charset="0"/>
              </a:rPr>
              <a:t>Provide a text version in a table of the </a:t>
            </a:r>
            <a:r>
              <a:rPr lang="en-US" b="1" dirty="0">
                <a:solidFill>
                  <a:schemeClr val="tx1"/>
                </a:solidFill>
                <a:latin typeface="Proxima Nova Cn Rg" panose="02000506030000020004" pitchFamily="50" charset="0"/>
              </a:rPr>
              <a:t>important locations</a:t>
            </a:r>
            <a:endParaRPr lang="en-AU" b="1" dirty="0">
              <a:solidFill>
                <a:schemeClr val="tx1"/>
              </a:solidFill>
              <a:latin typeface="Proxima Nova Cn Rg" panose="02000506030000020004" pitchFamily="50" charset="0"/>
            </a:endParaRPr>
          </a:p>
          <a:p>
            <a:pPr lvl="2">
              <a:buFont typeface="Wingdings" pitchFamily="-107" charset="2"/>
              <a:buChar char="§"/>
              <a:defRPr/>
            </a:pPr>
            <a:endParaRPr lang="en-AU" sz="40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783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Describe only those aspects of the map that are relevant, e.g. the most important point or the most common feature of the map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Describe the distance (in kilometres or metres) from important points.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If the map will be used for transport, give directions for car, public transport and/or walking.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71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1"/>
                </a:solidFill>
                <a:latin typeface="Proxima Nova Cn Rg" panose="02000506030000020004" pitchFamily="50" charset="0"/>
              </a:rPr>
              <a:t>If the map is time-sensitive, mark the times in the long description.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1"/>
                </a:solidFill>
                <a:latin typeface="Proxima Nova Cn Rg" panose="02000506030000020004" pitchFamily="50" charset="0"/>
              </a:rPr>
              <a:t>If the map is a transport map, organise the map by train, bus or train line and describe the locations and distances travelled.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tx1"/>
                </a:solidFill>
                <a:latin typeface="Proxima Nova Cn Rg" panose="02000506030000020004" pitchFamily="50" charset="0"/>
              </a:rPr>
              <a:t>If the map is a topographical map, mark the height at which important points occur.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990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0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Two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Screen reader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795763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Partially screen reader accessible map</a:t>
            </a:r>
          </a:p>
        </p:txBody>
      </p:sp>
      <p:pic>
        <p:nvPicPr>
          <p:cNvPr id="4" name="Picture 3" descr="Grey map with blue dots, showing inner city Melbour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73" y="1434305"/>
            <a:ext cx="3895725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ey map with one of the blue dots selected reading 'Parking (1 of 2) 483 - 485 King St, West Melbourne, VIC 3003 Morgans Baker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208" y="1428749"/>
            <a:ext cx="3990022" cy="4057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16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“Icons representing parking areas on the map could only be selected randomly.”</a:t>
            </a:r>
          </a:p>
          <a:p>
            <a:r>
              <a:rPr lang="en-AU" sz="2800" dirty="0">
                <a:solidFill>
                  <a:schemeClr val="tx1"/>
                </a:solidFill>
              </a:rPr>
              <a:t>“All icons have the same label "graphic, </a:t>
            </a:r>
            <a:r>
              <a:rPr lang="en-AU" sz="2800" dirty="0" err="1">
                <a:solidFill>
                  <a:schemeClr val="tx1"/>
                </a:solidFill>
              </a:rPr>
              <a:t>MapMarkerIcons</a:t>
            </a:r>
            <a:r>
              <a:rPr lang="en-AU" sz="2800" dirty="0">
                <a:solidFill>
                  <a:schemeClr val="tx1"/>
                </a:solidFill>
              </a:rPr>
              <a:t>/</a:t>
            </a:r>
            <a:r>
              <a:rPr lang="en-AU" sz="2800" dirty="0" err="1">
                <a:solidFill>
                  <a:schemeClr val="tx1"/>
                </a:solidFill>
              </a:rPr>
              <a:t>blue_pin</a:t>
            </a:r>
            <a:r>
              <a:rPr lang="en-AU" sz="2800" dirty="0">
                <a:solidFill>
                  <a:schemeClr val="tx1"/>
                </a:solidFill>
              </a:rPr>
              <a:t>" (JAWS) or "graphic [number]" (NVDA) . Only after I selected the parking area I could read its name and address.”</a:t>
            </a:r>
          </a:p>
          <a:p>
            <a:r>
              <a:rPr lang="en-AU" sz="2800" dirty="0">
                <a:solidFill>
                  <a:schemeClr val="tx1"/>
                </a:solidFill>
              </a:rPr>
              <a:t>“I could select the area the same way as </a:t>
            </a:r>
            <a:r>
              <a:rPr lang="en-AU" sz="2800" dirty="0" err="1">
                <a:solidFill>
                  <a:schemeClr val="tx1"/>
                </a:solidFill>
              </a:rPr>
              <a:t>parkings</a:t>
            </a:r>
            <a:r>
              <a:rPr lang="en-AU" sz="2800" dirty="0">
                <a:solidFill>
                  <a:schemeClr val="tx1"/>
                </a:solidFill>
              </a:rPr>
              <a:t>: randomly, on Firefox with JAWS and NVDA. Without labels (for instance names of districts) such selection makes no sense. I've never learnt what area I actually selected.”</a:t>
            </a:r>
          </a:p>
        </p:txBody>
      </p:sp>
    </p:spTree>
    <p:extLst>
      <p:ext uri="{BB962C8B-B14F-4D97-AF65-F5344CB8AC3E}">
        <p14:creationId xmlns:p14="http://schemas.microsoft.com/office/powerpoint/2010/main" val="1632776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200" dirty="0">
                <a:solidFill>
                  <a:schemeClr val="tx1"/>
                </a:solidFill>
              </a:rPr>
              <a:t>“I could access parking areas only on Firefox with JAWS or NVDA. No access with other browsers or with </a:t>
            </a:r>
            <a:r>
              <a:rPr lang="en-AU" sz="3200" dirty="0" err="1">
                <a:solidFill>
                  <a:schemeClr val="tx1"/>
                </a:solidFill>
              </a:rPr>
              <a:t>WindowEyes</a:t>
            </a:r>
            <a:r>
              <a:rPr lang="en-AU" sz="3200" dirty="0">
                <a:solidFill>
                  <a:schemeClr val="tx1"/>
                </a:solidFill>
              </a:rPr>
              <a:t>.”</a:t>
            </a:r>
          </a:p>
          <a:p>
            <a:r>
              <a:rPr lang="en-AU" sz="3200" dirty="0">
                <a:solidFill>
                  <a:schemeClr val="tx1"/>
                </a:solidFill>
              </a:rPr>
              <a:t>“Buttons for filtering are labelled as "filter </a:t>
            </a:r>
            <a:r>
              <a:rPr lang="en-AU" sz="3200" dirty="0" err="1">
                <a:solidFill>
                  <a:schemeClr val="tx1"/>
                </a:solidFill>
              </a:rPr>
              <a:t>btn</a:t>
            </a:r>
            <a:r>
              <a:rPr lang="en-AU" sz="3200" dirty="0">
                <a:solidFill>
                  <a:schemeClr val="tx1"/>
                </a:solidFill>
              </a:rPr>
              <a:t> on" and "filter </a:t>
            </a:r>
            <a:r>
              <a:rPr lang="en-AU" sz="3200" dirty="0" err="1">
                <a:solidFill>
                  <a:schemeClr val="tx1"/>
                </a:solidFill>
              </a:rPr>
              <a:t>filter</a:t>
            </a:r>
            <a:r>
              <a:rPr lang="en-AU" sz="3200" dirty="0">
                <a:solidFill>
                  <a:schemeClr val="tx1"/>
                </a:solidFill>
              </a:rPr>
              <a:t> </a:t>
            </a:r>
            <a:r>
              <a:rPr lang="en-AU" sz="3200" dirty="0" err="1">
                <a:solidFill>
                  <a:schemeClr val="tx1"/>
                </a:solidFill>
              </a:rPr>
              <a:t>btn</a:t>
            </a:r>
            <a:r>
              <a:rPr lang="en-AU" sz="3200" dirty="0">
                <a:solidFill>
                  <a:schemeClr val="tx1"/>
                </a:solidFill>
              </a:rPr>
              <a:t> off". You are not sure if the filtering category is selected or not, or what it does.”</a:t>
            </a:r>
          </a:p>
          <a:p>
            <a:r>
              <a:rPr lang="en-AU" sz="3200" dirty="0">
                <a:solidFill>
                  <a:schemeClr val="tx1"/>
                </a:solidFill>
              </a:rPr>
              <a:t>“Links for sharing options (Facebook etc.) are not labelled (when you open e.g. "Parking locations" and go to "Share" there are four unlabelled links - one of them is Facebook).”</a:t>
            </a:r>
          </a:p>
          <a:p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requirements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74324"/>
            <a:ext cx="11468100" cy="423112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Add the map at the current place in the DOM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Add hidden skip links so screen reader users can skip the 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Where possible, use links for the active regions of an interactive 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If you have to use something else make sure it has a text alternative!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Anything hidden with </a:t>
            </a:r>
            <a:r>
              <a:rPr lang="en-AU" sz="3200" i="1" dirty="0" err="1">
                <a:solidFill>
                  <a:schemeClr val="tx1"/>
                </a:solidFill>
                <a:latin typeface="Proxima Nova Cn Rg" panose="02000506030000020004" pitchFamily="50" charset="0"/>
              </a:rPr>
              <a:t>display:none</a:t>
            </a: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, </a:t>
            </a:r>
            <a:r>
              <a:rPr lang="en-AU" sz="3200" i="1" dirty="0" err="1">
                <a:solidFill>
                  <a:schemeClr val="tx1"/>
                </a:solidFill>
                <a:latin typeface="Proxima Nova Cn Rg" panose="02000506030000020004" pitchFamily="50" charset="0"/>
              </a:rPr>
              <a:t>visibility:hidden</a:t>
            </a:r>
            <a:r>
              <a:rPr lang="en-AU" sz="3200" i="1" dirty="0">
                <a:solidFill>
                  <a:schemeClr val="tx1"/>
                </a:solidFill>
                <a:latin typeface="Proxima Nova Cn Rg" panose="02000506030000020004" pitchFamily="50" charset="0"/>
              </a:rPr>
              <a:t>, role=presentation </a:t>
            </a: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or </a:t>
            </a:r>
            <a:r>
              <a:rPr lang="en-AU" sz="3200" i="1" dirty="0">
                <a:solidFill>
                  <a:schemeClr val="tx1"/>
                </a:solidFill>
                <a:latin typeface="Proxima Nova Cn Rg" panose="02000506030000020004" pitchFamily="50" charset="0"/>
              </a:rPr>
              <a:t>aria-hidden=true </a:t>
            </a:r>
            <a:r>
              <a:rPr lang="en-AU" sz="3200" dirty="0">
                <a:solidFill>
                  <a:schemeClr val="tx1"/>
                </a:solidFill>
                <a:latin typeface="Proxima Nova Cn Rg" panose="02000506030000020004" pitchFamily="50" charset="0"/>
              </a:rPr>
              <a:t>will be hidden from screen readers too!</a:t>
            </a:r>
          </a:p>
        </p:txBody>
      </p:sp>
    </p:spTree>
    <p:extLst>
      <p:ext uri="{BB962C8B-B14F-4D97-AF65-F5344CB8AC3E}">
        <p14:creationId xmlns:p14="http://schemas.microsoft.com/office/powerpoint/2010/main" val="2465162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Three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Keyboard and touch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81317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Not touch accessible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‘The zoom of doom’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Picture 4" descr="Google map taking up almost entirety of the mobile phone screen - only small amount not covered by the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19" y="100299"/>
            <a:ext cx="3273744" cy="6605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1469" y="5135941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4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Data maps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14" y="1211492"/>
            <a:ext cx="6955972" cy="4435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81D67B-4635-4149-BFE4-C79F7BC4606F}"/>
              </a:ext>
            </a:extLst>
          </p:cNvPr>
          <p:cNvSpPr/>
          <p:nvPr/>
        </p:nvSpPr>
        <p:spPr>
          <a:xfrm>
            <a:off x="9909349" y="4535049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32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600" dirty="0"/>
              <a:t>Ensure all actions that can be achieved using the mouse can also be achieved using the keyboard or </a:t>
            </a:r>
            <a:r>
              <a:rPr lang="en-GB" sz="3600" b="1" dirty="0"/>
              <a:t>via touch</a:t>
            </a:r>
            <a:endParaRPr lang="en-AU" sz="3600" b="1" dirty="0"/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3600" dirty="0"/>
              <a:t>Zoom in and zoom out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3600" dirty="0"/>
              <a:t>Moving around the map (in a meaningful sequence)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3600" dirty="0"/>
              <a:t>Popups on mouseover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3600" dirty="0"/>
              <a:t>Activating an icon for more information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3600" dirty="0"/>
              <a:t>Closing icons and popups</a:t>
            </a:r>
          </a:p>
        </p:txBody>
      </p:sp>
    </p:spTree>
    <p:extLst>
      <p:ext uri="{BB962C8B-B14F-4D97-AF65-F5344CB8AC3E}">
        <p14:creationId xmlns:p14="http://schemas.microsoft.com/office/powerpoint/2010/main" val="1160046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 accessibility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Where possible, use links for the active regions of an interactive 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If you have to use something else like a </a:t>
            </a:r>
            <a:r>
              <a:rPr lang="en-AU" sz="3600" dirty="0" err="1">
                <a:solidFill>
                  <a:schemeClr val="tx1"/>
                </a:solidFill>
                <a:latin typeface="Proxima Nova Cn Rg" panose="02000506030000020004" pitchFamily="50" charset="0"/>
              </a:rPr>
              <a:t>glyphicon</a:t>
            </a: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 or a span, ensure that it has a text alternative, and is in the keyboard focus order by adding </a:t>
            </a:r>
            <a:r>
              <a:rPr lang="en-AU" sz="3600" dirty="0" err="1">
                <a:solidFill>
                  <a:schemeClr val="tx1"/>
                </a:solidFill>
                <a:latin typeface="Proxima Nova Cn Rg" panose="02000506030000020004" pitchFamily="50" charset="0"/>
              </a:rPr>
              <a:t>tabindex</a:t>
            </a:r>
            <a:r>
              <a:rPr lang="en-AU" sz="3600" dirty="0">
                <a:solidFill>
                  <a:schemeClr val="tx1"/>
                </a:solidFill>
                <a:latin typeface="Proxima Nova Cn Rg" panose="02000506030000020004" pitchFamily="50" charset="0"/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53015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4313266"/>
          </a:xfrm>
        </p:spPr>
        <p:txBody>
          <a:bodyPr/>
          <a:lstStyle/>
          <a:p>
            <a:r>
              <a:rPr lang="en-AU" sz="3200" dirty="0"/>
              <a:t>Dyslexia</a:t>
            </a:r>
          </a:p>
          <a:p>
            <a:r>
              <a:rPr lang="en-AU" sz="3200" dirty="0"/>
              <a:t>Moderate vision impairment</a:t>
            </a:r>
          </a:p>
          <a:p>
            <a:r>
              <a:rPr lang="en-AU" sz="3200" dirty="0"/>
              <a:t>Severe vision impairment</a:t>
            </a:r>
          </a:p>
          <a:p>
            <a:r>
              <a:rPr lang="en-AU" sz="3200" dirty="0"/>
              <a:t>Epilepsy</a:t>
            </a:r>
          </a:p>
          <a:p>
            <a:r>
              <a:rPr lang="en-AU" sz="3200" dirty="0"/>
              <a:t>Migraines</a:t>
            </a:r>
          </a:p>
          <a:p>
            <a:r>
              <a:rPr lang="en-AU" sz="3200" dirty="0"/>
              <a:t>Physical impairment</a:t>
            </a:r>
          </a:p>
          <a:p>
            <a:r>
              <a:rPr lang="en-AU" sz="3200" dirty="0"/>
              <a:t>Fibromyalgia</a:t>
            </a:r>
          </a:p>
          <a:p>
            <a:r>
              <a:rPr lang="en-AU" sz="3200" dirty="0"/>
              <a:t>Multiple Sclerosis</a:t>
            </a:r>
          </a:p>
          <a:p>
            <a:r>
              <a:rPr lang="en-AU" sz="3200" dirty="0" err="1"/>
              <a:t>Crohns</a:t>
            </a:r>
            <a:r>
              <a:rPr lang="en-AU" sz="3200" dirty="0"/>
              <a:t> Disease</a:t>
            </a:r>
          </a:p>
          <a:p>
            <a:r>
              <a:rPr lang="en-AU" sz="3200" dirty="0"/>
              <a:t>PTSD</a:t>
            </a:r>
          </a:p>
          <a:p>
            <a:r>
              <a:rPr lang="en-AU" sz="3200" dirty="0" err="1"/>
              <a:t>Aspergers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58141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Four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Colour contrast</a:t>
            </a:r>
          </a:p>
        </p:txBody>
      </p:sp>
    </p:spTree>
    <p:extLst>
      <p:ext uri="{BB962C8B-B14F-4D97-AF65-F5344CB8AC3E}">
        <p14:creationId xmlns:p14="http://schemas.microsoft.com/office/powerpoint/2010/main" val="2983174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Color</a:t>
            </a:r>
            <a:r>
              <a:rPr lang="en-AU" dirty="0"/>
              <a:t> contrast – incorrect example</a:t>
            </a:r>
          </a:p>
        </p:txBody>
      </p:sp>
      <p:pic>
        <p:nvPicPr>
          <p:cNvPr id="4098" name="Picture 2" descr="The map shows three wards: the North ward, South ward and East ward. Each ward is coloured a different shade of gree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50" y="1345768"/>
            <a:ext cx="3969325" cy="4148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4084" y="3924555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81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Color</a:t>
            </a:r>
            <a:r>
              <a:rPr lang="en-AU" dirty="0"/>
              <a:t> contrast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Ensure that your map design complies with the 4.5:1 color contrast ratio. Use colour contrast testers: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Juicy Studio Luminosity </a:t>
            </a:r>
            <a:r>
              <a:rPr lang="en-AU" sz="4000" dirty="0" err="1"/>
              <a:t>Color</a:t>
            </a:r>
            <a:r>
              <a:rPr lang="en-AU" sz="4000" dirty="0"/>
              <a:t> Contrast Analyser (by HEX value)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The </a:t>
            </a:r>
            <a:r>
              <a:rPr lang="en-AU" sz="4000" dirty="0" err="1"/>
              <a:t>Paciello</a:t>
            </a:r>
            <a:r>
              <a:rPr lang="en-AU" sz="4000" dirty="0"/>
              <a:t> Group’s Colour Contrast Analyser (by eye-dropper)</a:t>
            </a:r>
          </a:p>
          <a:p>
            <a:endParaRPr lang="en-US" dirty="0"/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123231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4400" dirty="0"/>
              <a:t>Add a border to each region of your map – then your map </a:t>
            </a:r>
            <a:r>
              <a:rPr lang="en-AU" sz="4400" dirty="0" err="1"/>
              <a:t>colors</a:t>
            </a:r>
            <a:r>
              <a:rPr lang="en-AU" sz="4400" dirty="0"/>
              <a:t> only need to contrast with the border </a:t>
            </a:r>
            <a:r>
              <a:rPr lang="en-AU" sz="4400" dirty="0" err="1"/>
              <a:t>color</a:t>
            </a:r>
            <a:r>
              <a:rPr lang="en-AU" sz="4400" dirty="0"/>
              <a:t> – not each other!</a:t>
            </a:r>
          </a:p>
        </p:txBody>
      </p:sp>
    </p:spTree>
    <p:extLst>
      <p:ext uri="{BB962C8B-B14F-4D97-AF65-F5344CB8AC3E}">
        <p14:creationId xmlns:p14="http://schemas.microsoft.com/office/powerpoint/2010/main" val="1640205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Five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Use icons in addition to colour</a:t>
            </a:r>
          </a:p>
        </p:txBody>
      </p:sp>
    </p:spTree>
    <p:extLst>
      <p:ext uri="{BB962C8B-B14F-4D97-AF65-F5344CB8AC3E}">
        <p14:creationId xmlns:p14="http://schemas.microsoft.com/office/powerpoint/2010/main" val="3151060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: incorrect example</a:t>
            </a:r>
          </a:p>
        </p:txBody>
      </p:sp>
      <p:pic>
        <p:nvPicPr>
          <p:cNvPr id="3074" name="Picture 2" descr="Map window with identically-sized dots and accompanying location text in various colors. Legend in upper left shows four dots of different colors with what each colour represen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1" y="1942083"/>
            <a:ext cx="5286375" cy="3343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1684" y="4500528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1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: incorrect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69" y="1269756"/>
            <a:ext cx="2512078" cy="4399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7A07F7-7299-4B10-95C0-64599B0AA84F}"/>
              </a:ext>
            </a:extLst>
          </p:cNvPr>
          <p:cNvSpPr/>
          <p:nvPr/>
        </p:nvSpPr>
        <p:spPr>
          <a:xfrm>
            <a:off x="4102909" y="4378295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2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: incorrect 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684" y="4500528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5" name="Picture 4" descr="Map of flight routes from Nashville. Flight routes are blue or red lines. Blue lines mean connecting and red lines are non-stop">
            <a:extLst>
              <a:ext uri="{FF2B5EF4-FFF2-40B4-BE49-F238E27FC236}">
                <a16:creationId xmlns:a16="http://schemas.microsoft.com/office/drawing/2014/main" id="{A344BE1C-F0EE-4FC8-B649-6D5AD07E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63" y="1701747"/>
            <a:ext cx="6106271" cy="4154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400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/>
              <a:t>Do not rely on color to differentiate important parts of the map. Ensure that your maps use: </a:t>
            </a:r>
            <a:endParaRPr lang="en-AU" dirty="0"/>
          </a:p>
          <a:p>
            <a:pPr lvl="2">
              <a:buFont typeface="Wingdings" pitchFamily="-107" charset="2"/>
              <a:buChar char="§"/>
              <a:defRPr/>
            </a:pPr>
            <a:r>
              <a:rPr lang="en-US" sz="4000" dirty="0"/>
              <a:t>borders to separate one area from another</a:t>
            </a:r>
            <a:endParaRPr lang="en-AU" sz="4000" dirty="0"/>
          </a:p>
          <a:p>
            <a:pPr lvl="2">
              <a:buFont typeface="Wingdings" pitchFamily="-107" charset="2"/>
              <a:buChar char="§"/>
              <a:defRPr/>
            </a:pPr>
            <a:r>
              <a:rPr lang="en-US" sz="4000" dirty="0"/>
              <a:t>different types of shading and change of color to indicate different areas</a:t>
            </a:r>
            <a:endParaRPr lang="en-AU" sz="4000" dirty="0"/>
          </a:p>
          <a:p>
            <a:pPr lvl="2">
              <a:buFont typeface="Wingdings" pitchFamily="-107" charset="2"/>
              <a:buChar char="§"/>
              <a:defRPr/>
            </a:pPr>
            <a:r>
              <a:rPr lang="en-US" sz="4000" dirty="0"/>
              <a:t>label markers with an icon and individual colors/icons for different markers.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482053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Step Six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Ensure users can increase text size</a:t>
            </a:r>
          </a:p>
        </p:txBody>
      </p:sp>
    </p:spTree>
    <p:extLst>
      <p:ext uri="{BB962C8B-B14F-4D97-AF65-F5344CB8AC3E}">
        <p14:creationId xmlns:p14="http://schemas.microsoft.com/office/powerpoint/2010/main" val="119117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1222951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 – incorrect example</a:t>
            </a:r>
          </a:p>
        </p:txBody>
      </p:sp>
      <p:pic>
        <p:nvPicPr>
          <p:cNvPr id="5122" name="Picture 2" descr="Map of Metropolitan Melbourne. Numbers are overlaid on areas within the map in a small text siz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1" y="1562285"/>
            <a:ext cx="5019675" cy="378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050" y="4000343"/>
            <a:ext cx="9669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dirty="0">
                <a:solidFill>
                  <a:srgbClr val="FF0000"/>
                </a:solidFill>
                <a:latin typeface="Wingdings" panose="05000000000000000000" pitchFamily="2" charset="2"/>
              </a:rPr>
              <a:t>û</a:t>
            </a:r>
            <a:endParaRPr lang="en-AU" sz="9600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37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/>
              <a:t>Ensure users can increase the size of the map, legend and any text. Often maps do not respond to browser requests to increase size.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059710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>
              <a:buFont typeface="Wingdings" pitchFamily="-107" charset="2"/>
              <a:buChar char="§"/>
              <a:defRPr/>
            </a:pPr>
            <a:r>
              <a:rPr lang="en-US" sz="4000" dirty="0"/>
              <a:t>Provide a “large” version of the map, where the user has increased the normal text size by 250%; and</a:t>
            </a:r>
            <a:endParaRPr lang="en-AU" sz="4000" dirty="0"/>
          </a:p>
          <a:p>
            <a:pPr lvl="2">
              <a:buFont typeface="Wingdings" pitchFamily="-107" charset="2"/>
              <a:buChar char="§"/>
              <a:defRPr/>
            </a:pPr>
            <a:r>
              <a:rPr lang="en-US" sz="4000" dirty="0" err="1"/>
              <a:t>Maximise</a:t>
            </a:r>
            <a:r>
              <a:rPr lang="en-US" sz="4000" dirty="0"/>
              <a:t> a particular point/area, or add a highlight box that shows the particular point/area in a larger size.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559388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Let’s look at some accessible interactive maps</a:t>
            </a:r>
          </a:p>
        </p:txBody>
      </p:sp>
    </p:spTree>
    <p:extLst>
      <p:ext uri="{BB962C8B-B14F-4D97-AF65-F5344CB8AC3E}">
        <p14:creationId xmlns:p14="http://schemas.microsoft.com/office/powerpoint/2010/main" val="2064256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 in text</a:t>
            </a:r>
          </a:p>
        </p:txBody>
      </p:sp>
      <p:pic>
        <p:nvPicPr>
          <p:cNvPr id="4" name="Picture 3" descr="Map showing four quadrants, Q1 far right, Q2 far left, Q3, the largest, lower left and Q4, lower right"/>
          <p:cNvPicPr>
            <a:picLocks noChangeAspect="1"/>
          </p:cNvPicPr>
          <p:nvPr/>
        </p:nvPicPr>
        <p:blipFill rotWithShape="1">
          <a:blip r:embed="rId2"/>
          <a:srcRect l="2080"/>
          <a:stretch/>
        </p:blipFill>
        <p:spPr>
          <a:xfrm>
            <a:off x="381000" y="1187939"/>
            <a:ext cx="5243695" cy="4578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ext&#10;The above map shows the Queen Victoria Market Project Planning Framework divided into the following sections:&#10;Q1&#10;bullet point between Elizabeth, Therry, Queen and Victoria streets&#10;bullet point Four new buildings with six star environmental ratings&#10;Q2&#10;bullet point between Peel, Victoria and Queen streets, encompassing sheds A to F&#10;bullet point six new buildingd including an early childhood center&#10;Q3&#10;bullet point between Peel, Queen and Franklin streets, encompassing sheds J, K, L and String Bean Alley&#10;bullet point A new shopping mall and parking for up to six hundred cars&#10;Q4&#10;bullet point between Elizabeth Street, Franklin Street, Queen Street and Therry Street&#10;bullet point three new buildings including a fitness center and a pool"/>
          <p:cNvPicPr>
            <a:picLocks noChangeAspect="1"/>
          </p:cNvPicPr>
          <p:nvPr/>
        </p:nvPicPr>
        <p:blipFill rotWithShape="1">
          <a:blip r:embed="rId3"/>
          <a:srcRect l="4320"/>
          <a:stretch/>
        </p:blipFill>
        <p:spPr>
          <a:xfrm>
            <a:off x="5703072" y="1560014"/>
            <a:ext cx="6342929" cy="3834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359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 in a table</a:t>
            </a:r>
          </a:p>
        </p:txBody>
      </p:sp>
      <p:pic>
        <p:nvPicPr>
          <p:cNvPr id="13" name="Picture 12" descr="Long description for map&#10;Number of residential dwellings in block: Less than 5&#10;Block numbers: 611, 619, 642, 643, 644, 645, 650, 652, 653, 658, 661, 662&#10;Number of residential dwellings in block: 5 to 49&#10;Block numbers: 601, 603, 607, 616, 620, 646, 649&#10;Number of residential dwellings in block: 50 to 99&#10;Block numbers: 604, 608, 610, 614, 621, 651&#10;Number of residential dwellings in block: 100 to 149&#10;Block numbers: 602, 606, 609, 612, 615, 617, 657&#10;Number of residential dwellings in block: 150 to 249&#10;Block numbers: 605, 656&#10;Number of residential dwellings in block: 250 to 540&#10;Block numbers: 613, 618, 6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210" y="2468439"/>
            <a:ext cx="6519890" cy="2004866"/>
          </a:xfrm>
          <a:prstGeom prst="rect">
            <a:avLst/>
          </a:prstGeom>
        </p:spPr>
      </p:pic>
      <p:grpSp>
        <p:nvGrpSpPr>
          <p:cNvPr id="14" name="Group 12" descr="Map of East Melbourne showing various different purples to represent the number of residential dwellings in block, from 5- 49 through to 250 - 540"/>
          <p:cNvGrpSpPr>
            <a:grpSpLocks/>
          </p:cNvGrpSpPr>
          <p:nvPr/>
        </p:nvGrpSpPr>
        <p:grpSpPr bwMode="auto">
          <a:xfrm>
            <a:off x="381000" y="2309616"/>
            <a:ext cx="4830762" cy="2325687"/>
            <a:chOff x="1483" y="470"/>
            <a:chExt cx="7607" cy="3663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" y="483"/>
              <a:ext cx="7560" cy="36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491" y="478"/>
              <a:ext cx="7590" cy="2"/>
              <a:chOff x="1491" y="478"/>
              <a:chExt cx="7590" cy="2"/>
            </a:xfrm>
          </p:grpSpPr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1491" y="478"/>
                <a:ext cx="7590" cy="2"/>
              </a:xfrm>
              <a:custGeom>
                <a:avLst/>
                <a:gdLst>
                  <a:gd name="T0" fmla="+- 0 1491 1491"/>
                  <a:gd name="T1" fmla="*/ T0 w 7590"/>
                  <a:gd name="T2" fmla="+- 0 9081 1491"/>
                  <a:gd name="T3" fmla="*/ T2 w 759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590">
                    <a:moveTo>
                      <a:pt x="0" y="0"/>
                    </a:moveTo>
                    <a:lnTo>
                      <a:pt x="7590" y="0"/>
                    </a:lnTo>
                  </a:path>
                </a:pathLst>
              </a:custGeom>
              <a:noFill/>
              <a:ln w="10414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1498" y="485"/>
              <a:ext cx="2" cy="3632"/>
              <a:chOff x="1498" y="485"/>
              <a:chExt cx="2" cy="3632"/>
            </a:xfrm>
          </p:grpSpPr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498" y="485"/>
                <a:ext cx="2" cy="3632"/>
              </a:xfrm>
              <a:custGeom>
                <a:avLst/>
                <a:gdLst>
                  <a:gd name="T0" fmla="+- 0 485 485"/>
                  <a:gd name="T1" fmla="*/ 485 h 3632"/>
                  <a:gd name="T2" fmla="+- 0 4117 485"/>
                  <a:gd name="T3" fmla="*/ 4117 h 363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3632">
                    <a:moveTo>
                      <a:pt x="0" y="0"/>
                    </a:moveTo>
                    <a:lnTo>
                      <a:pt x="0" y="3632"/>
                    </a:lnTo>
                  </a:path>
                </a:pathLst>
              </a:custGeom>
              <a:noFill/>
              <a:ln w="10414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>
              <a:off x="9074" y="485"/>
              <a:ext cx="2" cy="3632"/>
              <a:chOff x="9074" y="485"/>
              <a:chExt cx="2" cy="3632"/>
            </a:xfrm>
          </p:grpSpPr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9074" y="485"/>
                <a:ext cx="2" cy="3632"/>
              </a:xfrm>
              <a:custGeom>
                <a:avLst/>
                <a:gdLst>
                  <a:gd name="T0" fmla="+- 0 485 485"/>
                  <a:gd name="T1" fmla="*/ 485 h 3632"/>
                  <a:gd name="T2" fmla="+- 0 4117 485"/>
                  <a:gd name="T3" fmla="*/ 4117 h 363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3632">
                    <a:moveTo>
                      <a:pt x="0" y="0"/>
                    </a:moveTo>
                    <a:lnTo>
                      <a:pt x="0" y="3632"/>
                    </a:lnTo>
                  </a:path>
                </a:pathLst>
              </a:custGeom>
              <a:noFill/>
              <a:ln w="10414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491" y="4124"/>
              <a:ext cx="7590" cy="2"/>
              <a:chOff x="1491" y="4124"/>
              <a:chExt cx="7590" cy="2"/>
            </a:xfrm>
          </p:grpSpPr>
          <p:sp>
            <p:nvSpPr>
              <p:cNvPr id="19" name="Freeform 21"/>
              <p:cNvSpPr>
                <a:spLocks/>
              </p:cNvSpPr>
              <p:nvPr/>
            </p:nvSpPr>
            <p:spPr bwMode="auto">
              <a:xfrm>
                <a:off x="1491" y="4124"/>
                <a:ext cx="7590" cy="2"/>
              </a:xfrm>
              <a:custGeom>
                <a:avLst/>
                <a:gdLst>
                  <a:gd name="T0" fmla="+- 0 1491 1491"/>
                  <a:gd name="T1" fmla="*/ T0 w 7590"/>
                  <a:gd name="T2" fmla="+- 0 9081 1491"/>
                  <a:gd name="T3" fmla="*/ T2 w 759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590">
                    <a:moveTo>
                      <a:pt x="0" y="0"/>
                    </a:moveTo>
                    <a:lnTo>
                      <a:pt x="7590" y="0"/>
                    </a:lnTo>
                  </a:path>
                </a:pathLst>
              </a:custGeom>
              <a:noFill/>
              <a:ln w="10414">
                <a:solidFill>
                  <a:srgbClr val="D9D9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639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 for GIS map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Radar map of Melbourne, showing rainfall over particular suburbs. Type of rainfall (light, moderate and heavy) indicated in colo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363662"/>
            <a:ext cx="4000500" cy="437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Long description for map&#10;4.25pm Storm (strong) approaching east over Williamstown, eight kilometres in diameter. Light rain over Melbourne city, four kilometres in diameter.&#10;4.40pm Storm (strong) ten kilometres west of Melbourne city. Light rain over Clayton, four kilometres in diameter.&#10;4.55pm Storm (strong) over Melbourne city, eight kilometres in diameter. Rain (strong) over Richmond.&#10;5.10pm Storm (extreme) over inner city East Melbourne, ten kilometres in diameter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720180"/>
            <a:ext cx="6172200" cy="142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70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252A-1F02-4A2C-913A-11268FD153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Long description by 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40516-BAA5-4D2E-9C40-94C8E493D8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8F379-24BF-4DCB-B5B5-1958C48A3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226820"/>
            <a:ext cx="8280749" cy="5631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081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pic>
        <p:nvPicPr>
          <p:cNvPr id="4" name="Picture 3" descr="Google map of the State Library of NSW, normal text siz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39" y="1255192"/>
            <a:ext cx="4494336" cy="4453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362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pic>
        <p:nvPicPr>
          <p:cNvPr id="5" name="Picture 4" descr="Google map of the State Library of NSW significantly zoomed in. Text size has increased accordingly."/>
          <p:cNvPicPr>
            <a:picLocks noChangeAspect="1"/>
          </p:cNvPicPr>
          <p:nvPr/>
        </p:nvPicPr>
        <p:blipFill rotWithShape="1">
          <a:blip r:embed="rId2"/>
          <a:srcRect t="2757"/>
          <a:stretch/>
        </p:blipFill>
        <p:spPr>
          <a:xfrm>
            <a:off x="512855" y="1278638"/>
            <a:ext cx="11204389" cy="4453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74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Video accessibility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629400" y="1363663"/>
            <a:ext cx="5562600" cy="4141787"/>
          </a:xfrm>
          <a:prstGeom prst="rect">
            <a:avLst/>
          </a:prstGeo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0357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F215B-CFD6-4ECD-A72A-EAC15B518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99" y="1373505"/>
            <a:ext cx="5525330" cy="5265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009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Text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FA55D-C535-4420-92AD-A1D3909C7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3" y="1381125"/>
            <a:ext cx="5536418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424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 and shape</a:t>
            </a:r>
          </a:p>
        </p:txBody>
      </p:sp>
      <p:pic>
        <p:nvPicPr>
          <p:cNvPr id="5" name="Picture 4" descr="Flight map routes out of St Louis, all red lines which terminate in a circle (city), a square (hub) or a triangle (destinations)">
            <a:extLst>
              <a:ext uri="{FF2B5EF4-FFF2-40B4-BE49-F238E27FC236}">
                <a16:creationId xmlns:a16="http://schemas.microsoft.com/office/drawing/2014/main" id="{E61BF958-945F-4FC5-B31B-E3577765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98" y="1255128"/>
            <a:ext cx="8731180" cy="4507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657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 and pattern</a:t>
            </a:r>
          </a:p>
        </p:txBody>
      </p:sp>
      <p:pic>
        <p:nvPicPr>
          <p:cNvPr id="4" name="Picture 3" descr="Growth in the City of Melbourne, 2012 - 2031 showing various different coloured sections, each with an arrow with more information. For example, Arden-Macauley is coloured green and the arrow also includes the following information:&#10;+9,850 residents (+370%)&#10;+14,750 jobs (+280%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69" y="1363723"/>
            <a:ext cx="7159362" cy="4279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635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Use of </a:t>
            </a:r>
            <a:r>
              <a:rPr lang="en-AU" dirty="0" err="1"/>
              <a:t>color</a:t>
            </a:r>
            <a:r>
              <a:rPr lang="en-AU" dirty="0"/>
              <a:t> and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4" y="1300500"/>
            <a:ext cx="3700572" cy="4256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006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ea typeface="ＭＳ Ｐゴシック" pitchFamily="32" charset="-128"/>
              </a:rPr>
              <a:t>Questions?</a:t>
            </a:r>
            <a:endParaRPr lang="en-US" b="1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pz.tt/ahg17-map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770188" y="3454400"/>
            <a:ext cx="6737350" cy="1384300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None/>
              <a:defRPr/>
            </a:pPr>
            <a:endParaRPr lang="en-AU" sz="3300" kern="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2772" name="TextBox 13"/>
          <p:cNvSpPr txBox="1">
            <a:spLocks noChangeArrowheads="1"/>
          </p:cNvSpPr>
          <p:nvPr/>
        </p:nvSpPr>
        <p:spPr bwMode="auto">
          <a:xfrm>
            <a:off x="7391400" y="659765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72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OzPlayer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OzART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OzWiki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A11yVoices.com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A11y Factsheets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562600" y="1363663"/>
            <a:ext cx="6629400" cy="4141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3600" dirty="0">
                <a:latin typeface="Proxima Nova Semibold"/>
              </a:rPr>
              <a:t>More information:</a:t>
            </a:r>
          </a:p>
          <a:p>
            <a:pPr marL="0" indent="0">
              <a:buNone/>
            </a:pPr>
            <a:r>
              <a:rPr lang="en-AU" sz="3600" dirty="0">
                <a:latin typeface="Proxima Nova Semibold"/>
                <a:hlinkClick r:id="rId2"/>
              </a:rPr>
              <a:t>www.accessibilityoz.com</a:t>
            </a:r>
            <a:endParaRPr lang="en-AU" sz="3600" dirty="0">
              <a:latin typeface="Proxima Nov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5204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OzWiki</a:t>
            </a:r>
            <a:r>
              <a:rPr lang="en-AU" dirty="0"/>
              <a:t> Interactive maps factsheet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u="sng" dirty="0"/>
              <a:t>A11yoz.com/fs-map</a:t>
            </a:r>
          </a:p>
        </p:txBody>
      </p:sp>
    </p:spTree>
    <p:extLst>
      <p:ext uri="{BB962C8B-B14F-4D97-AF65-F5344CB8AC3E}">
        <p14:creationId xmlns:p14="http://schemas.microsoft.com/office/powerpoint/2010/main" val="81149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 on the end user</a:t>
            </a:r>
          </a:p>
        </p:txBody>
      </p:sp>
    </p:spTree>
    <p:extLst>
      <p:ext uri="{BB962C8B-B14F-4D97-AF65-F5344CB8AC3E}">
        <p14:creationId xmlns:p14="http://schemas.microsoft.com/office/powerpoint/2010/main" val="3716548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Impacts: Lack of description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>
                <a:ea typeface="ＭＳ Ｐゴシック" pitchFamily="-107" charset="-128"/>
              </a:rPr>
              <a:t>Some maps do not have any text description</a:t>
            </a:r>
            <a:r>
              <a:rPr lang="en-AU" dirty="0"/>
              <a:t>:</a:t>
            </a:r>
          </a:p>
          <a:p>
            <a:pPr lvl="2">
              <a:buFont typeface="Wingdings" pitchFamily="-107" charset="2"/>
              <a:buChar char="§"/>
              <a:defRPr/>
            </a:pPr>
            <a:r>
              <a:rPr lang="en-AU" sz="4000" dirty="0"/>
              <a:t>There are some people with disabilities that will not be able to see or interact with the map at all – they need a text description</a:t>
            </a:r>
          </a:p>
        </p:txBody>
      </p:sp>
    </p:spTree>
    <p:extLst>
      <p:ext uri="{BB962C8B-B14F-4D97-AF65-F5344CB8AC3E}">
        <p14:creationId xmlns:p14="http://schemas.microsoft.com/office/powerpoint/2010/main" val="343192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1258</Words>
  <Application>Microsoft Office PowerPoint</Application>
  <PresentationFormat>Widescreen</PresentationFormat>
  <Paragraphs>152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55</vt:i4>
      </vt:variant>
    </vt:vector>
  </HeadingPairs>
  <TitlesOfParts>
    <vt:vector size="87" baseType="lpstr">
      <vt:lpstr>ＭＳ Ｐゴシック</vt:lpstr>
      <vt:lpstr>Arial</vt:lpstr>
      <vt:lpstr>Calibri</vt:lpstr>
      <vt:lpstr>Calibri Light</vt:lpstr>
      <vt:lpstr>MS Shell Dlg 2</vt:lpstr>
      <vt:lpstr>Proxima Nova Cn Lt</vt:lpstr>
      <vt:lpstr>Proxima Nova Cn Rg</vt:lpstr>
      <vt:lpstr>Proxima Nova Light</vt:lpstr>
      <vt:lpstr>Proxima Nova Rg</vt:lpstr>
      <vt:lpstr>Proxima Nova Semibold</vt:lpstr>
      <vt:lpstr>Wingdings</vt:lpstr>
      <vt:lpstr>Office Theme</vt:lpstr>
      <vt:lpstr>Custom Design</vt:lpstr>
      <vt:lpstr>7_Custom Design</vt:lpstr>
      <vt:lpstr>2_Custom Design</vt:lpstr>
      <vt:lpstr>4_Custom Design</vt:lpstr>
      <vt:lpstr>6_Custom Design</vt:lpstr>
      <vt:lpstr>3_Custom Design</vt:lpstr>
      <vt:lpstr>12_Custom Design</vt:lpstr>
      <vt:lpstr>5_Custom Design</vt:lpstr>
      <vt:lpstr>1_Custom Design</vt:lpstr>
      <vt:lpstr>8_Custom Design</vt:lpstr>
      <vt:lpstr>9_Custom Design</vt:lpstr>
      <vt:lpstr>10_Custom Design</vt:lpstr>
      <vt:lpstr>11_Custom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Interactive maps pz.tt/ahg17-map</vt:lpstr>
      <vt:lpstr>PowerPoint Presentation</vt:lpstr>
      <vt:lpstr>PowerPoint Presentation</vt:lpstr>
      <vt:lpstr>It’s not just  about vision impairments</vt:lpstr>
      <vt:lpstr>Our Services</vt:lpstr>
      <vt:lpstr>Our Products</vt:lpstr>
      <vt:lpstr>OzWiki Interactive maps factsheet</vt:lpstr>
      <vt:lpstr>Impact on the end user</vt:lpstr>
      <vt:lpstr>Impacts: Lack of description </vt:lpstr>
      <vt:lpstr>Impacts: Lack of screen reader accessibility</vt:lpstr>
      <vt:lpstr>Impacts: Keyboard inaccessibility</vt:lpstr>
      <vt:lpstr>Impact: Use of colour</vt:lpstr>
      <vt:lpstr>Impact: Increase text size</vt:lpstr>
      <vt:lpstr>PowerPoint Presentation</vt:lpstr>
      <vt:lpstr>Accessible interactive maps</vt:lpstr>
      <vt:lpstr>Step One</vt:lpstr>
      <vt:lpstr>Long description</vt:lpstr>
      <vt:lpstr>Long description</vt:lpstr>
      <vt:lpstr>Long description</vt:lpstr>
      <vt:lpstr>Step Two</vt:lpstr>
      <vt:lpstr>Partially screen reader accessible map</vt:lpstr>
      <vt:lpstr>Screen reader accessibility</vt:lpstr>
      <vt:lpstr>Screen reader accessibility</vt:lpstr>
      <vt:lpstr>Screen reader requirements</vt:lpstr>
      <vt:lpstr>Step Three</vt:lpstr>
      <vt:lpstr>Not touch accessible</vt:lpstr>
      <vt:lpstr>Data maps</vt:lpstr>
      <vt:lpstr>Keyboard accessibility</vt:lpstr>
      <vt:lpstr>Keyboard accessibility</vt:lpstr>
      <vt:lpstr>Step Four</vt:lpstr>
      <vt:lpstr>Color contrast – incorrect example</vt:lpstr>
      <vt:lpstr>Color contrast</vt:lpstr>
      <vt:lpstr>Add a border to each region of your map – then your map colors only need to contrast with the border color – not each other!</vt:lpstr>
      <vt:lpstr>Step Five</vt:lpstr>
      <vt:lpstr>Use of color: incorrect example</vt:lpstr>
      <vt:lpstr>Use of color: incorrect example</vt:lpstr>
      <vt:lpstr>Use of color: incorrect example</vt:lpstr>
      <vt:lpstr>Use of color</vt:lpstr>
      <vt:lpstr>Step Six</vt:lpstr>
      <vt:lpstr>Text size – incorrect example</vt:lpstr>
      <vt:lpstr>Text size</vt:lpstr>
      <vt:lpstr>Text size</vt:lpstr>
      <vt:lpstr>PowerPoint Presentation</vt:lpstr>
      <vt:lpstr>Long description in text</vt:lpstr>
      <vt:lpstr>Long description in a table</vt:lpstr>
      <vt:lpstr>Long description for GIS map</vt:lpstr>
      <vt:lpstr>Long description by form</vt:lpstr>
      <vt:lpstr>Text size</vt:lpstr>
      <vt:lpstr>Text size</vt:lpstr>
      <vt:lpstr>Text size</vt:lpstr>
      <vt:lpstr>Text size</vt:lpstr>
      <vt:lpstr>Use of color and shape</vt:lpstr>
      <vt:lpstr>Use of color and pattern</vt:lpstr>
      <vt:lpstr>Use of color and labels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</dc:creator>
  <cp:lastModifiedBy>Gian Wild</cp:lastModifiedBy>
  <cp:revision>289</cp:revision>
  <cp:lastPrinted>2018-03-24T23:09:17Z</cp:lastPrinted>
  <dcterms:created xsi:type="dcterms:W3CDTF">2014-09-22T10:34:10Z</dcterms:created>
  <dcterms:modified xsi:type="dcterms:W3CDTF">2018-03-24T23:12:16Z</dcterms:modified>
</cp:coreProperties>
</file>