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theme/theme7.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702" r:id="rId3"/>
    <p:sldMasterId id="2147483688" r:id="rId4"/>
    <p:sldMasterId id="2147483693" r:id="rId5"/>
    <p:sldMasterId id="2147483699" r:id="rId6"/>
    <p:sldMasterId id="2147483691" r:id="rId7"/>
    <p:sldMasterId id="2147483696" r:id="rId8"/>
    <p:sldMasterId id="2147483675" r:id="rId9"/>
  </p:sldMasterIdLst>
  <p:handoutMasterIdLst>
    <p:handoutMasterId r:id="rId73"/>
  </p:handoutMasterIdLst>
  <p:sldIdLst>
    <p:sldId id="259" r:id="rId10"/>
    <p:sldId id="265" r:id="rId11"/>
    <p:sldId id="266" r:id="rId12"/>
    <p:sldId id="267" r:id="rId13"/>
    <p:sldId id="262" r:id="rId14"/>
    <p:sldId id="264" r:id="rId15"/>
    <p:sldId id="268" r:id="rId16"/>
    <p:sldId id="269" r:id="rId17"/>
    <p:sldId id="271" r:id="rId18"/>
    <p:sldId id="272" r:id="rId19"/>
    <p:sldId id="273" r:id="rId20"/>
    <p:sldId id="270" r:id="rId21"/>
    <p:sldId id="274" r:id="rId22"/>
    <p:sldId id="275" r:id="rId23"/>
    <p:sldId id="276" r:id="rId24"/>
    <p:sldId id="277" r:id="rId25"/>
    <p:sldId id="261" r:id="rId26"/>
    <p:sldId id="280" r:id="rId27"/>
    <p:sldId id="281" r:id="rId28"/>
    <p:sldId id="283" r:id="rId29"/>
    <p:sldId id="278" r:id="rId30"/>
    <p:sldId id="284" r:id="rId31"/>
    <p:sldId id="285" r:id="rId32"/>
    <p:sldId id="279" r:id="rId33"/>
    <p:sldId id="286" r:id="rId34"/>
    <p:sldId id="287" r:id="rId35"/>
    <p:sldId id="288" r:id="rId36"/>
    <p:sldId id="289" r:id="rId37"/>
    <p:sldId id="294" r:id="rId38"/>
    <p:sldId id="293" r:id="rId39"/>
    <p:sldId id="295" r:id="rId40"/>
    <p:sldId id="290" r:id="rId41"/>
    <p:sldId id="296" r:id="rId42"/>
    <p:sldId id="291" r:id="rId43"/>
    <p:sldId id="297" r:id="rId44"/>
    <p:sldId id="300" r:id="rId45"/>
    <p:sldId id="298" r:id="rId46"/>
    <p:sldId id="301" r:id="rId47"/>
    <p:sldId id="302" r:id="rId48"/>
    <p:sldId id="292" r:id="rId49"/>
    <p:sldId id="303" r:id="rId50"/>
    <p:sldId id="304" r:id="rId51"/>
    <p:sldId id="305" r:id="rId52"/>
    <p:sldId id="306" r:id="rId53"/>
    <p:sldId id="307" r:id="rId54"/>
    <p:sldId id="309" r:id="rId55"/>
    <p:sldId id="313" r:id="rId56"/>
    <p:sldId id="311" r:id="rId57"/>
    <p:sldId id="310" r:id="rId58"/>
    <p:sldId id="312" r:id="rId59"/>
    <p:sldId id="314" r:id="rId60"/>
    <p:sldId id="315" r:id="rId61"/>
    <p:sldId id="317" r:id="rId62"/>
    <p:sldId id="316" r:id="rId63"/>
    <p:sldId id="318" r:id="rId64"/>
    <p:sldId id="319" r:id="rId65"/>
    <p:sldId id="327" r:id="rId66"/>
    <p:sldId id="320" r:id="rId67"/>
    <p:sldId id="321" r:id="rId68"/>
    <p:sldId id="322" r:id="rId69"/>
    <p:sldId id="324" r:id="rId70"/>
    <p:sldId id="323" r:id="rId71"/>
    <p:sldId id="326" r:id="rId72"/>
  </p:sldIdLst>
  <p:sldSz cx="12192000" cy="6858000"/>
  <p:notesSz cx="7099300" cy="10234613"/>
  <p:embeddedFontLst>
    <p:embeddedFont>
      <p:font typeface="Calibri" panose="020F0502020204030204" pitchFamily="34" charset="0"/>
      <p:regular r:id="rId74"/>
      <p:bold r:id="rId75"/>
      <p:italic r:id="rId76"/>
      <p:boldItalic r:id="rId77"/>
    </p:embeddedFont>
    <p:embeddedFont>
      <p:font typeface="ＭＳ Ｐゴシック" panose="020B0600070205080204" pitchFamily="34" charset="-128"/>
      <p:regular r:id="rId78"/>
    </p:embeddedFont>
    <p:embeddedFont>
      <p:font typeface="ＭＳ Ｐゴシック" panose="020B0600070205080204" pitchFamily="34" charset="-128"/>
      <p:regular r:id="rId78"/>
    </p:embeddedFont>
    <p:embeddedFont>
      <p:font typeface="Calibri Light" panose="020F0302020204030204" pitchFamily="34" charset="0"/>
      <p:regular r:id="rId79"/>
      <p:italic r:id="rId8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E5DF"/>
    <a:srgbClr val="E65225"/>
    <a:srgbClr val="DB5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71" autoAdjust="0"/>
    <p:restoredTop sz="94660"/>
  </p:normalViewPr>
  <p:slideViewPr>
    <p:cSldViewPr snapToGrid="0">
      <p:cViewPr varScale="1">
        <p:scale>
          <a:sx n="74" d="100"/>
          <a:sy n="74" d="100"/>
        </p:scale>
        <p:origin x="504"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font" Target="fonts/font3.fntdata"/><Relationship Id="rId8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font" Target="fonts/font1.fntdata"/><Relationship Id="rId79" Type="http://schemas.openxmlformats.org/officeDocument/2006/relationships/font" Target="fonts/font6.fntdata"/><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handoutMaster" Target="handoutMasters/handoutMaster1.xml"/><Relationship Id="rId78" Type="http://schemas.openxmlformats.org/officeDocument/2006/relationships/font" Target="fonts/font5.fntdata"/><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font" Target="fonts/font4.fntdata"/><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font" Target="fonts/font2.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475" cy="512468"/>
          </a:xfrm>
          <a:prstGeom prst="rect">
            <a:avLst/>
          </a:prstGeom>
        </p:spPr>
        <p:txBody>
          <a:bodyPr vert="horz" lIns="94842" tIns="47421" rIns="94842" bIns="47421" rtlCol="0"/>
          <a:lstStyle>
            <a:lvl1pPr algn="l">
              <a:defRPr sz="1200"/>
            </a:lvl1pPr>
          </a:lstStyle>
          <a:p>
            <a:endParaRPr lang="en-AU"/>
          </a:p>
        </p:txBody>
      </p:sp>
      <p:sp>
        <p:nvSpPr>
          <p:cNvPr id="3" name="Date Placeholder 2"/>
          <p:cNvSpPr>
            <a:spLocks noGrp="1"/>
          </p:cNvSpPr>
          <p:nvPr>
            <p:ph type="dt" sz="quarter" idx="1"/>
          </p:nvPr>
        </p:nvSpPr>
        <p:spPr>
          <a:xfrm>
            <a:off x="4021165" y="0"/>
            <a:ext cx="3076475" cy="512468"/>
          </a:xfrm>
          <a:prstGeom prst="rect">
            <a:avLst/>
          </a:prstGeom>
        </p:spPr>
        <p:txBody>
          <a:bodyPr vert="horz" lIns="94842" tIns="47421" rIns="94842" bIns="47421" rtlCol="0"/>
          <a:lstStyle>
            <a:lvl1pPr algn="r">
              <a:defRPr sz="1200"/>
            </a:lvl1pPr>
          </a:lstStyle>
          <a:p>
            <a:fld id="{9D253841-7489-408E-8CFC-ADF5BD5897D4}" type="datetimeFigureOut">
              <a:rPr lang="en-AU" smtClean="0"/>
              <a:t>27/09/2014</a:t>
            </a:fld>
            <a:endParaRPr lang="en-AU"/>
          </a:p>
        </p:txBody>
      </p:sp>
      <p:sp>
        <p:nvSpPr>
          <p:cNvPr id="4" name="Footer Placeholder 3"/>
          <p:cNvSpPr>
            <a:spLocks noGrp="1"/>
          </p:cNvSpPr>
          <p:nvPr>
            <p:ph type="ftr" sz="quarter" idx="2"/>
          </p:nvPr>
        </p:nvSpPr>
        <p:spPr>
          <a:xfrm>
            <a:off x="0" y="9722145"/>
            <a:ext cx="3076475" cy="512468"/>
          </a:xfrm>
          <a:prstGeom prst="rect">
            <a:avLst/>
          </a:prstGeom>
        </p:spPr>
        <p:txBody>
          <a:bodyPr vert="horz" lIns="94842" tIns="47421" rIns="94842" bIns="47421" rtlCol="0" anchor="b"/>
          <a:lstStyle>
            <a:lvl1pPr algn="l">
              <a:defRPr sz="1200"/>
            </a:lvl1pPr>
          </a:lstStyle>
          <a:p>
            <a:endParaRPr lang="en-AU"/>
          </a:p>
        </p:txBody>
      </p:sp>
      <p:sp>
        <p:nvSpPr>
          <p:cNvPr id="5" name="Slide Number Placeholder 4"/>
          <p:cNvSpPr>
            <a:spLocks noGrp="1"/>
          </p:cNvSpPr>
          <p:nvPr>
            <p:ph type="sldNum" sz="quarter" idx="3"/>
          </p:nvPr>
        </p:nvSpPr>
        <p:spPr>
          <a:xfrm>
            <a:off x="4021165" y="9722145"/>
            <a:ext cx="3076475" cy="512468"/>
          </a:xfrm>
          <a:prstGeom prst="rect">
            <a:avLst/>
          </a:prstGeom>
        </p:spPr>
        <p:txBody>
          <a:bodyPr vert="horz" lIns="94842" tIns="47421" rIns="94842" bIns="47421" rtlCol="0" anchor="b"/>
          <a:lstStyle>
            <a:lvl1pPr algn="r">
              <a:defRPr sz="1200"/>
            </a:lvl1pPr>
          </a:lstStyle>
          <a:p>
            <a:fld id="{E1884CAD-5A02-4106-9557-40A15B34F23D}" type="slidenum">
              <a:rPr lang="en-AU" smtClean="0"/>
              <a:t>‹#›</a:t>
            </a:fld>
            <a:endParaRPr lang="en-AU"/>
          </a:p>
        </p:txBody>
      </p:sp>
    </p:spTree>
    <p:extLst>
      <p:ext uri="{BB962C8B-B14F-4D97-AF65-F5344CB8AC3E}">
        <p14:creationId xmlns:p14="http://schemas.microsoft.com/office/powerpoint/2010/main" val="6784779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640655"/>
            <a:ext cx="9144000" cy="1128890"/>
          </a:xfrm>
          <a:prstGeom prst="rect">
            <a:avLst/>
          </a:prstGeom>
          <a:ln>
            <a:noFill/>
          </a:ln>
        </p:spPr>
        <p:txBody>
          <a:bodyPr anchor="b"/>
          <a:lstStyle>
            <a:lvl1pPr algn="ctr">
              <a:defRPr sz="6000"/>
            </a:lvl1pPr>
          </a:lstStyle>
          <a:p>
            <a:pPr>
              <a:spcBef>
                <a:spcPct val="50000"/>
              </a:spcBef>
            </a:pPr>
            <a:r>
              <a:rPr lang="en-US" sz="4400" dirty="0" smtClean="0">
                <a:solidFill>
                  <a:schemeClr val="bg1"/>
                </a:solidFill>
                <a:latin typeface="Proxima Nova Semibold"/>
                <a:cs typeface="Proxima Nova Semibold"/>
              </a:rPr>
              <a:t>Presentation Title Here</a:t>
            </a:r>
            <a:endParaRPr lang="en-US" sz="4400" dirty="0">
              <a:solidFill>
                <a:schemeClr val="bg1"/>
              </a:solidFill>
              <a:latin typeface="Proxima Nova Semibold"/>
              <a:cs typeface="Proxima Nova Semibold"/>
            </a:endParaRPr>
          </a:p>
        </p:txBody>
      </p:sp>
      <p:cxnSp>
        <p:nvCxnSpPr>
          <p:cNvPr id="7" name="Straight Connector 6"/>
          <p:cNvCxnSpPr/>
          <p:nvPr userDrawn="1"/>
        </p:nvCxnSpPr>
        <p:spPr>
          <a:xfrm>
            <a:off x="3112910" y="2640656"/>
            <a:ext cx="5945482"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3112910" y="3769545"/>
            <a:ext cx="5945482"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525789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5"/>
          <p:cNvSpPr/>
          <p:nvPr userDrawn="1"/>
        </p:nvSpPr>
        <p:spPr>
          <a:xfrm>
            <a:off x="6038850" y="0"/>
            <a:ext cx="6153150"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429374" y="1122362"/>
            <a:ext cx="5448301" cy="963613"/>
          </a:xfrm>
          <a:prstGeom prst="rect">
            <a:avLst/>
          </a:prstGeom>
          <a:ln w="28575">
            <a:noFill/>
          </a:ln>
        </p:spPr>
        <p:txBody>
          <a:bodyPr anchor="b"/>
          <a:lstStyle>
            <a:lvl1pPr algn="l">
              <a:defRPr sz="4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6429375" y="2228850"/>
            <a:ext cx="5448300"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20371925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5"/>
          <p:cNvSpPr/>
          <p:nvPr userDrawn="1"/>
        </p:nvSpPr>
        <p:spPr>
          <a:xfrm>
            <a:off x="5334000" y="0"/>
            <a:ext cx="6858000"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743576" y="1122362"/>
            <a:ext cx="6134100" cy="963613"/>
          </a:xfrm>
          <a:prstGeom prst="rect">
            <a:avLst/>
          </a:prstGeom>
          <a:ln w="28575">
            <a:noFill/>
          </a:ln>
        </p:spPr>
        <p:txBody>
          <a:bodyPr anchor="b"/>
          <a:lstStyle>
            <a:lvl1pPr algn="l">
              <a:defRPr sz="4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5743575" y="2228850"/>
            <a:ext cx="6134100"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285524581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AU"/>
          </a:p>
        </p:txBody>
      </p:sp>
      <p:pic>
        <p:nvPicPr>
          <p:cNvPr id="3" name="Picture 2" descr="mobilesuck"/>
          <p:cNvPicPr>
            <a:picLocks noChangeAspect="1"/>
          </p:cNvPicPr>
          <p:nvPr userDrawn="1"/>
        </p:nvPicPr>
        <p:blipFill>
          <a:blip r:embed="rId2"/>
          <a:srcRect/>
          <a:stretch>
            <a:fillRect/>
          </a:stretch>
        </p:blipFill>
        <p:spPr bwMode="auto">
          <a:xfrm>
            <a:off x="0" y="-89694"/>
            <a:ext cx="8017933" cy="7055403"/>
          </a:xfrm>
          <a:prstGeom prst="rect">
            <a:avLst/>
          </a:prstGeom>
          <a:noFill/>
          <a:ln w="9525">
            <a:noFill/>
            <a:miter lim="800000"/>
            <a:headEnd/>
            <a:tailEnd/>
          </a:ln>
        </p:spPr>
      </p:pic>
      <p:sp>
        <p:nvSpPr>
          <p:cNvPr id="4" name="Rectangle 3"/>
          <p:cNvSpPr/>
          <p:nvPr userDrawn="1"/>
        </p:nvSpPr>
        <p:spPr>
          <a:xfrm>
            <a:off x="0" y="0"/>
            <a:ext cx="12192000" cy="6857999"/>
          </a:xfrm>
          <a:prstGeom prst="rect">
            <a:avLst/>
          </a:prstGeom>
          <a:solidFill>
            <a:srgbClr val="198A9A">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userDrawn="1"/>
        </p:nvSpPr>
        <p:spPr>
          <a:xfrm>
            <a:off x="7934326" y="0"/>
            <a:ext cx="4257674"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userDrawn="1"/>
        </p:nvSpPr>
        <p:spPr>
          <a:xfrm>
            <a:off x="8305800" y="1122362"/>
            <a:ext cx="3571876" cy="963613"/>
          </a:xfrm>
          <a:prstGeom prst="rect">
            <a:avLst/>
          </a:prstGeom>
          <a:ln w="28575">
            <a:noFill/>
          </a:ln>
        </p:spPr>
        <p:txBody>
          <a:bodyPr anchor="b"/>
          <a:lstStyle>
            <a:lvl1pPr algn="l" defTabSz="914400" rtl="0" eaLnBrk="1" latinLnBrk="0" hangingPunct="1">
              <a:lnSpc>
                <a:spcPct val="90000"/>
              </a:lnSpc>
              <a:spcBef>
                <a:spcPct val="0"/>
              </a:spcBef>
              <a:buNone/>
              <a:defRPr sz="4400" kern="1200">
                <a:solidFill>
                  <a:schemeClr val="bg1"/>
                </a:solidFill>
                <a:latin typeface="Proxima Nova Semibold"/>
                <a:ea typeface="+mj-ea"/>
                <a:cs typeface="+mj-cs"/>
              </a:defRPr>
            </a:lvl1pPr>
          </a:lstStyle>
          <a:p>
            <a:endParaRPr lang="en-AU" dirty="0"/>
          </a:p>
        </p:txBody>
      </p:sp>
      <p:sp>
        <p:nvSpPr>
          <p:cNvPr id="7" name="Text Placeholder 3"/>
          <p:cNvSpPr>
            <a:spLocks noGrp="1"/>
          </p:cNvSpPr>
          <p:nvPr>
            <p:ph type="body" sz="quarter" idx="10"/>
          </p:nvPr>
        </p:nvSpPr>
        <p:spPr>
          <a:xfrm>
            <a:off x="8305799" y="2228850"/>
            <a:ext cx="3571876"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2328721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875" y="665163"/>
            <a:ext cx="4638675" cy="2382837"/>
          </a:xfrm>
          <a:prstGeom prst="rect">
            <a:avLst/>
          </a:prstGeom>
        </p:spPr>
        <p:txBody>
          <a:bodyPr anchor="ctr"/>
          <a:lstStyle>
            <a:lvl1pPr algn="ctr">
              <a:defRPr sz="5400">
                <a:solidFill>
                  <a:schemeClr val="bg1"/>
                </a:solidFill>
                <a:latin typeface="Proxima Nova Cn Rg" panose="02000506030000020004" pitchFamily="50" charset="0"/>
              </a:defRPr>
            </a:lvl1pPr>
          </a:lstStyle>
          <a:p>
            <a:r>
              <a:rPr lang="en-US" dirty="0" smtClean="0"/>
              <a:t>Click to edit Master title style</a:t>
            </a:r>
            <a:endParaRPr lang="en-AU" dirty="0"/>
          </a:p>
        </p:txBody>
      </p:sp>
    </p:spTree>
    <p:extLst>
      <p:ext uri="{BB962C8B-B14F-4D97-AF65-F5344CB8AC3E}">
        <p14:creationId xmlns:p14="http://schemas.microsoft.com/office/powerpoint/2010/main" val="121617195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937082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875" y="665163"/>
            <a:ext cx="4638675" cy="4802187"/>
          </a:xfrm>
          <a:prstGeom prst="rect">
            <a:avLst/>
          </a:prstGeom>
        </p:spPr>
        <p:txBody>
          <a:bodyPr anchor="ctr"/>
          <a:lstStyle>
            <a:lvl1pPr algn="ctr">
              <a:defRPr sz="5400">
                <a:solidFill>
                  <a:schemeClr val="bg1"/>
                </a:solidFill>
                <a:latin typeface="Proxima Nova Cn Rg" panose="02000506030000020004" pitchFamily="50" charset="0"/>
              </a:defRPr>
            </a:lvl1pPr>
          </a:lstStyle>
          <a:p>
            <a:r>
              <a:rPr lang="en-US" dirty="0" smtClean="0"/>
              <a:t>Click to edit Master title style</a:t>
            </a:r>
            <a:endParaRPr lang="en-AU" dirty="0"/>
          </a:p>
        </p:txBody>
      </p:sp>
    </p:spTree>
    <p:extLst>
      <p:ext uri="{BB962C8B-B14F-4D97-AF65-F5344CB8AC3E}">
        <p14:creationId xmlns:p14="http://schemas.microsoft.com/office/powerpoint/2010/main" val="308581630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smtClean="0"/>
              <a:t>Click to edit Master title style</a:t>
            </a:r>
            <a:endParaRPr lang="en-AU" dirty="0"/>
          </a:p>
        </p:txBody>
      </p:sp>
      <p:sp>
        <p:nvSpPr>
          <p:cNvPr id="3" name="Subtitle 2"/>
          <p:cNvSpPr>
            <a:spLocks noGrp="1"/>
          </p:cNvSpPr>
          <p:nvPr>
            <p:ph type="subTitle" idx="1" hasCustomPrompt="1"/>
          </p:nvPr>
        </p:nvSpPr>
        <p:spPr>
          <a:xfrm>
            <a:off x="381000" y="1363662"/>
            <a:ext cx="1146810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smtClean="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t>‹#›</a:t>
            </a:fld>
            <a:endParaRPr lang="en-AU"/>
          </a:p>
        </p:txBody>
      </p:sp>
    </p:spTree>
    <p:extLst>
      <p:ext uri="{BB962C8B-B14F-4D97-AF65-F5344CB8AC3E}">
        <p14:creationId xmlns:p14="http://schemas.microsoft.com/office/powerpoint/2010/main" val="240336376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smtClean="0"/>
              <a:t>Click to edit Master title style</a:t>
            </a:r>
            <a:endParaRPr lang="en-AU" dirty="0"/>
          </a:p>
        </p:txBody>
      </p:sp>
      <p:sp>
        <p:nvSpPr>
          <p:cNvPr id="3" name="Subtitle 2"/>
          <p:cNvSpPr>
            <a:spLocks noGrp="1"/>
          </p:cNvSpPr>
          <p:nvPr>
            <p:ph type="subTitle" idx="1" hasCustomPrompt="1"/>
          </p:nvPr>
        </p:nvSpPr>
        <p:spPr>
          <a:xfrm>
            <a:off x="381001" y="1363662"/>
            <a:ext cx="554355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smtClean="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t>‹#›</a:t>
            </a:fld>
            <a:endParaRPr lang="en-AU"/>
          </a:p>
        </p:txBody>
      </p:sp>
      <p:sp>
        <p:nvSpPr>
          <p:cNvPr id="7" name="Text Placeholder 6"/>
          <p:cNvSpPr>
            <a:spLocks noGrp="1"/>
          </p:cNvSpPr>
          <p:nvPr>
            <p:ph type="body" sz="quarter" idx="13"/>
          </p:nvPr>
        </p:nvSpPr>
        <p:spPr>
          <a:xfrm>
            <a:off x="6286500" y="1363663"/>
            <a:ext cx="5562600" cy="4141787"/>
          </a:xfrm>
          <a:prstGeom prst="rect">
            <a:avLst/>
          </a:prstGeom>
        </p:spPr>
        <p:txBody>
          <a:bodyPr/>
          <a:lstStyle>
            <a:lvl1pPr>
              <a:defRPr lang="en-US" sz="4000" b="0" kern="1200" dirty="0" smtClean="0">
                <a:solidFill>
                  <a:srgbClr val="E65225"/>
                </a:solidFill>
                <a:latin typeface="Proxima Nova Semibold"/>
                <a:ea typeface="+mn-ea"/>
                <a:cs typeface="+mn-cs"/>
              </a:defRPr>
            </a:lvl1pPr>
            <a:lvl2pPr>
              <a:defRPr lang="en-US" sz="4000" kern="1200" dirty="0" smtClean="0">
                <a:solidFill>
                  <a:schemeClr val="tx1"/>
                </a:solidFill>
                <a:latin typeface="Proxima Nova Cn Rg" panose="02000506030000020004" pitchFamily="50" charset="0"/>
                <a:ea typeface="+mn-ea"/>
                <a:cs typeface="+mn-cs"/>
              </a:defRPr>
            </a:lvl2pPr>
            <a:lvl3pPr>
              <a:defRPr lang="en-US" sz="3200" kern="1200" dirty="0" smtClean="0">
                <a:solidFill>
                  <a:schemeClr val="tx1"/>
                </a:solidFill>
                <a:latin typeface="Proxima Nova Cn Rg" panose="02000506030000020004" pitchFamily="50" charset="0"/>
                <a:ea typeface="+mn-ea"/>
                <a:cs typeface="+mn-cs"/>
              </a:defRPr>
            </a:lvl3pPr>
            <a:lvl4pPr>
              <a:defRPr lang="en-US" sz="2800" kern="1200" dirty="0" smtClean="0">
                <a:solidFill>
                  <a:schemeClr val="tx1"/>
                </a:solidFill>
                <a:latin typeface="Proxima Nova Cn Rg" panose="02000506030000020004" pitchFamily="50" charset="0"/>
                <a:ea typeface="+mn-ea"/>
                <a:cs typeface="+mn-cs"/>
              </a:defRPr>
            </a:lvl4pPr>
            <a:lvl5pPr>
              <a:defRPr lang="en-AU" sz="2800" kern="1200" dirty="0" smtClean="0">
                <a:solidFill>
                  <a:schemeClr val="tx1"/>
                </a:solidFill>
                <a:latin typeface="Proxima Nova Cn Rg" panose="02000506030000020004" pitchFamily="50" charset="0"/>
                <a:ea typeface="+mn-ea"/>
                <a:cs typeface="+mn-cs"/>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dirty="0" smtClean="0"/>
              <a:t>Click to edit Master text styles</a:t>
            </a:r>
          </a:p>
          <a:p>
            <a:pPr marL="0" lvl="1" indent="0" algn="l" defTabSz="914400" rtl="0" eaLnBrk="1" latinLnBrk="0" hangingPunct="1">
              <a:lnSpc>
                <a:spcPct val="90000"/>
              </a:lnSpc>
              <a:spcBef>
                <a:spcPts val="500"/>
              </a:spcBef>
              <a:buFont typeface="Wingdings" panose="05000000000000000000" pitchFamily="2" charset="2"/>
              <a:buNone/>
            </a:pPr>
            <a:r>
              <a:rPr lang="en-US" dirty="0" smtClean="0"/>
              <a:t>Second level</a:t>
            </a:r>
          </a:p>
          <a:p>
            <a:pPr marL="457200" lvl="2" indent="-457200" algn="l" defTabSz="914400" rtl="0" eaLnBrk="1" latinLnBrk="0" hangingPunct="1">
              <a:lnSpc>
                <a:spcPct val="90000"/>
              </a:lnSpc>
              <a:spcBef>
                <a:spcPts val="500"/>
              </a:spcBef>
              <a:buFont typeface="Wingdings" panose="05000000000000000000" pitchFamily="2" charset="2"/>
              <a:buChar char="§"/>
            </a:pPr>
            <a:r>
              <a:rPr lang="en-US" dirty="0" smtClean="0"/>
              <a:t>Third level</a:t>
            </a:r>
          </a:p>
          <a:p>
            <a:pPr marL="447675" lvl="3" indent="0" algn="l" defTabSz="914400" rtl="0" eaLnBrk="1" latinLnBrk="0" hangingPunct="1">
              <a:lnSpc>
                <a:spcPct val="90000"/>
              </a:lnSpc>
              <a:spcBef>
                <a:spcPts val="500"/>
              </a:spcBef>
              <a:buFont typeface="Wingdings" panose="05000000000000000000" pitchFamily="2" charset="2"/>
              <a:buNone/>
            </a:pPr>
            <a:r>
              <a:rPr lang="en-US" dirty="0" smtClean="0"/>
              <a:t>Fourth level</a:t>
            </a:r>
          </a:p>
          <a:p>
            <a:pPr marL="895350" lvl="4" indent="-457200" algn="l" defTabSz="914400" rtl="0" eaLnBrk="1" latinLnBrk="0" hangingPunct="1">
              <a:lnSpc>
                <a:spcPct val="90000"/>
              </a:lnSpc>
              <a:spcBef>
                <a:spcPts val="500"/>
              </a:spcBef>
              <a:buFont typeface="Wingdings" panose="05000000000000000000" pitchFamily="2" charset="2"/>
              <a:buChar char="§"/>
            </a:pPr>
            <a:r>
              <a:rPr lang="en-US" dirty="0" smtClean="0"/>
              <a:t>Fifth level</a:t>
            </a:r>
            <a:endParaRPr lang="en-AU" dirty="0" smtClean="0"/>
          </a:p>
        </p:txBody>
      </p:sp>
    </p:spTree>
    <p:extLst>
      <p:ext uri="{BB962C8B-B14F-4D97-AF65-F5344CB8AC3E}">
        <p14:creationId xmlns:p14="http://schemas.microsoft.com/office/powerpoint/2010/main" val="236749614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375824631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7250" y="2578100"/>
            <a:ext cx="10515600" cy="1765299"/>
          </a:xfrm>
          <a:prstGeom prst="rect">
            <a:avLst/>
          </a:prstGeom>
          <a:solidFill>
            <a:srgbClr val="DB582F"/>
          </a:solidFill>
          <a:ln w="34925">
            <a:solidFill>
              <a:schemeClr val="bg1"/>
            </a:solidFill>
          </a:ln>
        </p:spPr>
        <p:txBody>
          <a:bodyPr anchor="ctr"/>
          <a:lstStyle>
            <a:lvl1pPr algn="ctr">
              <a:defRPr>
                <a:solidFill>
                  <a:schemeClr val="bg1"/>
                </a:solidFill>
                <a:latin typeface="Proxima Nova Semibold"/>
              </a:defRPr>
            </a:lvl1pPr>
          </a:lstStyle>
          <a:p>
            <a:r>
              <a:rPr lang="en-US" dirty="0" smtClean="0"/>
              <a:t>Click to edit Master title style</a:t>
            </a:r>
            <a:endParaRPr lang="en-AU" dirty="0"/>
          </a:p>
        </p:txBody>
      </p:sp>
    </p:spTree>
    <p:extLst>
      <p:ext uri="{BB962C8B-B14F-4D97-AF65-F5344CB8AC3E}">
        <p14:creationId xmlns:p14="http://schemas.microsoft.com/office/powerpoint/2010/main" val="31190888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3"/>
            <a:ext cx="5448301" cy="3973512"/>
          </a:xfrm>
          <a:prstGeom prst="rect">
            <a:avLst/>
          </a:prstGeom>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Tree>
    <p:extLst>
      <p:ext uri="{BB962C8B-B14F-4D97-AF65-F5344CB8AC3E}">
        <p14:creationId xmlns:p14="http://schemas.microsoft.com/office/powerpoint/2010/main" val="70550048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88354300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7174" y="1160463"/>
            <a:ext cx="5448301" cy="3973512"/>
          </a:xfrm>
          <a:prstGeom prst="rect">
            <a:avLst/>
          </a:prstGeom>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Tree>
    <p:extLst>
      <p:ext uri="{BB962C8B-B14F-4D97-AF65-F5344CB8AC3E}">
        <p14:creationId xmlns:p14="http://schemas.microsoft.com/office/powerpoint/2010/main" val="302250564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899"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342900"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Tree>
    <p:extLst>
      <p:ext uri="{BB962C8B-B14F-4D97-AF65-F5344CB8AC3E}">
        <p14:creationId xmlns:p14="http://schemas.microsoft.com/office/powerpoint/2010/main" val="118059357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94144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Rectangle 4"/>
          <p:cNvSpPr/>
          <p:nvPr userDrawn="1"/>
        </p:nvSpPr>
        <p:spPr>
          <a:xfrm>
            <a:off x="-419099" y="-155222"/>
            <a:ext cx="12611100" cy="7013221"/>
          </a:xfrm>
          <a:prstGeom prst="rect">
            <a:avLst/>
          </a:prstGeom>
          <a:solidFill>
            <a:srgbClr val="E65225">
              <a:alpha val="8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429374" y="1122362"/>
            <a:ext cx="5448301" cy="963613"/>
          </a:xfrm>
          <a:prstGeom prst="rect">
            <a:avLst/>
          </a:prstGeom>
          <a:ln w="28575">
            <a:noFill/>
          </a:ln>
        </p:spPr>
        <p:txBody>
          <a:bodyPr anchor="b"/>
          <a:lstStyle>
            <a:lvl1pPr algn="l">
              <a:defRPr sz="4400">
                <a:solidFill>
                  <a:schemeClr val="bg1"/>
                </a:solidFill>
                <a:latin typeface="Proxima Nova Semibold"/>
              </a:defRPr>
            </a:lvl1pPr>
          </a:lstStyle>
          <a:p>
            <a:r>
              <a:rPr lang="en-US" dirty="0" smtClean="0"/>
              <a:t>Click to edit Master title style</a:t>
            </a:r>
            <a:endParaRPr lang="en-AU" dirty="0"/>
          </a:p>
        </p:txBody>
      </p:sp>
      <p:sp>
        <p:nvSpPr>
          <p:cNvPr id="4" name="Text Placeholder 3"/>
          <p:cNvSpPr>
            <a:spLocks noGrp="1"/>
          </p:cNvSpPr>
          <p:nvPr>
            <p:ph type="body" sz="quarter" idx="10"/>
          </p:nvPr>
        </p:nvSpPr>
        <p:spPr>
          <a:xfrm>
            <a:off x="6429375" y="2228850"/>
            <a:ext cx="5448300"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smtClean="0"/>
              <a:t>Click to edit Master text styles</a:t>
            </a:r>
          </a:p>
        </p:txBody>
      </p:sp>
      <p:sp>
        <p:nvSpPr>
          <p:cNvPr id="7" name="Rectangle 6"/>
          <p:cNvSpPr/>
          <p:nvPr userDrawn="1"/>
        </p:nvSpPr>
        <p:spPr>
          <a:xfrm>
            <a:off x="6098875" y="-155221"/>
            <a:ext cx="6255050" cy="7013220"/>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465812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33013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5.jpe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7.jp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7.xml"/><Relationship Id="rId1" Type="http://schemas.openxmlformats.org/officeDocument/2006/relationships/slideLayout" Target="../slideLayouts/slideLayout13.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10.jp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2.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descr="shutterstock_197903273.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7" name="Rectangle 6"/>
          <p:cNvSpPr/>
          <p:nvPr userDrawn="1"/>
        </p:nvSpPr>
        <p:spPr>
          <a:xfrm>
            <a:off x="0" y="0"/>
            <a:ext cx="12192000" cy="6858000"/>
          </a:xfrm>
          <a:prstGeom prst="rect">
            <a:avLst/>
          </a:prstGeom>
          <a:solidFill>
            <a:srgbClr val="E65225">
              <a:alpha val="82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7"/>
          <p:cNvSpPr/>
          <p:nvPr userDrawn="1"/>
        </p:nvSpPr>
        <p:spPr>
          <a:xfrm>
            <a:off x="0" y="5807075"/>
            <a:ext cx="12192000" cy="1050925"/>
          </a:xfrm>
          <a:prstGeom prst="rect">
            <a:avLst/>
          </a:prstGeom>
          <a:solidFill>
            <a:srgbClr val="292929"/>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TextBox 8"/>
          <p:cNvSpPr txBox="1"/>
          <p:nvPr userDrawn="1"/>
        </p:nvSpPr>
        <p:spPr>
          <a:xfrm>
            <a:off x="477838" y="6030913"/>
            <a:ext cx="4846637" cy="525462"/>
          </a:xfrm>
          <a:prstGeom prst="rect">
            <a:avLst/>
          </a:prstGeom>
          <a:solidFill>
            <a:srgbClr val="292929"/>
          </a:solidFill>
        </p:spPr>
        <p:txBody>
          <a:bodyPr>
            <a:spAutoFit/>
          </a:bodyPr>
          <a:lstStyle/>
          <a:p>
            <a:pPr>
              <a:lnSpc>
                <a:spcPct val="50000"/>
              </a:lnSpc>
              <a:spcBef>
                <a:spcPct val="50000"/>
              </a:spcBef>
              <a:defRPr/>
            </a:pPr>
            <a:r>
              <a:rPr lang="en-US" kern="1500" dirty="0">
                <a:solidFill>
                  <a:schemeClr val="bg1"/>
                </a:solidFill>
                <a:latin typeface="Proxima Nova Light"/>
                <a:ea typeface="ＭＳ Ｐゴシック" charset="0"/>
                <a:cs typeface="Proxima Nova Light"/>
              </a:rPr>
              <a:t>www.accessibilityoz.com.au</a:t>
            </a:r>
          </a:p>
          <a:p>
            <a:pPr>
              <a:lnSpc>
                <a:spcPct val="50000"/>
              </a:lnSpc>
              <a:spcBef>
                <a:spcPct val="50000"/>
              </a:spcBef>
              <a:defRPr/>
            </a:pPr>
            <a:r>
              <a:rPr lang="en-US" kern="1500" dirty="0">
                <a:solidFill>
                  <a:schemeClr val="bg1"/>
                </a:solidFill>
                <a:latin typeface="Proxima Nova Semibold"/>
                <a:ea typeface="ＭＳ Ｐゴシック" charset="0"/>
                <a:cs typeface="Proxima Nova Semibold"/>
              </a:rPr>
              <a:t>@</a:t>
            </a:r>
            <a:r>
              <a:rPr lang="en-US" kern="1500" dirty="0" err="1">
                <a:solidFill>
                  <a:schemeClr val="bg1"/>
                </a:solidFill>
                <a:latin typeface="Proxima Nova Semibold"/>
                <a:ea typeface="ＭＳ Ｐゴシック" charset="0"/>
                <a:cs typeface="Proxima Nova Semibold"/>
              </a:rPr>
              <a:t>accessibilityoz</a:t>
            </a:r>
            <a:endParaRPr lang="en-US" kern="1500" dirty="0">
              <a:solidFill>
                <a:schemeClr val="bg1"/>
              </a:solidFill>
              <a:latin typeface="Proxima Nova Semibold"/>
              <a:ea typeface="ＭＳ Ｐゴシック" charset="0"/>
              <a:cs typeface="Proxima Nova Semibold"/>
            </a:endParaRPr>
          </a:p>
        </p:txBody>
      </p:sp>
      <p:pic>
        <p:nvPicPr>
          <p:cNvPr id="10" name="Picture 7" descr="Accessibility_Oz_white.psd"/>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221383" y="5828506"/>
            <a:ext cx="1862138"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0216563"/>
      </p:ext>
    </p:extLst>
  </p:cSld>
  <p:clrMap bg1="lt1" tx1="dk1" bg2="lt2" tx2="dk2" accent1="accent1" accent2="accent2" accent3="accent3" accent4="accent4" accent5="accent5" accent6="accent6" hlink="hlink" folHlink="folHlink"/>
  <p:sldLayoutIdLst>
    <p:sldLayoutId id="2147483649" r:id="rId1"/>
    <p:sldLayoutId id="2147483673"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hutterstock_193680272.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55222"/>
            <a:ext cx="12192000" cy="6096000"/>
          </a:xfrm>
          <a:prstGeom prst="rect">
            <a:avLst/>
          </a:prstGeom>
        </p:spPr>
      </p:pic>
      <p:sp>
        <p:nvSpPr>
          <p:cNvPr id="8" name="Rectangle 7"/>
          <p:cNvSpPr/>
          <p:nvPr userDrawn="1"/>
        </p:nvSpPr>
        <p:spPr>
          <a:xfrm>
            <a:off x="6098875" y="-155221"/>
            <a:ext cx="6093125" cy="6096000"/>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userDrawn="1"/>
        </p:nvSpPr>
        <p:spPr>
          <a:xfrm>
            <a:off x="478068" y="6182996"/>
            <a:ext cx="4846525" cy="507831"/>
          </a:xfrm>
          <a:prstGeom prst="rect">
            <a:avLst/>
          </a:prstGeom>
          <a:noFill/>
        </p:spPr>
        <p:txBody>
          <a:bodyPr wrap="square" rtlCol="0">
            <a:spAutoFit/>
          </a:bodyPr>
          <a:lstStyle/>
          <a:p>
            <a:pPr>
              <a:lnSpc>
                <a:spcPct val="50000"/>
              </a:lnSpc>
              <a:spcBef>
                <a:spcPct val="50000"/>
              </a:spcBef>
            </a:pPr>
            <a:r>
              <a:rPr lang="en-US" sz="1800" dirty="0" err="1" smtClean="0">
                <a:solidFill>
                  <a:srgbClr val="E65225"/>
                </a:solidFill>
                <a:latin typeface="Proxima Nova Light"/>
                <a:ea typeface="ＭＳ Ｐゴシック" charset="0"/>
                <a:cs typeface="Proxima Nova Light"/>
              </a:rPr>
              <a:t>gian@accessibilityoz.com.au</a:t>
            </a:r>
            <a:endParaRPr lang="en-US" sz="1800" dirty="0" smtClean="0">
              <a:solidFill>
                <a:srgbClr val="E65225"/>
              </a:solidFill>
              <a:latin typeface="Proxima Nova Light"/>
              <a:ea typeface="ＭＳ Ｐゴシック" charset="0"/>
              <a:cs typeface="Proxima Nova Light"/>
            </a:endParaRPr>
          </a:p>
          <a:p>
            <a:pPr>
              <a:lnSpc>
                <a:spcPct val="50000"/>
              </a:lnSpc>
              <a:spcBef>
                <a:spcPct val="50000"/>
              </a:spcBef>
            </a:pPr>
            <a:r>
              <a:rPr lang="en-US" sz="1800" dirty="0" smtClean="0">
                <a:solidFill>
                  <a:srgbClr val="E65225"/>
                </a:solidFill>
                <a:latin typeface="Proxima Nova Semibold"/>
                <a:ea typeface="ＭＳ Ｐゴシック" charset="0"/>
                <a:cs typeface="Proxima Nova Semibold"/>
              </a:rPr>
              <a:t>accessibilityoz.com.au</a:t>
            </a:r>
          </a:p>
        </p:txBody>
      </p:sp>
      <p:pic>
        <p:nvPicPr>
          <p:cNvPr id="10" name="Picture 9" descr="Accessibility_Oz_Orang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Tree>
    <p:extLst>
      <p:ext uri="{BB962C8B-B14F-4D97-AF65-F5344CB8AC3E}">
        <p14:creationId xmlns:p14="http://schemas.microsoft.com/office/powerpoint/2010/main" val="3297006343"/>
      </p:ext>
    </p:extLst>
  </p:cSld>
  <p:clrMap bg1="lt1" tx1="dk1" bg2="lt2" tx2="dk2" accent1="accent1" accent2="accent2" accent3="accent3" accent4="accent4" accent5="accent5" accent6="accent6" hlink="hlink" folHlink="folHlink"/>
  <p:sldLayoutIdLst>
    <p:sldLayoutId id="2147483661" r:id="rId1"/>
    <p:sldLayoutId id="2147483674"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shutterstock_197903273.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19250" y="1"/>
            <a:ext cx="10572750" cy="5940777"/>
          </a:xfrm>
          <a:prstGeom prst="rect">
            <a:avLst/>
          </a:prstGeom>
        </p:spPr>
      </p:pic>
      <p:sp>
        <p:nvSpPr>
          <p:cNvPr id="8" name="Rectangle 7"/>
          <p:cNvSpPr/>
          <p:nvPr userDrawn="1"/>
        </p:nvSpPr>
        <p:spPr>
          <a:xfrm>
            <a:off x="1" y="0"/>
            <a:ext cx="6096000" cy="5940778"/>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userDrawn="1"/>
        </p:nvSpPr>
        <p:spPr>
          <a:xfrm>
            <a:off x="478068" y="6182996"/>
            <a:ext cx="4846525" cy="507831"/>
          </a:xfrm>
          <a:prstGeom prst="rect">
            <a:avLst/>
          </a:prstGeom>
          <a:noFill/>
        </p:spPr>
        <p:txBody>
          <a:bodyPr wrap="square" rtlCol="0">
            <a:spAutoFit/>
          </a:bodyPr>
          <a:lstStyle/>
          <a:p>
            <a:pPr>
              <a:lnSpc>
                <a:spcPct val="50000"/>
              </a:lnSpc>
              <a:spcBef>
                <a:spcPct val="50000"/>
              </a:spcBef>
            </a:pPr>
            <a:r>
              <a:rPr lang="en-US" sz="1800" dirty="0" err="1" smtClean="0">
                <a:solidFill>
                  <a:srgbClr val="E65225"/>
                </a:solidFill>
                <a:latin typeface="Proxima Nova Light"/>
                <a:ea typeface="ＭＳ Ｐゴシック" charset="0"/>
                <a:cs typeface="Proxima Nova Light"/>
              </a:rPr>
              <a:t>gian@accessibilityoz.com.au</a:t>
            </a:r>
            <a:endParaRPr lang="en-US" sz="1800" dirty="0" smtClean="0">
              <a:solidFill>
                <a:srgbClr val="E65225"/>
              </a:solidFill>
              <a:latin typeface="Proxima Nova Light"/>
              <a:ea typeface="ＭＳ Ｐゴシック" charset="0"/>
              <a:cs typeface="Proxima Nova Light"/>
            </a:endParaRPr>
          </a:p>
          <a:p>
            <a:pPr>
              <a:lnSpc>
                <a:spcPct val="50000"/>
              </a:lnSpc>
              <a:spcBef>
                <a:spcPct val="50000"/>
              </a:spcBef>
            </a:pPr>
            <a:r>
              <a:rPr lang="en-US" sz="1800" dirty="0" smtClean="0">
                <a:solidFill>
                  <a:srgbClr val="E65225"/>
                </a:solidFill>
                <a:latin typeface="Proxima Nova Semibold"/>
                <a:ea typeface="ＭＳ Ｐゴシック" charset="0"/>
                <a:cs typeface="Proxima Nova Semibold"/>
              </a:rPr>
              <a:t>accessibilityoz.com.au</a:t>
            </a:r>
          </a:p>
        </p:txBody>
      </p:sp>
      <p:pic>
        <p:nvPicPr>
          <p:cNvPr id="10" name="Picture 9" descr="Accessibility_Oz_Orang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Tree>
    <p:extLst>
      <p:ext uri="{BB962C8B-B14F-4D97-AF65-F5344CB8AC3E}">
        <p14:creationId xmlns:p14="http://schemas.microsoft.com/office/powerpoint/2010/main" val="3326004474"/>
      </p:ext>
    </p:extLst>
  </p:cSld>
  <p:clrMap bg1="lt1" tx1="dk1" bg2="lt2" tx2="dk2" accent1="accent1" accent2="accent2" accent3="accent3" accent4="accent4" accent5="accent5" accent6="accent6" hlink="hlink" folHlink="folHlink"/>
  <p:sldLayoutIdLst>
    <p:sldLayoutId id="2147483703" r:id="rId1"/>
    <p:sldLayoutId id="2147483704"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a:stretch>
            <a:fillRect/>
          </a:stretch>
        </p:blipFill>
        <p:spPr>
          <a:xfrm>
            <a:off x="-1202046" y="0"/>
            <a:ext cx="13523014" cy="6858000"/>
          </a:xfrm>
          <a:prstGeom prst="rect">
            <a:avLst/>
          </a:prstGeom>
        </p:spPr>
      </p:pic>
    </p:spTree>
    <p:extLst>
      <p:ext uri="{BB962C8B-B14F-4D97-AF65-F5344CB8AC3E}">
        <p14:creationId xmlns:p14="http://schemas.microsoft.com/office/powerpoint/2010/main" val="681680950"/>
      </p:ext>
    </p:extLst>
  </p:cSld>
  <p:clrMap bg1="lt1" tx1="dk1" bg2="lt2" tx2="dk2" accent1="accent1" accent2="accent2" accent3="accent3" accent4="accent4" accent5="accent5" accent6="accent6" hlink="hlink" folHlink="folHlink"/>
  <p:sldLayoutIdLst>
    <p:sldLayoutId id="2147483689" r:id="rId1"/>
    <p:sldLayoutId id="2147483690"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4">
            <a:extLst>
              <a:ext uri="{28A0092B-C50C-407E-A947-70E740481C1C}">
                <a14:useLocalDpi xmlns:a14="http://schemas.microsoft.com/office/drawing/2010/main" val="0"/>
              </a:ext>
            </a:extLst>
          </a:blip>
          <a:srcRect t="5192" b="10088"/>
          <a:stretch/>
        </p:blipFill>
        <p:spPr>
          <a:xfrm>
            <a:off x="0" y="0"/>
            <a:ext cx="12225960" cy="6858000"/>
          </a:xfrm>
          <a:prstGeom prst="rect">
            <a:avLst/>
          </a:prstGeom>
        </p:spPr>
      </p:pic>
    </p:spTree>
    <p:extLst>
      <p:ext uri="{BB962C8B-B14F-4D97-AF65-F5344CB8AC3E}">
        <p14:creationId xmlns:p14="http://schemas.microsoft.com/office/powerpoint/2010/main" val="4181672285"/>
      </p:ext>
    </p:extLst>
  </p:cSld>
  <p:clrMap bg1="lt1" tx1="dk1" bg2="lt2" tx2="dk2" accent1="accent1" accent2="accent2" accent3="accent3" accent4="accent4" accent5="accent5" accent6="accent6" hlink="hlink" folHlink="folHlink"/>
  <p:sldLayoutIdLst>
    <p:sldLayoutId id="2147483694" r:id="rId1"/>
    <p:sldLayoutId id="2147483695"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609352"/>
      </p:ext>
    </p:extLst>
  </p:cSld>
  <p:clrMap bg1="lt1" tx1="dk1" bg2="lt2" tx2="dk2" accent1="accent1" accent2="accent2" accent3="accent3" accent4="accent4" accent5="accent5" accent6="accent6" hlink="hlink" folHlink="folHlink"/>
  <p:sldLayoutIdLst>
    <p:sldLayoutId id="2147483701" r:id="rId1"/>
    <p:sldLayoutId id="2147483705"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62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p:nvPr userDrawn="1"/>
        </p:nvSpPr>
        <p:spPr>
          <a:xfrm>
            <a:off x="0" y="561875"/>
            <a:ext cx="4836822" cy="2600425"/>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1761388"/>
      </p:ext>
    </p:extLst>
  </p:cSld>
  <p:clrMap bg1="lt1" tx1="dk1" bg2="lt2" tx2="dk2" accent1="accent1" accent2="accent2" accent3="accent3" accent4="accent4" accent5="accent5" accent6="accent6" hlink="hlink" folHlink="folHlink"/>
  <p:sldLayoutIdLst>
    <p:sldLayoutId id="2147483692"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4">
            <a:extLst>
              <a:ext uri="{28A0092B-C50C-407E-A947-70E740481C1C}">
                <a14:useLocalDpi xmlns:a14="http://schemas.microsoft.com/office/drawing/2010/main" val="0"/>
              </a:ext>
            </a:extLst>
          </a:blip>
          <a:srcRect t="5374" b="8512"/>
          <a:stretch/>
        </p:blipFill>
        <p:spPr>
          <a:xfrm>
            <a:off x="0" y="0"/>
            <a:ext cx="12192000" cy="6951541"/>
          </a:xfrm>
          <a:prstGeom prst="rect">
            <a:avLst/>
          </a:prstGeom>
        </p:spPr>
      </p:pic>
      <p:sp>
        <p:nvSpPr>
          <p:cNvPr id="8" name="Rectangle 7"/>
          <p:cNvSpPr/>
          <p:nvPr userDrawn="1"/>
        </p:nvSpPr>
        <p:spPr>
          <a:xfrm>
            <a:off x="0" y="561875"/>
            <a:ext cx="4836822" cy="5076925"/>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4621614"/>
      </p:ext>
    </p:extLst>
  </p:cSld>
  <p:clrMap bg1="lt1" tx1="dk1" bg2="lt2" tx2="dk2" accent1="accent1" accent2="accent2" accent3="accent3" accent4="accent4" accent5="accent5" accent6="accent6" hlink="hlink" folHlink="folHlink"/>
  <p:sldLayoutIdLst>
    <p:sldLayoutId id="2147483698" r:id="rId1"/>
    <p:sldLayoutId id="2147483697"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8533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ccessibility_Oz_Orang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46257" y="5771446"/>
            <a:ext cx="2394849" cy="1197932"/>
          </a:xfrm>
          <a:prstGeom prst="rect">
            <a:avLst/>
          </a:prstGeom>
        </p:spPr>
      </p:pic>
      <p:sp>
        <p:nvSpPr>
          <p:cNvPr id="9" name="Rectangle 8"/>
          <p:cNvSpPr/>
          <p:nvPr userDrawn="1"/>
        </p:nvSpPr>
        <p:spPr>
          <a:xfrm>
            <a:off x="741096" y="6202270"/>
            <a:ext cx="2085827" cy="400110"/>
          </a:xfrm>
          <a:prstGeom prst="rect">
            <a:avLst/>
          </a:prstGeom>
          <a:noFill/>
          <a:ln>
            <a:noFill/>
          </a:ln>
        </p:spPr>
        <p:txBody>
          <a:bodyPr wrap="none" lIns="91440" tIns="45720" rIns="91440" bIns="45720">
            <a:spAutoFit/>
          </a:bodyPr>
          <a:lstStyle/>
          <a:p>
            <a:pPr algn="ctr"/>
            <a:r>
              <a:rPr lang="en-AU" sz="2000" cap="none" spc="0" dirty="0" smtClean="0">
                <a:ln w="12700">
                  <a:noFill/>
                  <a:prstDash val="solid"/>
                </a:ln>
                <a:solidFill>
                  <a:srgbClr val="E65225"/>
                </a:solidFill>
                <a:latin typeface="Proxima Nova Semibold"/>
                <a:cs typeface="Proxima Nova Semibold"/>
              </a:rPr>
              <a:t>@</a:t>
            </a:r>
            <a:r>
              <a:rPr lang="en-AU" sz="2000" cap="none" spc="0" dirty="0" err="1" smtClean="0">
                <a:ln w="12700">
                  <a:noFill/>
                  <a:prstDash val="solid"/>
                </a:ln>
                <a:solidFill>
                  <a:srgbClr val="E65225"/>
                </a:solidFill>
                <a:latin typeface="Proxima Nova Semibold"/>
                <a:cs typeface="Proxima Nova Semibold"/>
              </a:rPr>
              <a:t>accessibilityoz</a:t>
            </a:r>
            <a:endParaRPr lang="en-AU" sz="2000" cap="none" spc="0" dirty="0">
              <a:ln w="12700">
                <a:noFill/>
                <a:prstDash val="solid"/>
              </a:ln>
              <a:solidFill>
                <a:srgbClr val="E65225"/>
              </a:solidFill>
              <a:latin typeface="Proxima Nova Semibold"/>
              <a:cs typeface="Proxima Nova Semibold"/>
            </a:endParaRPr>
          </a:p>
        </p:txBody>
      </p:sp>
      <p:cxnSp>
        <p:nvCxnSpPr>
          <p:cNvPr id="10" name="Straight Connector 9"/>
          <p:cNvCxnSpPr/>
          <p:nvPr userDrawn="1"/>
        </p:nvCxnSpPr>
        <p:spPr>
          <a:xfrm>
            <a:off x="365975" y="5771446"/>
            <a:ext cx="11511700" cy="0"/>
          </a:xfrm>
          <a:prstGeom prst="line">
            <a:avLst/>
          </a:prstGeom>
          <a:ln w="9525" cmpd="sng">
            <a:solidFill>
              <a:srgbClr val="E65225"/>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Slider_Swirt.psd"/>
          <p:cNvPicPr>
            <a:picLocks noChangeAspect="1"/>
          </p:cNvPicPr>
          <p:nvPr userDrawn="1"/>
        </p:nvPicPr>
        <p:blipFill>
          <a:blip r:embed="rId6">
            <a:alphaModFix amt="35000"/>
            <a:extLst>
              <a:ext uri="{28A0092B-C50C-407E-A947-70E740481C1C}">
                <a14:useLocalDpi xmlns:a14="http://schemas.microsoft.com/office/drawing/2010/main" val="0"/>
              </a:ext>
            </a:extLst>
          </a:blip>
          <a:stretch>
            <a:fillRect/>
          </a:stretch>
        </p:blipFill>
        <p:spPr>
          <a:xfrm>
            <a:off x="9044089" y="0"/>
            <a:ext cx="3599187" cy="3599187"/>
          </a:xfrm>
          <a:prstGeom prst="rect">
            <a:avLst/>
          </a:prstGeom>
        </p:spPr>
      </p:pic>
      <p:pic>
        <p:nvPicPr>
          <p:cNvPr id="12" name="Picture 11" descr="Twitter_Orange.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65975" y="6214765"/>
            <a:ext cx="375121" cy="375121"/>
          </a:xfrm>
          <a:prstGeom prst="rect">
            <a:avLst/>
          </a:prstGeom>
        </p:spPr>
      </p:pic>
    </p:spTree>
    <p:extLst>
      <p:ext uri="{BB962C8B-B14F-4D97-AF65-F5344CB8AC3E}">
        <p14:creationId xmlns:p14="http://schemas.microsoft.com/office/powerpoint/2010/main" val="1962368029"/>
      </p:ext>
    </p:extLst>
  </p:cSld>
  <p:clrMap bg1="lt1" tx1="dk1" bg2="lt2" tx2="dk2" accent1="accent1" accent2="accent2" accent3="accent3" accent4="accent4" accent5="accent5" accent6="accent6" hlink="hlink" folHlink="folHlink"/>
  <p:sldLayoutIdLst>
    <p:sldLayoutId id="2147483676" r:id="rId1"/>
    <p:sldLayoutId id="2147483687" r:id="rId2"/>
    <p:sldLayoutId id="2147483706" r:id="rId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a11yoz.com/wcsyd"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6.xml"/><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hyperlink" Target="a11yoz.com/train" TargetMode="Externa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hyperlink" Target="pz.tt/worcamp-syd-14" TargetMode="Externa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hyperlink" Target="pz.tt/worcamp-syd-14"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PDFs and Accessibility </a:t>
            </a:r>
            <a:br>
              <a:rPr lang="en-AU" dirty="0" smtClean="0"/>
            </a:br>
            <a:r>
              <a:rPr lang="en-AU" sz="4000" dirty="0">
                <a:hlinkClick r:id="rId2" action="ppaction://hlinkfile"/>
              </a:rPr>
              <a:t>a11yoz.com/</a:t>
            </a:r>
            <a:r>
              <a:rPr lang="en-AU" sz="4000" dirty="0" err="1">
                <a:hlinkClick r:id="rId2" action="ppaction://hlinkfile"/>
              </a:rPr>
              <a:t>wcsyd</a:t>
            </a:r>
            <a:endParaRPr lang="en-US" sz="4000" dirty="0"/>
          </a:p>
        </p:txBody>
      </p:sp>
    </p:spTree>
    <p:extLst>
      <p:ext uri="{BB962C8B-B14F-4D97-AF65-F5344CB8AC3E}">
        <p14:creationId xmlns:p14="http://schemas.microsoft.com/office/powerpoint/2010/main" val="30312366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The AGIMO PDF enquiry</a:t>
            </a:r>
            <a:endParaRPr lang="en-AU" dirty="0"/>
          </a:p>
        </p:txBody>
      </p:sp>
      <p:sp>
        <p:nvSpPr>
          <p:cNvPr id="3" name="Subtitle 2"/>
          <p:cNvSpPr>
            <a:spLocks noGrp="1"/>
          </p:cNvSpPr>
          <p:nvPr>
            <p:ph type="subTitle" idx="1"/>
          </p:nvPr>
        </p:nvSpPr>
        <p:spPr/>
        <p:txBody>
          <a:bodyPr/>
          <a:lstStyle/>
          <a:p>
            <a:r>
              <a:rPr lang="en-AU" dirty="0" smtClean="0"/>
              <a:t>PDFs were tested against WCAG2</a:t>
            </a:r>
          </a:p>
          <a:p>
            <a:endParaRPr lang="en-AU" dirty="0" smtClean="0"/>
          </a:p>
          <a:p>
            <a:r>
              <a:rPr lang="en-AU" dirty="0" smtClean="0"/>
              <a:t>Different PDFs were tested:</a:t>
            </a:r>
          </a:p>
          <a:p>
            <a:pPr marL="571500" lvl="1" indent="-571500">
              <a:buSzPct val="75000"/>
              <a:buFont typeface="Wingdings" panose="05000000000000000000" pitchFamily="2" charset="2"/>
              <a:buChar char="§"/>
            </a:pPr>
            <a:r>
              <a:rPr lang="en-AU" dirty="0" smtClean="0"/>
              <a:t>Adobe tagged “best practice” PDFs</a:t>
            </a:r>
          </a:p>
          <a:p>
            <a:pPr marL="571500" lvl="1" indent="-571500">
              <a:buSzPct val="75000"/>
              <a:buFont typeface="Wingdings" panose="05000000000000000000" pitchFamily="2" charset="2"/>
              <a:buChar char="§"/>
            </a:pPr>
            <a:r>
              <a:rPr lang="en-AU" dirty="0" smtClean="0"/>
              <a:t>Specialist tagged PDFs</a:t>
            </a:r>
          </a:p>
          <a:p>
            <a:pPr marL="571500" lvl="1" indent="-571500">
              <a:buSzPct val="75000"/>
              <a:buFont typeface="Wingdings" panose="05000000000000000000" pitchFamily="2" charset="2"/>
              <a:buChar char="§"/>
            </a:pPr>
            <a:r>
              <a:rPr lang="en-AU" dirty="0" smtClean="0"/>
              <a:t>Non-tagged PDFs</a:t>
            </a:r>
            <a:endParaRPr lang="en-AU" dirty="0"/>
          </a:p>
        </p:txBody>
      </p:sp>
    </p:spTree>
    <p:extLst>
      <p:ext uri="{BB962C8B-B14F-4D97-AF65-F5344CB8AC3E}">
        <p14:creationId xmlns:p14="http://schemas.microsoft.com/office/powerpoint/2010/main" val="16177351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The AGIMO PDF enquiry</a:t>
            </a:r>
            <a:endParaRPr lang="en-AU" dirty="0"/>
          </a:p>
        </p:txBody>
      </p:sp>
      <p:sp>
        <p:nvSpPr>
          <p:cNvPr id="3" name="Subtitle 2"/>
          <p:cNvSpPr>
            <a:spLocks noGrp="1"/>
          </p:cNvSpPr>
          <p:nvPr>
            <p:ph type="subTitle" idx="1"/>
          </p:nvPr>
        </p:nvSpPr>
        <p:spPr/>
        <p:txBody>
          <a:bodyPr/>
          <a:lstStyle/>
          <a:p>
            <a:r>
              <a:rPr lang="en-AU" dirty="0" smtClean="0"/>
              <a:t>Talked to assistive technology manufacturers:</a:t>
            </a:r>
          </a:p>
          <a:p>
            <a:pPr marL="571500" lvl="1" indent="-571500">
              <a:buSzPct val="75000"/>
              <a:buFont typeface="Wingdings" panose="05000000000000000000" pitchFamily="2" charset="2"/>
              <a:buChar char="§"/>
            </a:pPr>
            <a:r>
              <a:rPr lang="en-AU" dirty="0" smtClean="0"/>
              <a:t>What is supported?</a:t>
            </a:r>
          </a:p>
          <a:p>
            <a:pPr marL="571500" lvl="1" indent="-571500">
              <a:buSzPct val="75000"/>
              <a:buFont typeface="Wingdings" panose="05000000000000000000" pitchFamily="2" charset="2"/>
              <a:buChar char="§"/>
            </a:pPr>
            <a:r>
              <a:rPr lang="en-AU" dirty="0" smtClean="0"/>
              <a:t>How many people use the technology?</a:t>
            </a:r>
          </a:p>
          <a:p>
            <a:pPr marL="571500" lvl="1" indent="-571500">
              <a:buSzPct val="75000"/>
              <a:buFont typeface="Wingdings" panose="05000000000000000000" pitchFamily="2" charset="2"/>
              <a:buChar char="§"/>
            </a:pPr>
            <a:r>
              <a:rPr lang="en-AU" dirty="0" smtClean="0"/>
              <a:t>What will be supported?</a:t>
            </a:r>
            <a:endParaRPr lang="en-AU" dirty="0"/>
          </a:p>
        </p:txBody>
      </p:sp>
    </p:spTree>
    <p:extLst>
      <p:ext uri="{BB962C8B-B14F-4D97-AF65-F5344CB8AC3E}">
        <p14:creationId xmlns:p14="http://schemas.microsoft.com/office/powerpoint/2010/main" val="12199174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The AGIMO PDF enquiry</a:t>
            </a:r>
            <a:endParaRPr lang="en-AU" dirty="0"/>
          </a:p>
        </p:txBody>
      </p:sp>
      <p:sp>
        <p:nvSpPr>
          <p:cNvPr id="3" name="Subtitle 2"/>
          <p:cNvSpPr>
            <a:spLocks noGrp="1"/>
          </p:cNvSpPr>
          <p:nvPr>
            <p:ph type="subTitle" idx="1"/>
          </p:nvPr>
        </p:nvSpPr>
        <p:spPr/>
        <p:txBody>
          <a:bodyPr/>
          <a:lstStyle/>
          <a:p>
            <a:r>
              <a:rPr lang="en-AU" sz="3900" dirty="0" smtClean="0">
                <a:solidFill>
                  <a:schemeClr val="tx1">
                    <a:lumMod val="85000"/>
                    <a:lumOff val="15000"/>
                  </a:schemeClr>
                </a:solidFill>
              </a:rPr>
              <a:t>Overall, the Study found that there is </a:t>
            </a:r>
            <a:r>
              <a:rPr lang="en-AU" sz="3900" b="1" dirty="0" smtClean="0">
                <a:solidFill>
                  <a:schemeClr val="tx1">
                    <a:lumMod val="85000"/>
                    <a:lumOff val="15000"/>
                  </a:schemeClr>
                </a:solidFill>
              </a:rPr>
              <a:t>insufficient evidence</a:t>
            </a:r>
            <a:r>
              <a:rPr lang="en-AU" sz="3900" dirty="0" smtClean="0">
                <a:solidFill>
                  <a:schemeClr val="tx1">
                    <a:lumMod val="85000"/>
                    <a:lumOff val="15000"/>
                  </a:schemeClr>
                </a:solidFill>
              </a:rPr>
              <a:t> to establish that the development of the Portable Document Format and improvements in assistive technologies have advanced enough </a:t>
            </a:r>
            <a:r>
              <a:rPr lang="en-AU" sz="3900" b="1" dirty="0" smtClean="0">
                <a:solidFill>
                  <a:schemeClr val="tx1">
                    <a:lumMod val="85000"/>
                    <a:lumOff val="15000"/>
                  </a:schemeClr>
                </a:solidFill>
              </a:rPr>
              <a:t>for PDF files to be considered accessible for people with a disability</a:t>
            </a:r>
            <a:r>
              <a:rPr lang="en-AU" sz="3900" dirty="0" smtClean="0">
                <a:solidFill>
                  <a:schemeClr val="tx1">
                    <a:lumMod val="85000"/>
                    <a:lumOff val="15000"/>
                  </a:schemeClr>
                </a:solidFill>
              </a:rPr>
              <a:t>, particularly for those who are blind or have low vision</a:t>
            </a:r>
          </a:p>
          <a:p>
            <a:endParaRPr lang="en-AU" dirty="0"/>
          </a:p>
        </p:txBody>
      </p:sp>
    </p:spTree>
    <p:extLst>
      <p:ext uri="{BB962C8B-B14F-4D97-AF65-F5344CB8AC3E}">
        <p14:creationId xmlns:p14="http://schemas.microsoft.com/office/powerpoint/2010/main" val="20421111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The AGIMO PDF enquiry</a:t>
            </a:r>
            <a:endParaRPr lang="en-AU" dirty="0"/>
          </a:p>
        </p:txBody>
      </p:sp>
      <p:sp>
        <p:nvSpPr>
          <p:cNvPr id="3" name="Subtitle 2"/>
          <p:cNvSpPr>
            <a:spLocks noGrp="1"/>
          </p:cNvSpPr>
          <p:nvPr>
            <p:ph type="subTitle" idx="1"/>
          </p:nvPr>
        </p:nvSpPr>
        <p:spPr/>
        <p:txBody>
          <a:bodyPr/>
          <a:lstStyle/>
          <a:p>
            <a:r>
              <a:rPr lang="en-AU" sz="3900" dirty="0" smtClean="0">
                <a:solidFill>
                  <a:schemeClr val="tx1">
                    <a:lumMod val="85000"/>
                    <a:lumOff val="15000"/>
                  </a:schemeClr>
                </a:solidFill>
              </a:rPr>
              <a:t>The Commission’s advice, current October 2010, is therefore that </a:t>
            </a:r>
            <a:r>
              <a:rPr lang="en-AU" sz="3900" b="1" dirty="0" smtClean="0">
                <a:solidFill>
                  <a:schemeClr val="tx1">
                    <a:lumMod val="85000"/>
                    <a:lumOff val="15000"/>
                  </a:schemeClr>
                </a:solidFill>
              </a:rPr>
              <a:t>PDF cannot be regarded as a sufficiently accessible format </a:t>
            </a:r>
            <a:r>
              <a:rPr lang="en-AU" sz="3900" dirty="0" smtClean="0">
                <a:solidFill>
                  <a:schemeClr val="tx1">
                    <a:lumMod val="85000"/>
                    <a:lumOff val="15000"/>
                  </a:schemeClr>
                </a:solidFill>
              </a:rPr>
              <a:t>to provide a user experience for a person with a disability that is equivalent to that available to a person without a disability, and which is also equivalent to that obtained from using the document marked up in traditional HTML.</a:t>
            </a:r>
          </a:p>
          <a:p>
            <a:endParaRPr lang="en-AU" dirty="0"/>
          </a:p>
        </p:txBody>
      </p:sp>
    </p:spTree>
    <p:extLst>
      <p:ext uri="{BB962C8B-B14F-4D97-AF65-F5344CB8AC3E}">
        <p14:creationId xmlns:p14="http://schemas.microsoft.com/office/powerpoint/2010/main" val="35159723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The AGIMO PDF enquiry</a:t>
            </a:r>
            <a:endParaRPr lang="en-AU" dirty="0"/>
          </a:p>
        </p:txBody>
      </p:sp>
      <p:sp>
        <p:nvSpPr>
          <p:cNvPr id="3" name="Subtitle 2"/>
          <p:cNvSpPr>
            <a:spLocks noGrp="1"/>
          </p:cNvSpPr>
          <p:nvPr>
            <p:ph type="subTitle" idx="1"/>
          </p:nvPr>
        </p:nvSpPr>
        <p:spPr/>
        <p:txBody>
          <a:bodyPr/>
          <a:lstStyle/>
          <a:p>
            <a:r>
              <a:rPr lang="en-AU" dirty="0" smtClean="0"/>
              <a:t>PDF is not defined as “accessibility supported” because:</a:t>
            </a:r>
          </a:p>
          <a:p>
            <a:pPr marL="571500" lvl="1" indent="-571500">
              <a:buSzPct val="75000"/>
              <a:buFont typeface="Wingdings" panose="05000000000000000000" pitchFamily="2" charset="2"/>
              <a:buChar char="§"/>
            </a:pPr>
            <a:r>
              <a:rPr lang="en-AU" dirty="0" smtClean="0"/>
              <a:t>The design of the PDF file</a:t>
            </a:r>
          </a:p>
          <a:p>
            <a:pPr marL="571500" lvl="1" indent="-571500">
              <a:buSzPct val="75000"/>
              <a:buFont typeface="Wingdings" panose="05000000000000000000" pitchFamily="2" charset="2"/>
              <a:buChar char="§"/>
            </a:pPr>
            <a:r>
              <a:rPr lang="en-AU" dirty="0" smtClean="0"/>
              <a:t>Technical functionality of the assistive technology</a:t>
            </a:r>
          </a:p>
          <a:p>
            <a:pPr marL="571500" lvl="1" indent="-571500">
              <a:buSzPct val="75000"/>
              <a:buFont typeface="Wingdings" panose="05000000000000000000" pitchFamily="2" charset="2"/>
              <a:buChar char="§"/>
            </a:pPr>
            <a:r>
              <a:rPr lang="en-AU" dirty="0" smtClean="0"/>
              <a:t>Skill of the end user</a:t>
            </a:r>
            <a:endParaRPr lang="en-AU" dirty="0"/>
          </a:p>
        </p:txBody>
      </p:sp>
    </p:spTree>
    <p:extLst>
      <p:ext uri="{BB962C8B-B14F-4D97-AF65-F5344CB8AC3E}">
        <p14:creationId xmlns:p14="http://schemas.microsoft.com/office/powerpoint/2010/main" val="24719447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WCAG2 requirements for PDFs…</a:t>
            </a:r>
            <a:endParaRPr lang="en-AU" dirty="0"/>
          </a:p>
        </p:txBody>
      </p:sp>
      <p:sp>
        <p:nvSpPr>
          <p:cNvPr id="3" name="Subtitle 2"/>
          <p:cNvSpPr>
            <a:spLocks noGrp="1"/>
          </p:cNvSpPr>
          <p:nvPr>
            <p:ph type="subTitle" idx="1"/>
          </p:nvPr>
        </p:nvSpPr>
        <p:spPr/>
        <p:txBody>
          <a:bodyPr/>
          <a:lstStyle/>
          <a:p>
            <a:r>
              <a:rPr lang="en-AU" dirty="0" smtClean="0"/>
              <a:t>Level A</a:t>
            </a:r>
          </a:p>
          <a:p>
            <a:pPr lvl="1"/>
            <a:r>
              <a:rPr lang="en-AU" dirty="0" smtClean="0"/>
              <a:t>Requires an accessible equivalent for all PDFs:</a:t>
            </a:r>
          </a:p>
          <a:p>
            <a:pPr lvl="2"/>
            <a:r>
              <a:rPr lang="en-AU" dirty="0" smtClean="0"/>
              <a:t>HTML or</a:t>
            </a:r>
          </a:p>
          <a:p>
            <a:pPr lvl="2"/>
            <a:r>
              <a:rPr lang="en-AU" dirty="0" smtClean="0"/>
              <a:t>Word or</a:t>
            </a:r>
          </a:p>
          <a:p>
            <a:pPr lvl="2"/>
            <a:r>
              <a:rPr lang="en-AU" dirty="0" smtClean="0"/>
              <a:t>RTF or</a:t>
            </a:r>
          </a:p>
          <a:p>
            <a:pPr lvl="2"/>
            <a:r>
              <a:rPr lang="en-AU" dirty="0" smtClean="0"/>
              <a:t>Text</a:t>
            </a:r>
          </a:p>
        </p:txBody>
      </p:sp>
      <p:sp>
        <p:nvSpPr>
          <p:cNvPr id="4" name="Text Placeholder 3"/>
          <p:cNvSpPr>
            <a:spLocks noGrp="1"/>
          </p:cNvSpPr>
          <p:nvPr>
            <p:ph type="body" sz="quarter" idx="13"/>
          </p:nvPr>
        </p:nvSpPr>
        <p:spPr/>
        <p:txBody>
          <a:bodyPr/>
          <a:lstStyle/>
          <a:p>
            <a:pPr marL="0" lvl="1" indent="0">
              <a:buNone/>
            </a:pPr>
            <a:endParaRPr lang="en-AU" dirty="0" smtClean="0"/>
          </a:p>
          <a:p>
            <a:pPr marL="0" lvl="1" indent="0">
              <a:buNone/>
            </a:pPr>
            <a:r>
              <a:rPr lang="en-AU" dirty="0" smtClean="0"/>
              <a:t>Requires PDFs to be tagged with accessibility features:</a:t>
            </a:r>
            <a:endParaRPr lang="en-AU" dirty="0"/>
          </a:p>
          <a:p>
            <a:pPr marL="457200" lvl="2" indent="-457200">
              <a:buFont typeface="Wingdings" panose="05000000000000000000" pitchFamily="2" charset="2"/>
              <a:buChar char="§"/>
            </a:pPr>
            <a:r>
              <a:rPr lang="en-AU" dirty="0" smtClean="0"/>
              <a:t>Headings</a:t>
            </a:r>
          </a:p>
          <a:p>
            <a:pPr marL="457200" lvl="2" indent="-457200">
              <a:buFont typeface="Wingdings" panose="05000000000000000000" pitchFamily="2" charset="2"/>
              <a:buChar char="§"/>
            </a:pPr>
            <a:r>
              <a:rPr lang="en-AU" dirty="0" smtClean="0"/>
              <a:t>Alternative text for images</a:t>
            </a:r>
          </a:p>
          <a:p>
            <a:pPr marL="457200" lvl="2" indent="-457200">
              <a:buFont typeface="Wingdings" panose="05000000000000000000" pitchFamily="2" charset="2"/>
              <a:buChar char="§"/>
            </a:pPr>
            <a:r>
              <a:rPr lang="en-AU" dirty="0" smtClean="0"/>
              <a:t>Bookmarks</a:t>
            </a:r>
          </a:p>
          <a:p>
            <a:pPr marL="457200" lvl="2" indent="-457200">
              <a:buFont typeface="Wingdings" panose="05000000000000000000" pitchFamily="2" charset="2"/>
              <a:buChar char="§"/>
            </a:pPr>
            <a:r>
              <a:rPr lang="en-AU" dirty="0" smtClean="0"/>
              <a:t>Links </a:t>
            </a:r>
            <a:r>
              <a:rPr lang="en-AU" dirty="0" err="1" smtClean="0"/>
              <a:t>etc</a:t>
            </a:r>
            <a:endParaRPr lang="en-AU" dirty="0"/>
          </a:p>
          <a:p>
            <a:pPr marL="0" indent="0">
              <a:buNone/>
            </a:pPr>
            <a:endParaRPr lang="en-AU" dirty="0"/>
          </a:p>
        </p:txBody>
      </p:sp>
      <p:cxnSp>
        <p:nvCxnSpPr>
          <p:cNvPr id="6" name="Straight Connector 5"/>
          <p:cNvCxnSpPr/>
          <p:nvPr/>
        </p:nvCxnSpPr>
        <p:spPr>
          <a:xfrm flipV="1">
            <a:off x="495300" y="1952625"/>
            <a:ext cx="11096625" cy="9526"/>
          </a:xfrm>
          <a:prstGeom prst="line">
            <a:avLst/>
          </a:prstGeom>
          <a:ln w="15875">
            <a:solidFill>
              <a:srgbClr val="E652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8278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The AGIMO PDF enquiry</a:t>
            </a:r>
            <a:endParaRPr lang="en-AU" dirty="0"/>
          </a:p>
        </p:txBody>
      </p:sp>
      <p:sp>
        <p:nvSpPr>
          <p:cNvPr id="3" name="Subtitle 2"/>
          <p:cNvSpPr>
            <a:spLocks noGrp="1"/>
          </p:cNvSpPr>
          <p:nvPr>
            <p:ph type="subTitle" idx="1"/>
          </p:nvPr>
        </p:nvSpPr>
        <p:spPr/>
        <p:txBody>
          <a:bodyPr/>
          <a:lstStyle/>
          <a:p>
            <a:r>
              <a:rPr lang="en-AU" altLang="en-US" sz="3600" dirty="0">
                <a:solidFill>
                  <a:schemeClr val="tx1"/>
                </a:solidFill>
                <a:ea typeface="ＭＳ Ｐゴシック" panose="020B0600070205080204" pitchFamily="34" charset="-128"/>
              </a:rPr>
              <a:t>The Commission will </a:t>
            </a:r>
            <a:r>
              <a:rPr lang="en-AU" altLang="en-US" sz="3600" b="1" dirty="0" smtClean="0">
                <a:solidFill>
                  <a:schemeClr val="tx1"/>
                </a:solidFill>
                <a:ea typeface="ＭＳ Ｐゴシック" panose="020B0600070205080204" pitchFamily="34" charset="-128"/>
              </a:rPr>
              <a:t>review the accessibility of PDF documents again in 2013</a:t>
            </a:r>
            <a:r>
              <a:rPr lang="en-AU" altLang="en-US" sz="3600" b="1" dirty="0">
                <a:solidFill>
                  <a:schemeClr val="tx1"/>
                </a:solidFill>
                <a:ea typeface="ＭＳ Ｐゴシック" panose="020B0600070205080204" pitchFamily="34" charset="-128"/>
              </a:rPr>
              <a:t>,</a:t>
            </a:r>
            <a:r>
              <a:rPr lang="en-AU" altLang="en-US" sz="3600" dirty="0">
                <a:solidFill>
                  <a:schemeClr val="tx1"/>
                </a:solidFill>
                <a:ea typeface="ＭＳ Ｐゴシック" panose="020B0600070205080204" pitchFamily="34" charset="-128"/>
              </a:rPr>
              <a:t> by which time it is expected that the provision, support, and utilisation of accessibility features will have improved</a:t>
            </a:r>
            <a:r>
              <a:rPr lang="en-AU" altLang="en-US" sz="3600" dirty="0" smtClean="0">
                <a:solidFill>
                  <a:schemeClr val="tx1"/>
                </a:solidFill>
                <a:ea typeface="ＭＳ Ｐゴシック" panose="020B0600070205080204" pitchFamily="34" charset="-128"/>
              </a:rPr>
              <a:t>.</a:t>
            </a:r>
            <a:endParaRPr lang="en-AU" dirty="0"/>
          </a:p>
        </p:txBody>
      </p:sp>
    </p:spTree>
    <p:extLst>
      <p:ext uri="{BB962C8B-B14F-4D97-AF65-F5344CB8AC3E}">
        <p14:creationId xmlns:p14="http://schemas.microsoft.com/office/powerpoint/2010/main" val="2888178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The excuses for PDFs</a:t>
            </a:r>
            <a:endParaRPr lang="en-AU" dirty="0"/>
          </a:p>
        </p:txBody>
      </p:sp>
      <p:sp>
        <p:nvSpPr>
          <p:cNvPr id="3" name="Text Placeholder 2"/>
          <p:cNvSpPr>
            <a:spLocks noGrp="1"/>
          </p:cNvSpPr>
          <p:nvPr>
            <p:ph type="body" sz="quarter" idx="10"/>
          </p:nvPr>
        </p:nvSpPr>
        <p:spPr/>
        <p:txBody>
          <a:bodyPr/>
          <a:lstStyle/>
          <a:p>
            <a:r>
              <a:rPr lang="en-AU" dirty="0" smtClean="0"/>
              <a:t>Security</a:t>
            </a:r>
            <a:endParaRPr lang="en-AU" dirty="0"/>
          </a:p>
        </p:txBody>
      </p:sp>
    </p:spTree>
    <p:extLst>
      <p:ext uri="{BB962C8B-B14F-4D97-AF65-F5344CB8AC3E}">
        <p14:creationId xmlns:p14="http://schemas.microsoft.com/office/powerpoint/2010/main" val="36447770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DDA Web Advisory Notes</a:t>
            </a:r>
            <a:endParaRPr lang="en-AU" dirty="0"/>
          </a:p>
        </p:txBody>
      </p:sp>
      <p:sp>
        <p:nvSpPr>
          <p:cNvPr id="3" name="Subtitle 2"/>
          <p:cNvSpPr>
            <a:spLocks noGrp="1"/>
          </p:cNvSpPr>
          <p:nvPr>
            <p:ph type="subTitle" idx="1"/>
          </p:nvPr>
        </p:nvSpPr>
        <p:spPr/>
        <p:txBody>
          <a:bodyPr/>
          <a:lstStyle/>
          <a:p>
            <a:pPr>
              <a:buClr>
                <a:srgbClr val="333399"/>
              </a:buClr>
            </a:pPr>
            <a:r>
              <a:rPr lang="en-AU" altLang="en-US" sz="3600" dirty="0" smtClean="0">
                <a:solidFill>
                  <a:schemeClr val="tx1"/>
                </a:solidFill>
                <a:ea typeface="ＭＳ Ｐゴシック" panose="020B0600070205080204" pitchFamily="34" charset="-128"/>
              </a:rPr>
              <a:t>Some </a:t>
            </a:r>
            <a:r>
              <a:rPr lang="en-AU" altLang="en-US" sz="3600" dirty="0">
                <a:solidFill>
                  <a:schemeClr val="tx1"/>
                </a:solidFill>
                <a:ea typeface="ＭＳ Ｐゴシック" panose="020B0600070205080204" pitchFamily="34" charset="-128"/>
              </a:rPr>
              <a:t>file formats provide </a:t>
            </a:r>
            <a:r>
              <a:rPr lang="en-AU" altLang="en-US" sz="3600" b="1" dirty="0" smtClean="0">
                <a:solidFill>
                  <a:schemeClr val="tx1"/>
                </a:solidFill>
                <a:ea typeface="ＭＳ Ｐゴシック" panose="020B0600070205080204" pitchFamily="34" charset="-128"/>
              </a:rPr>
              <a:t>mechanisms for enhancing the security of documents </a:t>
            </a:r>
            <a:r>
              <a:rPr lang="en-AU" altLang="en-US" sz="3600" dirty="0">
                <a:solidFill>
                  <a:schemeClr val="tx1"/>
                </a:solidFill>
                <a:ea typeface="ＭＳ Ｐゴシック" panose="020B0600070205080204" pitchFamily="34" charset="-128"/>
              </a:rPr>
              <a:t>by preventing unauthorised editing, copying, or printing. </a:t>
            </a:r>
            <a:r>
              <a:rPr lang="en-AU" altLang="en-US" sz="3600" b="1" dirty="0" smtClean="0">
                <a:solidFill>
                  <a:schemeClr val="tx1"/>
                </a:solidFill>
                <a:ea typeface="ＭＳ Ｐゴシック" panose="020B0600070205080204" pitchFamily="34" charset="-128"/>
              </a:rPr>
              <a:t>Some of these mechanisms are not compatible with accessibility for people with a disability</a:t>
            </a:r>
            <a:r>
              <a:rPr lang="en-AU" altLang="en-US" sz="3600" dirty="0">
                <a:solidFill>
                  <a:schemeClr val="tx1"/>
                </a:solidFill>
                <a:ea typeface="ＭＳ Ｐゴシック" panose="020B0600070205080204" pitchFamily="34" charset="-128"/>
              </a:rPr>
              <a:t>, and document authors should ensure that security features do not prevent access to the document by assistive technology</a:t>
            </a:r>
            <a:r>
              <a:rPr lang="en-AU" altLang="en-US" sz="3600" dirty="0" smtClean="0">
                <a:solidFill>
                  <a:schemeClr val="tx1"/>
                </a:solidFill>
                <a:ea typeface="ＭＳ Ｐゴシック" panose="020B0600070205080204" pitchFamily="34" charset="-128"/>
              </a:rPr>
              <a:t>.</a:t>
            </a:r>
            <a:endParaRPr lang="en-US" altLang="en-US" sz="3600" dirty="0">
              <a:solidFill>
                <a:schemeClr val="tx1"/>
              </a:solidFill>
              <a:ea typeface="ＭＳ Ｐゴシック" panose="020B0600070205080204" pitchFamily="34" charset="-128"/>
            </a:endParaRPr>
          </a:p>
        </p:txBody>
      </p:sp>
    </p:spTree>
    <p:extLst>
      <p:ext uri="{BB962C8B-B14F-4D97-AF65-F5344CB8AC3E}">
        <p14:creationId xmlns:p14="http://schemas.microsoft.com/office/powerpoint/2010/main" val="36823205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DDA Web Advisory Notes</a:t>
            </a:r>
            <a:endParaRPr lang="en-AU" dirty="0"/>
          </a:p>
        </p:txBody>
      </p:sp>
      <p:sp>
        <p:nvSpPr>
          <p:cNvPr id="3" name="Subtitle 2"/>
          <p:cNvSpPr>
            <a:spLocks noGrp="1"/>
          </p:cNvSpPr>
          <p:nvPr>
            <p:ph type="subTitle" idx="1"/>
          </p:nvPr>
        </p:nvSpPr>
        <p:spPr/>
        <p:txBody>
          <a:bodyPr/>
          <a:lstStyle/>
          <a:p>
            <a:pPr>
              <a:buClr>
                <a:srgbClr val="333399"/>
              </a:buClr>
            </a:pPr>
            <a:r>
              <a:rPr lang="en-AU" altLang="en-US" sz="3600" dirty="0" smtClean="0">
                <a:solidFill>
                  <a:schemeClr val="tx1"/>
                </a:solidFill>
                <a:ea typeface="ＭＳ Ｐゴシック" panose="020B0600070205080204" pitchFamily="34" charset="-128"/>
              </a:rPr>
              <a:t>If there are concerns about ensuring the authenticity of material published on the web in multiple formats, then a </a:t>
            </a:r>
            <a:r>
              <a:rPr lang="en-AU" altLang="en-US" sz="3600" b="1" dirty="0" smtClean="0">
                <a:solidFill>
                  <a:schemeClr val="tx1"/>
                </a:solidFill>
                <a:ea typeface="ＭＳ Ｐゴシック" panose="020B0600070205080204" pitchFamily="34" charset="-128"/>
              </a:rPr>
              <a:t>statement should be included that specifies which format is to be regarded as definitive or authorised</a:t>
            </a:r>
            <a:r>
              <a:rPr lang="en-AU" altLang="en-US" sz="3600" dirty="0" smtClean="0">
                <a:solidFill>
                  <a:schemeClr val="tx1"/>
                </a:solidFill>
                <a:ea typeface="ＭＳ Ｐゴシック" panose="020B0600070205080204" pitchFamily="34" charset="-128"/>
              </a:rPr>
              <a:t>, and noting that additional formats are being provided to maximise access.</a:t>
            </a:r>
          </a:p>
        </p:txBody>
      </p:sp>
    </p:spTree>
    <p:extLst>
      <p:ext uri="{BB962C8B-B14F-4D97-AF65-F5344CB8AC3E}">
        <p14:creationId xmlns:p14="http://schemas.microsoft.com/office/powerpoint/2010/main" val="657099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71064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What’s more secure than PDFs?</a:t>
            </a:r>
            <a:endParaRPr lang="en-AU" dirty="0"/>
          </a:p>
        </p:txBody>
      </p:sp>
    </p:spTree>
    <p:extLst>
      <p:ext uri="{BB962C8B-B14F-4D97-AF65-F5344CB8AC3E}">
        <p14:creationId xmlns:p14="http://schemas.microsoft.com/office/powerpoint/2010/main" val="2748652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The excuses for PDFs</a:t>
            </a:r>
            <a:endParaRPr lang="en-AU" dirty="0"/>
          </a:p>
        </p:txBody>
      </p:sp>
      <p:sp>
        <p:nvSpPr>
          <p:cNvPr id="3" name="Text Placeholder 2"/>
          <p:cNvSpPr>
            <a:spLocks noGrp="1"/>
          </p:cNvSpPr>
          <p:nvPr>
            <p:ph type="body" sz="quarter" idx="10"/>
          </p:nvPr>
        </p:nvSpPr>
        <p:spPr/>
        <p:txBody>
          <a:bodyPr/>
          <a:lstStyle/>
          <a:p>
            <a:r>
              <a:rPr lang="en-AU" dirty="0" smtClean="0"/>
              <a:t>Brand</a:t>
            </a:r>
            <a:endParaRPr lang="en-AU" dirty="0"/>
          </a:p>
        </p:txBody>
      </p:sp>
    </p:spTree>
    <p:extLst>
      <p:ext uri="{BB962C8B-B14F-4D97-AF65-F5344CB8AC3E}">
        <p14:creationId xmlns:p14="http://schemas.microsoft.com/office/powerpoint/2010/main" val="32235541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Which is better for your brand?</a:t>
            </a:r>
            <a:endParaRPr lang="en-AU" dirty="0"/>
          </a:p>
        </p:txBody>
      </p:sp>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2662" y="1401763"/>
            <a:ext cx="2414587"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0612" y="1376363"/>
            <a:ext cx="2428875"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32850" y="1376363"/>
            <a:ext cx="2430463"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170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Which is better for your brand?</a:t>
            </a:r>
            <a:endParaRPr lang="en-AU" dirty="0"/>
          </a:p>
        </p:txBody>
      </p:sp>
      <p:pic>
        <p:nvPicPr>
          <p:cNvPr id="8"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0125" y="1401763"/>
            <a:ext cx="2418197" cy="429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5563" y="1401763"/>
            <a:ext cx="2417762" cy="429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24256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The excuses for PDFs</a:t>
            </a:r>
            <a:endParaRPr lang="en-AU" dirty="0"/>
          </a:p>
        </p:txBody>
      </p:sp>
      <p:sp>
        <p:nvSpPr>
          <p:cNvPr id="3" name="Text Placeholder 2"/>
          <p:cNvSpPr>
            <a:spLocks noGrp="1"/>
          </p:cNvSpPr>
          <p:nvPr>
            <p:ph type="body" sz="quarter" idx="10"/>
          </p:nvPr>
        </p:nvSpPr>
        <p:spPr/>
        <p:txBody>
          <a:bodyPr/>
          <a:lstStyle/>
          <a:p>
            <a:r>
              <a:rPr lang="en-AU" dirty="0" smtClean="0"/>
              <a:t>Print</a:t>
            </a:r>
            <a:endParaRPr lang="en-AU" dirty="0"/>
          </a:p>
        </p:txBody>
      </p:sp>
    </p:spTree>
    <p:extLst>
      <p:ext uri="{BB962C8B-B14F-4D97-AF65-F5344CB8AC3E}">
        <p14:creationId xmlns:p14="http://schemas.microsoft.com/office/powerpoint/2010/main" val="28403952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AU" dirty="0" smtClean="0"/>
              <a:t>If people want print versions, maybe you should give them…</a:t>
            </a:r>
          </a:p>
          <a:p>
            <a:pPr algn="r"/>
            <a:r>
              <a:rPr lang="en-AU" dirty="0"/>
              <a:t>p</a:t>
            </a:r>
            <a:r>
              <a:rPr lang="en-AU" dirty="0" smtClean="0"/>
              <a:t>rint versions</a:t>
            </a:r>
            <a:endParaRPr lang="en-AU"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5362575" cy="6855072"/>
          </a:xfrm>
          <a:prstGeom prst="rect">
            <a:avLst/>
          </a:prstGeom>
        </p:spPr>
      </p:pic>
    </p:spTree>
    <p:extLst>
      <p:ext uri="{BB962C8B-B14F-4D97-AF65-F5344CB8AC3E}">
        <p14:creationId xmlns:p14="http://schemas.microsoft.com/office/powerpoint/2010/main" val="4281452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The excuses for PDFs</a:t>
            </a:r>
            <a:endParaRPr lang="en-AU" dirty="0"/>
          </a:p>
        </p:txBody>
      </p:sp>
      <p:sp>
        <p:nvSpPr>
          <p:cNvPr id="3" name="Text Placeholder 2"/>
          <p:cNvSpPr>
            <a:spLocks noGrp="1"/>
          </p:cNvSpPr>
          <p:nvPr>
            <p:ph type="body" sz="quarter" idx="10"/>
          </p:nvPr>
        </p:nvSpPr>
        <p:spPr/>
        <p:txBody>
          <a:bodyPr/>
          <a:lstStyle/>
          <a:p>
            <a:r>
              <a:rPr lang="en-AU" dirty="0" smtClean="0"/>
              <a:t>It’s easy</a:t>
            </a:r>
            <a:endParaRPr lang="en-AU" dirty="0"/>
          </a:p>
        </p:txBody>
      </p:sp>
    </p:spTree>
    <p:extLst>
      <p:ext uri="{BB962C8B-B14F-4D97-AF65-F5344CB8AC3E}">
        <p14:creationId xmlns:p14="http://schemas.microsoft.com/office/powerpoint/2010/main" val="40185902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AU" dirty="0" smtClean="0"/>
              <a:t>No one ever created a PDF in Acrobat…</a:t>
            </a:r>
          </a:p>
          <a:p>
            <a:pPr algn="r"/>
            <a:r>
              <a:rPr lang="en-AU" dirty="0" smtClean="0"/>
              <a:t>(well almost never)</a:t>
            </a:r>
            <a:endParaRPr lang="en-AU"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42617"/>
          <a:stretch/>
        </p:blipFill>
        <p:spPr>
          <a:xfrm>
            <a:off x="1" y="0"/>
            <a:ext cx="5353050" cy="6858000"/>
          </a:xfrm>
          <a:prstGeom prst="rect">
            <a:avLst/>
          </a:prstGeom>
        </p:spPr>
      </p:pic>
    </p:spTree>
    <p:extLst>
      <p:ext uri="{BB962C8B-B14F-4D97-AF65-F5344CB8AC3E}">
        <p14:creationId xmlns:p14="http://schemas.microsoft.com/office/powerpoint/2010/main" val="8879023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Why PDFs are bad for you</a:t>
            </a:r>
            <a:endParaRPr lang="en-AU" dirty="0"/>
          </a:p>
        </p:txBody>
      </p:sp>
      <p:sp>
        <p:nvSpPr>
          <p:cNvPr id="3" name="Text Placeholder 2"/>
          <p:cNvSpPr>
            <a:spLocks noGrp="1"/>
          </p:cNvSpPr>
          <p:nvPr>
            <p:ph type="body" sz="quarter" idx="10"/>
          </p:nvPr>
        </p:nvSpPr>
        <p:spPr/>
        <p:txBody>
          <a:bodyPr/>
          <a:lstStyle/>
          <a:p>
            <a:r>
              <a:rPr lang="en-AU" dirty="0" smtClean="0"/>
              <a:t>Google</a:t>
            </a:r>
            <a:endParaRPr lang="en-AU" dirty="0"/>
          </a:p>
        </p:txBody>
      </p:sp>
    </p:spTree>
    <p:extLst>
      <p:ext uri="{BB962C8B-B14F-4D97-AF65-F5344CB8AC3E}">
        <p14:creationId xmlns:p14="http://schemas.microsoft.com/office/powerpoint/2010/main" val="14189145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AU" dirty="0" smtClean="0"/>
              <a:t>PDFs are not ranked as highly by Google as HTML…</a:t>
            </a:r>
            <a:endParaRPr lang="en-AU"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9422" r="38299"/>
          <a:stretch/>
        </p:blipFill>
        <p:spPr>
          <a:xfrm>
            <a:off x="0" y="0"/>
            <a:ext cx="5391150" cy="6858000"/>
          </a:xfrm>
          <a:prstGeom prst="rect">
            <a:avLst/>
          </a:prstGeom>
        </p:spPr>
      </p:pic>
    </p:spTree>
    <p:extLst>
      <p:ext uri="{BB962C8B-B14F-4D97-AF65-F5344CB8AC3E}">
        <p14:creationId xmlns:p14="http://schemas.microsoft.com/office/powerpoint/2010/main" val="20661773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89474"/>
            <a:ext cx="5448301" cy="963613"/>
          </a:xfrm>
        </p:spPr>
        <p:txBody>
          <a:bodyPr/>
          <a:lstStyle/>
          <a:p>
            <a:r>
              <a:rPr lang="en-AU" sz="6000" dirty="0" smtClean="0">
                <a:latin typeface="Proxima Nova Cn Lt" panose="02000506030000020004"/>
              </a:rPr>
              <a:t>Hidden in plain sight</a:t>
            </a:r>
            <a:endParaRPr lang="en-AU" sz="6000" dirty="0">
              <a:latin typeface="Proxima Nova Cn Lt" panose="02000506030000020004"/>
            </a:endParaRPr>
          </a:p>
        </p:txBody>
      </p:sp>
      <p:sp>
        <p:nvSpPr>
          <p:cNvPr id="3" name="Text Placeholder 2"/>
          <p:cNvSpPr>
            <a:spLocks noGrp="1"/>
          </p:cNvSpPr>
          <p:nvPr>
            <p:ph type="body" sz="quarter" idx="10"/>
          </p:nvPr>
        </p:nvSpPr>
        <p:spPr>
          <a:xfrm>
            <a:off x="6429375" y="1518408"/>
            <a:ext cx="5600438" cy="4072768"/>
          </a:xfrm>
        </p:spPr>
        <p:txBody>
          <a:bodyPr/>
          <a:lstStyle/>
          <a:p>
            <a:r>
              <a:rPr lang="en-AU" sz="4400" dirty="0"/>
              <a:t>Speech-to-text program</a:t>
            </a:r>
            <a:endParaRPr lang="en-AU" sz="4400" dirty="0" smtClean="0"/>
          </a:p>
          <a:p>
            <a:r>
              <a:rPr lang="en-AU" sz="4400" dirty="0" smtClean="0"/>
              <a:t>Magnifier</a:t>
            </a:r>
          </a:p>
          <a:p>
            <a:r>
              <a:rPr lang="en-AU" sz="4400" dirty="0" smtClean="0"/>
              <a:t>Epilepsy</a:t>
            </a:r>
          </a:p>
          <a:p>
            <a:r>
              <a:rPr lang="en-AU" sz="4400" dirty="0" smtClean="0"/>
              <a:t>Migraines</a:t>
            </a:r>
            <a:endParaRPr lang="en-AU" sz="4400" dirty="0"/>
          </a:p>
        </p:txBody>
      </p:sp>
    </p:spTree>
    <p:extLst>
      <p:ext uri="{BB962C8B-B14F-4D97-AF65-F5344CB8AC3E}">
        <p14:creationId xmlns:p14="http://schemas.microsoft.com/office/powerpoint/2010/main" val="37560799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Google</a:t>
            </a:r>
            <a:endParaRPr lang="en-AU" dirty="0"/>
          </a:p>
        </p:txBody>
      </p:sp>
      <p:sp>
        <p:nvSpPr>
          <p:cNvPr id="3" name="Subtitle 2"/>
          <p:cNvSpPr>
            <a:spLocks noGrp="1"/>
          </p:cNvSpPr>
          <p:nvPr>
            <p:ph type="subTitle" idx="1"/>
          </p:nvPr>
        </p:nvSpPr>
        <p:spPr/>
        <p:txBody>
          <a:bodyPr/>
          <a:lstStyle/>
          <a:p>
            <a:r>
              <a:rPr lang="en-AU" sz="3600" dirty="0" smtClean="0">
                <a:solidFill>
                  <a:schemeClr val="tx1"/>
                </a:solidFill>
                <a:ea typeface="ＭＳ Ｐゴシック" panose="020B0600070205080204" pitchFamily="34" charset="-128"/>
              </a:rPr>
              <a:t>In </a:t>
            </a:r>
            <a:r>
              <a:rPr lang="en-AU" sz="3600" dirty="0">
                <a:solidFill>
                  <a:schemeClr val="tx1"/>
                </a:solidFill>
                <a:ea typeface="ＭＳ Ｐゴシック" panose="020B0600070205080204" pitchFamily="34" charset="-128"/>
              </a:rPr>
              <a:t>an overall SEO showdown, I’d still pick HTML over PDFs any day of the week, and you’re not likely to catch me creating brand new web content for my clients in Adobe Acrobat</a:t>
            </a:r>
            <a:r>
              <a:rPr lang="en-AU" sz="3600" dirty="0" smtClean="0">
                <a:solidFill>
                  <a:schemeClr val="tx1"/>
                </a:solidFill>
                <a:ea typeface="ＭＳ Ｐゴシック" panose="020B0600070205080204" pitchFamily="34" charset="-128"/>
              </a:rPr>
              <a:t>.</a:t>
            </a:r>
            <a:endParaRPr lang="en-AU" sz="3600" dirty="0">
              <a:solidFill>
                <a:schemeClr val="tx1"/>
              </a:solidFill>
              <a:ea typeface="ＭＳ Ｐゴシック" panose="020B0600070205080204" pitchFamily="34" charset="-128"/>
            </a:endParaRPr>
          </a:p>
          <a:p>
            <a:pPr algn="r"/>
            <a:r>
              <a:rPr lang="en-AU" sz="2400" dirty="0">
                <a:solidFill>
                  <a:schemeClr val="tx1"/>
                </a:solidFill>
                <a:ea typeface="ＭＳ Ｐゴシック" panose="020B0600070205080204" pitchFamily="34" charset="-128"/>
              </a:rPr>
              <a:t>Reid </a:t>
            </a:r>
            <a:r>
              <a:rPr lang="en-AU" sz="2400" dirty="0" err="1">
                <a:solidFill>
                  <a:schemeClr val="tx1"/>
                </a:solidFill>
                <a:ea typeface="ＭＳ Ｐゴシック" panose="020B0600070205080204" pitchFamily="34" charset="-128"/>
              </a:rPr>
              <a:t>Bandremer</a:t>
            </a:r>
            <a:r>
              <a:rPr lang="en-AU" sz="2400" dirty="0">
                <a:solidFill>
                  <a:schemeClr val="tx1"/>
                </a:solidFill>
                <a:ea typeface="ＭＳ Ｐゴシック" panose="020B0600070205080204" pitchFamily="34" charset="-128"/>
              </a:rPr>
              <a:t>, </a:t>
            </a:r>
            <a:r>
              <a:rPr lang="en-AU" sz="2400" dirty="0" err="1">
                <a:solidFill>
                  <a:schemeClr val="tx1"/>
                </a:solidFill>
                <a:ea typeface="ＭＳ Ｐゴシック" panose="020B0600070205080204" pitchFamily="34" charset="-128"/>
              </a:rPr>
              <a:t>Lunametrics</a:t>
            </a:r>
            <a:r>
              <a:rPr lang="en-AU" sz="2400" dirty="0">
                <a:solidFill>
                  <a:schemeClr val="tx1"/>
                </a:solidFill>
                <a:ea typeface="ＭＳ Ｐゴシック" panose="020B0600070205080204" pitchFamily="34" charset="-128"/>
              </a:rPr>
              <a:t>, 2013</a:t>
            </a:r>
          </a:p>
        </p:txBody>
      </p:sp>
    </p:spTree>
    <p:extLst>
      <p:ext uri="{BB962C8B-B14F-4D97-AF65-F5344CB8AC3E}">
        <p14:creationId xmlns:p14="http://schemas.microsoft.com/office/powerpoint/2010/main" val="3126701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The DPI case study</a:t>
            </a:r>
            <a:endParaRPr lang="en-AU" dirty="0"/>
          </a:p>
        </p:txBody>
      </p:sp>
      <p:sp>
        <p:nvSpPr>
          <p:cNvPr id="3" name="Subtitle 2"/>
          <p:cNvSpPr>
            <a:spLocks noGrp="1"/>
          </p:cNvSpPr>
          <p:nvPr>
            <p:ph type="subTitle" idx="1"/>
          </p:nvPr>
        </p:nvSpPr>
        <p:spPr/>
        <p:txBody>
          <a:bodyPr/>
          <a:lstStyle/>
          <a:p>
            <a:r>
              <a:rPr lang="en-AU" sz="3300" dirty="0" smtClean="0">
                <a:solidFill>
                  <a:schemeClr val="tx1"/>
                </a:solidFill>
                <a:ea typeface="ＭＳ Ｐゴシック" panose="020B0600070205080204" pitchFamily="34" charset="-128"/>
              </a:rPr>
              <a:t>If you are spending money preparing content for the web, then that </a:t>
            </a:r>
            <a:r>
              <a:rPr lang="en-AU" sz="3300" b="1" dirty="0" smtClean="0">
                <a:solidFill>
                  <a:schemeClr val="tx1"/>
                </a:solidFill>
                <a:ea typeface="ＭＳ Ｐゴシック" panose="020B0600070205080204" pitchFamily="34" charset="-128"/>
              </a:rPr>
              <a:t>money is essentially being wasted </a:t>
            </a:r>
            <a:r>
              <a:rPr lang="en-AU" sz="3300" dirty="0" smtClean="0">
                <a:solidFill>
                  <a:schemeClr val="tx1"/>
                </a:solidFill>
                <a:ea typeface="ＭＳ Ｐゴシック" panose="020B0600070205080204" pitchFamily="34" charset="-128"/>
              </a:rPr>
              <a:t>if that content is locked up in a </a:t>
            </a:r>
            <a:r>
              <a:rPr lang="en-AU" sz="3300" b="1" dirty="0" smtClean="0">
                <a:solidFill>
                  <a:schemeClr val="tx1"/>
                </a:solidFill>
                <a:ea typeface="ＭＳ Ｐゴシック" panose="020B0600070205080204" pitchFamily="34" charset="-128"/>
              </a:rPr>
              <a:t>format people are unwilling to use</a:t>
            </a:r>
            <a:r>
              <a:rPr lang="en-AU" sz="3300" dirty="0" smtClean="0">
                <a:solidFill>
                  <a:schemeClr val="tx1"/>
                </a:solidFill>
                <a:ea typeface="ＭＳ Ｐゴシック" panose="020B0600070205080204" pitchFamily="34" charset="-128"/>
              </a:rPr>
              <a:t>.</a:t>
            </a:r>
          </a:p>
          <a:p>
            <a:r>
              <a:rPr lang="en-AU" sz="3300" dirty="0" smtClean="0">
                <a:solidFill>
                  <a:schemeClr val="tx1"/>
                </a:solidFill>
                <a:ea typeface="ＭＳ Ｐゴシック" panose="020B0600070205080204" pitchFamily="34" charset="-128"/>
              </a:rPr>
              <a:t>Initially we tried to create a web page to match each PDF, but in the end... it was </a:t>
            </a:r>
            <a:r>
              <a:rPr lang="en-AU" sz="3300" b="1" dirty="0" smtClean="0">
                <a:solidFill>
                  <a:schemeClr val="tx1"/>
                </a:solidFill>
                <a:ea typeface="ＭＳ Ｐゴシック" panose="020B0600070205080204" pitchFamily="34" charset="-128"/>
              </a:rPr>
              <a:t>far too difficult to manage both formats</a:t>
            </a:r>
            <a:r>
              <a:rPr lang="en-AU" sz="3300" dirty="0" smtClean="0">
                <a:solidFill>
                  <a:schemeClr val="tx1"/>
                </a:solidFill>
                <a:ea typeface="ＭＳ Ｐゴシック" panose="020B0600070205080204" pitchFamily="34" charset="-128"/>
              </a:rPr>
              <a:t>.</a:t>
            </a:r>
          </a:p>
          <a:p>
            <a:r>
              <a:rPr lang="en-AU" sz="3300" dirty="0" smtClean="0">
                <a:solidFill>
                  <a:schemeClr val="tx1"/>
                </a:solidFill>
                <a:ea typeface="ＭＳ Ｐゴシック" panose="020B0600070205080204" pitchFamily="34" charset="-128"/>
              </a:rPr>
              <a:t>DPI completed a PDF purge of their website in 2011 resulting in a </a:t>
            </a:r>
            <a:r>
              <a:rPr lang="en-AU" sz="3300" b="1" dirty="0" smtClean="0">
                <a:solidFill>
                  <a:schemeClr val="tx1"/>
                </a:solidFill>
                <a:ea typeface="ＭＳ Ｐゴシック" panose="020B0600070205080204" pitchFamily="34" charset="-128"/>
              </a:rPr>
              <a:t>1.6 million (38%) page view increase</a:t>
            </a:r>
            <a:r>
              <a:rPr lang="en-AU" sz="3300" dirty="0" smtClean="0">
                <a:solidFill>
                  <a:schemeClr val="tx1"/>
                </a:solidFill>
                <a:ea typeface="ＭＳ Ｐゴシック" panose="020B0600070205080204" pitchFamily="34" charset="-128"/>
              </a:rPr>
              <a:t>.</a:t>
            </a:r>
            <a:endParaRPr lang="en-AU" sz="3300" dirty="0">
              <a:solidFill>
                <a:schemeClr val="tx1"/>
              </a:solidFill>
              <a:ea typeface="ＭＳ Ｐゴシック" panose="020B0600070205080204" pitchFamily="34" charset="-128"/>
            </a:endParaRPr>
          </a:p>
        </p:txBody>
      </p:sp>
    </p:spTree>
    <p:extLst>
      <p:ext uri="{BB962C8B-B14F-4D97-AF65-F5344CB8AC3E}">
        <p14:creationId xmlns:p14="http://schemas.microsoft.com/office/powerpoint/2010/main" val="31077328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Why PDFs are bad for you</a:t>
            </a:r>
            <a:endParaRPr lang="en-AU" dirty="0"/>
          </a:p>
        </p:txBody>
      </p:sp>
      <p:sp>
        <p:nvSpPr>
          <p:cNvPr id="3" name="Text Placeholder 2"/>
          <p:cNvSpPr>
            <a:spLocks noGrp="1"/>
          </p:cNvSpPr>
          <p:nvPr>
            <p:ph type="body" sz="quarter" idx="10"/>
          </p:nvPr>
        </p:nvSpPr>
        <p:spPr/>
        <p:txBody>
          <a:bodyPr/>
          <a:lstStyle/>
          <a:p>
            <a:r>
              <a:rPr lang="en-AU" dirty="0" smtClean="0"/>
              <a:t>Sharing</a:t>
            </a:r>
            <a:endParaRPr lang="en-AU" dirty="0"/>
          </a:p>
        </p:txBody>
      </p:sp>
    </p:spTree>
    <p:extLst>
      <p:ext uri="{BB962C8B-B14F-4D97-AF65-F5344CB8AC3E}">
        <p14:creationId xmlns:p14="http://schemas.microsoft.com/office/powerpoint/2010/main" val="17244534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An information-centric approach</a:t>
            </a:r>
            <a:endParaRPr lang="en-AU" dirty="0"/>
          </a:p>
        </p:txBody>
      </p:sp>
      <p:sp>
        <p:nvSpPr>
          <p:cNvPr id="3" name="Subtitle 2"/>
          <p:cNvSpPr>
            <a:spLocks noGrp="1"/>
          </p:cNvSpPr>
          <p:nvPr>
            <p:ph type="subTitle" idx="1"/>
          </p:nvPr>
        </p:nvSpPr>
        <p:spPr/>
        <p:txBody>
          <a:bodyPr/>
          <a:lstStyle/>
          <a:p>
            <a:r>
              <a:rPr lang="en-AU" altLang="en-US" sz="3600" dirty="0" smtClean="0">
                <a:solidFill>
                  <a:srgbClr val="000000"/>
                </a:solidFill>
              </a:rPr>
              <a:t>…moves us from managing ‘documents’ to </a:t>
            </a:r>
            <a:r>
              <a:rPr lang="en-AU" altLang="en-US" sz="3600" b="1" dirty="0" smtClean="0">
                <a:solidFill>
                  <a:srgbClr val="000000"/>
                </a:solidFill>
              </a:rPr>
              <a:t>managing discrete pieces of open data</a:t>
            </a:r>
            <a:r>
              <a:rPr lang="en-AU" altLang="en-US" sz="3600" dirty="0" smtClean="0">
                <a:solidFill>
                  <a:srgbClr val="000000"/>
                </a:solidFill>
              </a:rPr>
              <a:t> and content which can be </a:t>
            </a:r>
            <a:r>
              <a:rPr lang="en-AU" altLang="en-US" sz="3600" b="1" dirty="0" smtClean="0">
                <a:solidFill>
                  <a:srgbClr val="000000"/>
                </a:solidFill>
              </a:rPr>
              <a:t>tagged</a:t>
            </a:r>
            <a:r>
              <a:rPr lang="en-AU" altLang="en-US" sz="3600" dirty="0" smtClean="0">
                <a:solidFill>
                  <a:srgbClr val="000000"/>
                </a:solidFill>
              </a:rPr>
              <a:t>, </a:t>
            </a:r>
            <a:r>
              <a:rPr lang="en-AU" altLang="en-US" sz="3600" b="1" dirty="0" smtClean="0">
                <a:solidFill>
                  <a:srgbClr val="000000"/>
                </a:solidFill>
              </a:rPr>
              <a:t>shared</a:t>
            </a:r>
            <a:r>
              <a:rPr lang="en-AU" altLang="en-US" sz="3600" dirty="0" smtClean="0">
                <a:solidFill>
                  <a:srgbClr val="000000"/>
                </a:solidFill>
              </a:rPr>
              <a:t>, </a:t>
            </a:r>
            <a:r>
              <a:rPr lang="en-AU" altLang="en-US" sz="3600" b="1" dirty="0" smtClean="0">
                <a:solidFill>
                  <a:srgbClr val="000000"/>
                </a:solidFill>
              </a:rPr>
              <a:t>secured</a:t>
            </a:r>
            <a:r>
              <a:rPr lang="en-AU" altLang="en-US" sz="3600" dirty="0" smtClean="0">
                <a:solidFill>
                  <a:srgbClr val="000000"/>
                </a:solidFill>
              </a:rPr>
              <a:t>, </a:t>
            </a:r>
            <a:r>
              <a:rPr lang="en-AU" altLang="en-US" sz="3600" b="1" dirty="0" smtClean="0">
                <a:solidFill>
                  <a:srgbClr val="000000"/>
                </a:solidFill>
              </a:rPr>
              <a:t>mashed up </a:t>
            </a:r>
            <a:r>
              <a:rPr lang="en-AU" altLang="en-US" sz="3600" dirty="0" smtClean="0">
                <a:solidFill>
                  <a:srgbClr val="000000"/>
                </a:solidFill>
              </a:rPr>
              <a:t>and presented in the way that is most useful for the consumer of that information.</a:t>
            </a:r>
            <a:endParaRPr lang="en-AU" sz="3300" dirty="0">
              <a:solidFill>
                <a:schemeClr val="tx1"/>
              </a:solidFill>
              <a:ea typeface="ＭＳ Ｐゴシック" panose="020B0600070205080204" pitchFamily="34" charset="-128"/>
            </a:endParaRPr>
          </a:p>
        </p:txBody>
      </p:sp>
    </p:spTree>
    <p:extLst>
      <p:ext uri="{BB962C8B-B14F-4D97-AF65-F5344CB8AC3E}">
        <p14:creationId xmlns:p14="http://schemas.microsoft.com/office/powerpoint/2010/main" val="12332861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Why PDFs are bad for you</a:t>
            </a:r>
            <a:endParaRPr lang="en-AU" dirty="0"/>
          </a:p>
        </p:txBody>
      </p:sp>
      <p:sp>
        <p:nvSpPr>
          <p:cNvPr id="3" name="Text Placeholder 2"/>
          <p:cNvSpPr>
            <a:spLocks noGrp="1"/>
          </p:cNvSpPr>
          <p:nvPr>
            <p:ph type="body" sz="quarter" idx="10"/>
          </p:nvPr>
        </p:nvSpPr>
        <p:spPr/>
        <p:txBody>
          <a:bodyPr/>
          <a:lstStyle/>
          <a:p>
            <a:r>
              <a:rPr lang="en-AU" dirty="0" smtClean="0"/>
              <a:t>Mobile</a:t>
            </a:r>
            <a:endParaRPr lang="en-AU" dirty="0"/>
          </a:p>
        </p:txBody>
      </p:sp>
    </p:spTree>
    <p:extLst>
      <p:ext uri="{BB962C8B-B14F-4D97-AF65-F5344CB8AC3E}">
        <p14:creationId xmlns:p14="http://schemas.microsoft.com/office/powerpoint/2010/main" val="31573092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Which would you prefer?</a:t>
            </a:r>
            <a:endParaRPr lang="en-AU"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8744" y="1316037"/>
            <a:ext cx="2387939" cy="4238591"/>
          </a:xfrm>
          <a:prstGeom prst="rect">
            <a:avLst/>
          </a:prstGeom>
        </p:spPr>
        <p:style>
          <a:lnRef idx="2">
            <a:schemeClr val="dk1"/>
          </a:lnRef>
          <a:fillRef idx="1">
            <a:schemeClr val="lt1"/>
          </a:fillRef>
          <a:effectRef idx="0">
            <a:schemeClr val="dk1"/>
          </a:effectRef>
          <a:fontRef idx="minor">
            <a:schemeClr val="dk1"/>
          </a:fontRef>
        </p:style>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9423"/>
          <a:stretch/>
        </p:blipFill>
        <p:spPr>
          <a:xfrm>
            <a:off x="1354294" y="1316037"/>
            <a:ext cx="2617631" cy="4208463"/>
          </a:xfrm>
          <a:prstGeom prst="rect">
            <a:avLst/>
          </a:prstGeom>
        </p:spPr>
      </p:pic>
    </p:spTree>
    <p:extLst>
      <p:ext uri="{BB962C8B-B14F-4D97-AF65-F5344CB8AC3E}">
        <p14:creationId xmlns:p14="http://schemas.microsoft.com/office/powerpoint/2010/main" val="12263789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8305799" y="2743200"/>
            <a:ext cx="3571876" cy="3362325"/>
          </a:xfrm>
        </p:spPr>
        <p:txBody>
          <a:bodyPr/>
          <a:lstStyle/>
          <a:p>
            <a:pPr algn="ctr"/>
            <a:r>
              <a:rPr lang="en-AU" dirty="0" smtClean="0"/>
              <a:t>Larger file sizes + slower connection </a:t>
            </a:r>
          </a:p>
          <a:p>
            <a:pPr algn="ctr"/>
            <a:r>
              <a:rPr lang="en-AU" b="1" dirty="0"/>
              <a:t>e</a:t>
            </a:r>
            <a:r>
              <a:rPr lang="en-AU" b="1" dirty="0" smtClean="0"/>
              <a:t>quals</a:t>
            </a:r>
          </a:p>
          <a:p>
            <a:pPr algn="ctr"/>
            <a:r>
              <a:rPr lang="en-AU" dirty="0" smtClean="0"/>
              <a:t>longer download + increased data usage</a:t>
            </a:r>
            <a:endParaRPr lang="en-AU" dirty="0"/>
          </a:p>
        </p:txBody>
      </p:sp>
    </p:spTree>
    <p:extLst>
      <p:ext uri="{BB962C8B-B14F-4D97-AF65-F5344CB8AC3E}">
        <p14:creationId xmlns:p14="http://schemas.microsoft.com/office/powerpoint/2010/main" val="42002613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UK mobile vs desktop usage</a:t>
            </a:r>
            <a:endParaRPr lang="en-AU" dirty="0"/>
          </a:p>
        </p:txBody>
      </p:sp>
      <p:sp>
        <p:nvSpPr>
          <p:cNvPr id="3" name="Subtitle 2"/>
          <p:cNvSpPr>
            <a:spLocks noGrp="1"/>
          </p:cNvSpPr>
          <p:nvPr>
            <p:ph type="subTitle" idx="1"/>
          </p:nvPr>
        </p:nvSpPr>
        <p:spPr/>
        <p:txBody>
          <a:bodyPr/>
          <a:lstStyle/>
          <a:p>
            <a:endParaRPr lang="en-AU" dirty="0"/>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63662"/>
            <a:ext cx="7377304" cy="4141787"/>
          </a:xfrm>
          <a:prstGeom prst="rect">
            <a:avLst/>
          </a:prstGeom>
          <a:ln/>
        </p:spPr>
        <p:style>
          <a:lnRef idx="2">
            <a:schemeClr val="dk1"/>
          </a:lnRef>
          <a:fillRef idx="1">
            <a:schemeClr val="lt1"/>
          </a:fillRef>
          <a:effectRef idx="0">
            <a:schemeClr val="dk1"/>
          </a:effectRef>
          <a:fontRef idx="minor">
            <a:schemeClr val="dk1"/>
          </a:fontRef>
        </p:style>
      </p:pic>
      <p:sp>
        <p:nvSpPr>
          <p:cNvPr id="6" name="TextBox 2"/>
          <p:cNvSpPr txBox="1">
            <a:spLocks noGrp="1" noChangeArrowheads="1"/>
          </p:cNvSpPr>
          <p:nvPr>
            <p:ph type="body" sz="quarter" idx="13"/>
          </p:nvPr>
        </p:nvSpPr>
        <p:spPr bwMode="auto">
          <a:xfrm>
            <a:off x="8477250" y="1363662"/>
            <a:ext cx="26574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indent="0">
              <a:buNone/>
            </a:pPr>
            <a:r>
              <a:rPr lang="en-AU" altLang="en-US" dirty="0">
                <a:latin typeface="Proxima Nova Cn Rg" panose="02000506030000020004" pitchFamily="50" charset="0"/>
              </a:rPr>
              <a:t>UK mobile usage</a:t>
            </a:r>
          </a:p>
        </p:txBody>
      </p:sp>
    </p:spTree>
    <p:extLst>
      <p:ext uri="{BB962C8B-B14F-4D97-AF65-F5344CB8AC3E}">
        <p14:creationId xmlns:p14="http://schemas.microsoft.com/office/powerpoint/2010/main" val="3502947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Mobile and desktop visitors</a:t>
            </a:r>
            <a:endParaRPr lang="en-AU" dirty="0"/>
          </a:p>
        </p:txBody>
      </p:sp>
      <p:sp>
        <p:nvSpPr>
          <p:cNvPr id="3" name="Subtitle 2"/>
          <p:cNvSpPr>
            <a:spLocks noGrp="1"/>
          </p:cNvSpPr>
          <p:nvPr>
            <p:ph type="subTitle" idx="1"/>
          </p:nvPr>
        </p:nvSpPr>
        <p:spPr/>
        <p:txBody>
          <a:bodyPr/>
          <a:lstStyle/>
          <a:p>
            <a:endParaRPr lang="en-AU" dirty="0"/>
          </a:p>
        </p:txBody>
      </p:sp>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93194" y="1363662"/>
            <a:ext cx="6843712"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27421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a:t>Mobile and desktop visitors</a:t>
            </a:r>
          </a:p>
        </p:txBody>
      </p:sp>
      <p:sp>
        <p:nvSpPr>
          <p:cNvPr id="3" name="Subtitle 2"/>
          <p:cNvSpPr>
            <a:spLocks noGrp="1"/>
          </p:cNvSpPr>
          <p:nvPr>
            <p:ph type="subTitle" idx="1"/>
          </p:nvPr>
        </p:nvSpPr>
        <p:spPr/>
        <p:txBody>
          <a:bodyPr/>
          <a:lstStyle/>
          <a:p>
            <a:endParaRPr lang="en-AU" dirty="0"/>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74131" y="1463675"/>
            <a:ext cx="7081838" cy="4235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8075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It’s not just </a:t>
            </a:r>
            <a:br>
              <a:rPr lang="en-AU" dirty="0" smtClean="0"/>
            </a:br>
            <a:r>
              <a:rPr lang="en-AU" dirty="0" smtClean="0"/>
              <a:t>about vision impairments</a:t>
            </a:r>
            <a:endParaRPr lang="en-AU" dirty="0"/>
          </a:p>
        </p:txBody>
      </p:sp>
    </p:spTree>
    <p:extLst>
      <p:ext uri="{BB962C8B-B14F-4D97-AF65-F5344CB8AC3E}">
        <p14:creationId xmlns:p14="http://schemas.microsoft.com/office/powerpoint/2010/main" val="34903040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Why PDFs are bad for you</a:t>
            </a:r>
            <a:endParaRPr lang="en-AU" dirty="0"/>
          </a:p>
        </p:txBody>
      </p:sp>
      <p:sp>
        <p:nvSpPr>
          <p:cNvPr id="3" name="Text Placeholder 2"/>
          <p:cNvSpPr>
            <a:spLocks noGrp="1"/>
          </p:cNvSpPr>
          <p:nvPr>
            <p:ph type="body" sz="quarter" idx="10"/>
          </p:nvPr>
        </p:nvSpPr>
        <p:spPr/>
        <p:txBody>
          <a:bodyPr/>
          <a:lstStyle/>
          <a:p>
            <a:r>
              <a:rPr lang="en-AU" dirty="0" smtClean="0"/>
              <a:t>Nobody likes them = Nobody uses them</a:t>
            </a:r>
          </a:p>
        </p:txBody>
      </p:sp>
    </p:spTree>
    <p:extLst>
      <p:ext uri="{BB962C8B-B14F-4D97-AF65-F5344CB8AC3E}">
        <p14:creationId xmlns:p14="http://schemas.microsoft.com/office/powerpoint/2010/main" val="24523061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PDF usage</a:t>
            </a:r>
            <a:endParaRPr lang="en-AU" dirty="0"/>
          </a:p>
        </p:txBody>
      </p:sp>
      <p:sp>
        <p:nvSpPr>
          <p:cNvPr id="3" name="Subtitle 2"/>
          <p:cNvSpPr>
            <a:spLocks noGrp="1"/>
          </p:cNvSpPr>
          <p:nvPr>
            <p:ph type="subTitle" idx="1"/>
          </p:nvPr>
        </p:nvSpPr>
        <p:spPr/>
        <p:txBody>
          <a:bodyPr/>
          <a:lstStyle/>
          <a:p>
            <a:endParaRPr lang="en-AU" dirty="0"/>
          </a:p>
        </p:txBody>
      </p:sp>
      <p:sp>
        <p:nvSpPr>
          <p:cNvPr id="4" name="Text Placeholder 3"/>
          <p:cNvSpPr>
            <a:spLocks noGrp="1"/>
          </p:cNvSpPr>
          <p:nvPr>
            <p:ph type="body" sz="quarter" idx="13"/>
          </p:nvPr>
        </p:nvSpPr>
        <p:spPr/>
        <p:txBody>
          <a:bodyPr/>
          <a:lstStyle/>
          <a:p>
            <a:endParaRPr lang="en-AU" dirty="0"/>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0999" y="1363662"/>
            <a:ext cx="7323202" cy="4141787"/>
          </a:xfrm>
          <a:prstGeom prst="rect">
            <a:avLst/>
          </a:prstGeom>
          <a:ln>
            <a:headEnd/>
            <a:tailEnd/>
          </a:ln>
        </p:spPr>
        <p:style>
          <a:lnRef idx="2">
            <a:schemeClr val="dk1"/>
          </a:lnRef>
          <a:fillRef idx="1">
            <a:schemeClr val="lt1"/>
          </a:fillRef>
          <a:effectRef idx="0">
            <a:schemeClr val="dk1"/>
          </a:effectRef>
          <a:fontRef idx="minor">
            <a:schemeClr val="dk1"/>
          </a:fontRef>
        </p:style>
      </p:pic>
      <p:graphicFrame>
        <p:nvGraphicFramePr>
          <p:cNvPr id="6" name="Table 5"/>
          <p:cNvGraphicFramePr>
            <a:graphicFrameLocks noGrp="1"/>
          </p:cNvGraphicFramePr>
          <p:nvPr>
            <p:extLst>
              <p:ext uri="{D42A27DB-BD31-4B8C-83A1-F6EECF244321}">
                <p14:modId xmlns:p14="http://schemas.microsoft.com/office/powerpoint/2010/main" val="949934921"/>
              </p:ext>
            </p:extLst>
          </p:nvPr>
        </p:nvGraphicFramePr>
        <p:xfrm>
          <a:off x="8305799" y="2565399"/>
          <a:ext cx="3086101" cy="1311276"/>
        </p:xfrm>
        <a:graphic>
          <a:graphicData uri="http://schemas.openxmlformats.org/drawingml/2006/table">
            <a:tbl>
              <a:tblPr firstRow="1" bandRow="1">
                <a:tableStyleId>{5C22544A-7EE6-4342-B048-85BDC9FD1C3A}</a:tableStyleId>
              </a:tblPr>
              <a:tblGrid>
                <a:gridCol w="838201"/>
                <a:gridCol w="2247900"/>
              </a:tblGrid>
              <a:tr h="437092">
                <a:tc>
                  <a:txBody>
                    <a:bodyPr/>
                    <a:lstStyle/>
                    <a:p>
                      <a:r>
                        <a:rPr lang="en-AU" sz="1800" dirty="0" smtClean="0"/>
                        <a:t>Year</a:t>
                      </a:r>
                      <a:endParaRPr lang="en-AU" sz="1800" dirty="0"/>
                    </a:p>
                  </a:txBody>
                  <a:tcPr marL="91449" marR="91449" marT="45668" marB="456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5225"/>
                    </a:solidFill>
                  </a:tcPr>
                </a:tc>
                <a:tc>
                  <a:txBody>
                    <a:bodyPr/>
                    <a:lstStyle/>
                    <a:p>
                      <a:r>
                        <a:rPr lang="en-AU" sz="1800" dirty="0" smtClean="0"/>
                        <a:t>Number of PDFs</a:t>
                      </a:r>
                      <a:endParaRPr lang="en-AU" sz="1800" dirty="0"/>
                    </a:p>
                  </a:txBody>
                  <a:tcPr marL="91449" marR="91449" marT="45668" marB="456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5225"/>
                    </a:solidFill>
                  </a:tcPr>
                </a:tc>
              </a:tr>
              <a:tr h="437092">
                <a:tc>
                  <a:txBody>
                    <a:bodyPr/>
                    <a:lstStyle/>
                    <a:p>
                      <a:r>
                        <a:rPr lang="en-AU" sz="1800" dirty="0" smtClean="0"/>
                        <a:t>2013</a:t>
                      </a:r>
                      <a:endParaRPr lang="en-AU" sz="1800" dirty="0"/>
                    </a:p>
                  </a:txBody>
                  <a:tcPr marL="91449" marR="91449" marT="45668" marB="456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AU" sz="1800" dirty="0" smtClean="0"/>
                        <a:t>23,840</a:t>
                      </a:r>
                      <a:endParaRPr lang="en-AU" sz="1800" dirty="0"/>
                    </a:p>
                  </a:txBody>
                  <a:tcPr marL="91449" marR="91449" marT="45668" marB="456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37092">
                <a:tc>
                  <a:txBody>
                    <a:bodyPr/>
                    <a:lstStyle/>
                    <a:p>
                      <a:r>
                        <a:rPr lang="en-AU" sz="1800" dirty="0" smtClean="0"/>
                        <a:t>2014</a:t>
                      </a:r>
                      <a:endParaRPr lang="en-AU" sz="1800" dirty="0"/>
                    </a:p>
                  </a:txBody>
                  <a:tcPr marL="91449" marR="91449" marT="45668" marB="456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E5DF"/>
                    </a:solidFill>
                  </a:tcPr>
                </a:tc>
                <a:tc>
                  <a:txBody>
                    <a:bodyPr/>
                    <a:lstStyle/>
                    <a:p>
                      <a:r>
                        <a:rPr lang="en-AU" sz="1800" dirty="0" smtClean="0"/>
                        <a:t>15,151</a:t>
                      </a:r>
                      <a:endParaRPr lang="en-AU" sz="1800" dirty="0"/>
                    </a:p>
                  </a:txBody>
                  <a:tcPr marL="91449" marR="91449" marT="45668" marB="456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E5DF"/>
                    </a:solidFill>
                  </a:tcPr>
                </a:tc>
              </a:tr>
            </a:tbl>
          </a:graphicData>
        </a:graphic>
      </p:graphicFrame>
    </p:spTree>
    <p:extLst>
      <p:ext uri="{BB962C8B-B14F-4D97-AF65-F5344CB8AC3E}">
        <p14:creationId xmlns:p14="http://schemas.microsoft.com/office/powerpoint/2010/main" val="33098569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Page usage</a:t>
            </a:r>
            <a:endParaRPr lang="en-AU" dirty="0"/>
          </a:p>
        </p:txBody>
      </p:sp>
      <p:sp>
        <p:nvSpPr>
          <p:cNvPr id="3" name="Subtitle 2"/>
          <p:cNvSpPr>
            <a:spLocks noGrp="1"/>
          </p:cNvSpPr>
          <p:nvPr>
            <p:ph type="subTitle" idx="1"/>
          </p:nvPr>
        </p:nvSpPr>
        <p:spPr/>
        <p:txBody>
          <a:bodyPr/>
          <a:lstStyle/>
          <a:p>
            <a:endParaRPr lang="en-AU" dirty="0"/>
          </a:p>
        </p:txBody>
      </p:sp>
      <p:sp>
        <p:nvSpPr>
          <p:cNvPr id="4" name="Text Placeholder 3"/>
          <p:cNvSpPr>
            <a:spLocks noGrp="1"/>
          </p:cNvSpPr>
          <p:nvPr>
            <p:ph type="body" sz="quarter" idx="13"/>
          </p:nvPr>
        </p:nvSpPr>
        <p:spPr/>
        <p:txBody>
          <a:bodyPr/>
          <a:lstStyle/>
          <a:p>
            <a:endParaRPr lang="en-AU" dirty="0"/>
          </a:p>
        </p:txBody>
      </p:sp>
      <p:graphicFrame>
        <p:nvGraphicFramePr>
          <p:cNvPr id="6" name="Table 5"/>
          <p:cNvGraphicFramePr>
            <a:graphicFrameLocks noGrp="1"/>
          </p:cNvGraphicFramePr>
          <p:nvPr>
            <p:extLst>
              <p:ext uri="{D42A27DB-BD31-4B8C-83A1-F6EECF244321}">
                <p14:modId xmlns:p14="http://schemas.microsoft.com/office/powerpoint/2010/main" val="2751034703"/>
              </p:ext>
            </p:extLst>
          </p:nvPr>
        </p:nvGraphicFramePr>
        <p:xfrm>
          <a:off x="8305799" y="2565399"/>
          <a:ext cx="3086101" cy="1311276"/>
        </p:xfrm>
        <a:graphic>
          <a:graphicData uri="http://schemas.openxmlformats.org/drawingml/2006/table">
            <a:tbl>
              <a:tblPr firstRow="1" bandRow="1">
                <a:tableStyleId>{5C22544A-7EE6-4342-B048-85BDC9FD1C3A}</a:tableStyleId>
              </a:tblPr>
              <a:tblGrid>
                <a:gridCol w="838201"/>
                <a:gridCol w="2247900"/>
              </a:tblGrid>
              <a:tr h="437092">
                <a:tc>
                  <a:txBody>
                    <a:bodyPr/>
                    <a:lstStyle/>
                    <a:p>
                      <a:r>
                        <a:rPr lang="en-AU" sz="1800" dirty="0" smtClean="0"/>
                        <a:t>Year</a:t>
                      </a:r>
                      <a:endParaRPr lang="en-AU" sz="1800" dirty="0"/>
                    </a:p>
                  </a:txBody>
                  <a:tcPr marL="91449" marR="91449" marT="45668" marB="456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5225"/>
                    </a:solidFill>
                  </a:tcPr>
                </a:tc>
                <a:tc>
                  <a:txBody>
                    <a:bodyPr/>
                    <a:lstStyle/>
                    <a:p>
                      <a:r>
                        <a:rPr lang="en-AU" sz="1800" dirty="0" smtClean="0"/>
                        <a:t>Number of pages</a:t>
                      </a:r>
                      <a:endParaRPr lang="en-AU" sz="1800" dirty="0"/>
                    </a:p>
                  </a:txBody>
                  <a:tcPr marL="91449" marR="91449" marT="45668" marB="456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5225"/>
                    </a:solidFill>
                  </a:tcPr>
                </a:tc>
              </a:tr>
              <a:tr h="437092">
                <a:tc>
                  <a:txBody>
                    <a:bodyPr/>
                    <a:lstStyle/>
                    <a:p>
                      <a:r>
                        <a:rPr lang="en-AU" sz="1800" dirty="0" smtClean="0"/>
                        <a:t>2013</a:t>
                      </a:r>
                      <a:endParaRPr lang="en-AU" sz="1800" dirty="0"/>
                    </a:p>
                  </a:txBody>
                  <a:tcPr marL="91449" marR="91449" marT="45668" marB="456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AU" sz="1800" dirty="0" smtClean="0"/>
                        <a:t>4,247,743</a:t>
                      </a:r>
                      <a:endParaRPr lang="en-AU" sz="1800" dirty="0"/>
                    </a:p>
                  </a:txBody>
                  <a:tcPr marL="91449" marR="91449" marT="45668" marB="456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37092">
                <a:tc>
                  <a:txBody>
                    <a:bodyPr/>
                    <a:lstStyle/>
                    <a:p>
                      <a:r>
                        <a:rPr lang="en-AU" sz="1800" dirty="0" smtClean="0"/>
                        <a:t>2014</a:t>
                      </a:r>
                      <a:endParaRPr lang="en-AU" sz="1800" dirty="0"/>
                    </a:p>
                  </a:txBody>
                  <a:tcPr marL="91449" marR="91449" marT="45668" marB="456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E5DF"/>
                    </a:solidFill>
                  </a:tcPr>
                </a:tc>
                <a:tc>
                  <a:txBody>
                    <a:bodyPr/>
                    <a:lstStyle/>
                    <a:p>
                      <a:r>
                        <a:rPr lang="en-AU" sz="1800" dirty="0" smtClean="0"/>
                        <a:t>8,424,389</a:t>
                      </a:r>
                      <a:endParaRPr lang="en-AU" sz="1800" dirty="0"/>
                    </a:p>
                  </a:txBody>
                  <a:tcPr marL="91449" marR="91449" marT="45668" marB="456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E5DF"/>
                    </a:solidFill>
                  </a:tcPr>
                </a:tc>
              </a:tr>
            </a:tbl>
          </a:graphicData>
        </a:graphic>
      </p:graphicFrame>
      <p:pic>
        <p:nvPicPr>
          <p:cNvPr id="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63661"/>
            <a:ext cx="7248127" cy="4141787"/>
          </a:xfrm>
          <a:prstGeom prst="rect">
            <a:avLst/>
          </a:prstGeom>
          <a:ln>
            <a:headEnd/>
            <a:tailEnd/>
          </a:ln>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6540000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Comparison</a:t>
            </a:r>
            <a:endParaRPr lang="en-AU" dirty="0"/>
          </a:p>
        </p:txBody>
      </p:sp>
      <p:sp>
        <p:nvSpPr>
          <p:cNvPr id="3" name="Subtitle 2"/>
          <p:cNvSpPr>
            <a:spLocks noGrp="1"/>
          </p:cNvSpPr>
          <p:nvPr>
            <p:ph type="subTitle" idx="1"/>
          </p:nvPr>
        </p:nvSpPr>
        <p:spPr/>
        <p:txBody>
          <a:bodyPr/>
          <a:lstStyle/>
          <a:p>
            <a:endParaRPr lang="en-AU" dirty="0"/>
          </a:p>
        </p:txBody>
      </p:sp>
      <p:sp>
        <p:nvSpPr>
          <p:cNvPr id="4" name="Text Placeholder 3"/>
          <p:cNvSpPr>
            <a:spLocks noGrp="1"/>
          </p:cNvSpPr>
          <p:nvPr>
            <p:ph type="body" sz="quarter" idx="13"/>
          </p:nvPr>
        </p:nvSpPr>
        <p:spPr/>
        <p:txBody>
          <a:bodyPr/>
          <a:lstStyle/>
          <a:p>
            <a:endParaRPr lang="en-AU" dirty="0"/>
          </a:p>
        </p:txBody>
      </p:sp>
      <p:graphicFrame>
        <p:nvGraphicFramePr>
          <p:cNvPr id="6" name="Table 5"/>
          <p:cNvGraphicFramePr>
            <a:graphicFrameLocks noGrp="1"/>
          </p:cNvGraphicFramePr>
          <p:nvPr>
            <p:extLst>
              <p:ext uri="{D42A27DB-BD31-4B8C-83A1-F6EECF244321}">
                <p14:modId xmlns:p14="http://schemas.microsoft.com/office/powerpoint/2010/main" val="3073589533"/>
              </p:ext>
            </p:extLst>
          </p:nvPr>
        </p:nvGraphicFramePr>
        <p:xfrm>
          <a:off x="7181850" y="2565399"/>
          <a:ext cx="3895725" cy="1311276"/>
        </p:xfrm>
        <a:graphic>
          <a:graphicData uri="http://schemas.openxmlformats.org/drawingml/2006/table">
            <a:tbl>
              <a:tblPr firstRow="1" bandRow="1">
                <a:tableStyleId>{5C22544A-7EE6-4342-B048-85BDC9FD1C3A}</a:tableStyleId>
              </a:tblPr>
              <a:tblGrid>
                <a:gridCol w="1209675"/>
                <a:gridCol w="1381125"/>
                <a:gridCol w="1304925"/>
              </a:tblGrid>
              <a:tr h="437092">
                <a:tc>
                  <a:txBody>
                    <a:bodyPr/>
                    <a:lstStyle/>
                    <a:p>
                      <a:r>
                        <a:rPr lang="en-AU" sz="1800" dirty="0" smtClean="0"/>
                        <a:t>Year</a:t>
                      </a:r>
                      <a:endParaRPr lang="en-AU" sz="1800" dirty="0"/>
                    </a:p>
                  </a:txBody>
                  <a:tcPr marL="91449" marR="91449" marT="45668" marB="456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5225"/>
                    </a:solidFill>
                  </a:tcPr>
                </a:tc>
                <a:tc>
                  <a:txBody>
                    <a:bodyPr/>
                    <a:lstStyle/>
                    <a:p>
                      <a:r>
                        <a:rPr lang="en-AU" sz="1800" dirty="0" smtClean="0"/>
                        <a:t>% pages</a:t>
                      </a:r>
                      <a:endParaRPr lang="en-AU" sz="1800" dirty="0"/>
                    </a:p>
                  </a:txBody>
                  <a:tcPr marL="91449" marR="91449" marT="45668" marB="456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5225"/>
                    </a:solidFill>
                  </a:tcPr>
                </a:tc>
                <a:tc>
                  <a:txBody>
                    <a:bodyPr/>
                    <a:lstStyle/>
                    <a:p>
                      <a:r>
                        <a:rPr lang="en-AU" sz="1800" dirty="0" smtClean="0"/>
                        <a:t>% PDFs</a:t>
                      </a:r>
                      <a:endParaRPr lang="en-AU" sz="1800" dirty="0"/>
                    </a:p>
                  </a:txBody>
                  <a:tcPr marL="91449" marR="91449" marT="45668" marB="456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5225"/>
                    </a:solidFill>
                  </a:tcPr>
                </a:tc>
              </a:tr>
              <a:tr h="437092">
                <a:tc>
                  <a:txBody>
                    <a:bodyPr/>
                    <a:lstStyle/>
                    <a:p>
                      <a:r>
                        <a:rPr lang="en-AU" sz="1800" b="1" dirty="0" smtClean="0"/>
                        <a:t>2013</a:t>
                      </a:r>
                      <a:endParaRPr lang="en-AU" sz="1800" b="1" dirty="0"/>
                    </a:p>
                  </a:txBody>
                  <a:tcPr marL="91449" marR="91449" marT="45668" marB="456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AU" sz="1800" dirty="0" smtClean="0"/>
                        <a:t>99.44%</a:t>
                      </a:r>
                      <a:endParaRPr lang="en-AU" sz="1800" dirty="0"/>
                    </a:p>
                  </a:txBody>
                  <a:tcPr marL="91449" marR="91449" marT="45668" marB="456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AU" sz="1800" dirty="0" smtClean="0"/>
                        <a:t>0.56%</a:t>
                      </a:r>
                      <a:endParaRPr lang="en-AU" sz="1800" dirty="0"/>
                    </a:p>
                  </a:txBody>
                  <a:tcPr marL="91449" marR="91449" marT="45668" marB="456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37092">
                <a:tc>
                  <a:txBody>
                    <a:bodyPr/>
                    <a:lstStyle/>
                    <a:p>
                      <a:r>
                        <a:rPr lang="en-AU" sz="1800" b="1" dirty="0" smtClean="0"/>
                        <a:t>2014</a:t>
                      </a:r>
                      <a:endParaRPr lang="en-AU" sz="1800" b="1" dirty="0"/>
                    </a:p>
                  </a:txBody>
                  <a:tcPr marL="91449" marR="91449" marT="45668" marB="456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E5DF"/>
                    </a:solidFill>
                  </a:tcPr>
                </a:tc>
                <a:tc>
                  <a:txBody>
                    <a:bodyPr/>
                    <a:lstStyle/>
                    <a:p>
                      <a:r>
                        <a:rPr lang="en-AU" sz="1800" dirty="0" smtClean="0"/>
                        <a:t>99.82%</a:t>
                      </a:r>
                      <a:endParaRPr lang="en-AU" sz="1800" dirty="0"/>
                    </a:p>
                  </a:txBody>
                  <a:tcPr marL="91449" marR="91449" marT="45668" marB="456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E5DF"/>
                    </a:solidFill>
                  </a:tcPr>
                </a:tc>
                <a:tc>
                  <a:txBody>
                    <a:bodyPr/>
                    <a:lstStyle/>
                    <a:p>
                      <a:r>
                        <a:rPr lang="en-AU" sz="1800" dirty="0" smtClean="0"/>
                        <a:t>0.18%</a:t>
                      </a:r>
                      <a:endParaRPr lang="en-AU" sz="1800" dirty="0"/>
                    </a:p>
                  </a:txBody>
                  <a:tcPr marL="91449" marR="91449" marT="45668" marB="456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BE5DF"/>
                    </a:solidFill>
                  </a:tcPr>
                </a:tc>
              </a:tr>
            </a:tbl>
          </a:graphicData>
        </a:graphic>
      </p:graphicFrame>
      <p:pic>
        <p:nvPicPr>
          <p:cNvPr id="8"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0999" y="1363661"/>
            <a:ext cx="5729676" cy="415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94848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Everyone convinced?</a:t>
            </a:r>
            <a:endParaRPr lang="en-AU" dirty="0"/>
          </a:p>
        </p:txBody>
      </p:sp>
    </p:spTree>
    <p:extLst>
      <p:ext uri="{BB962C8B-B14F-4D97-AF65-F5344CB8AC3E}">
        <p14:creationId xmlns:p14="http://schemas.microsoft.com/office/powerpoint/2010/main" val="30274880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Chances are…</a:t>
            </a:r>
            <a:endParaRPr lang="en-AU" dirty="0"/>
          </a:p>
        </p:txBody>
      </p:sp>
      <p:sp>
        <p:nvSpPr>
          <p:cNvPr id="3" name="Subtitle 2"/>
          <p:cNvSpPr>
            <a:spLocks noGrp="1"/>
          </p:cNvSpPr>
          <p:nvPr>
            <p:ph type="subTitle" idx="1"/>
          </p:nvPr>
        </p:nvSpPr>
        <p:spPr/>
        <p:txBody>
          <a:bodyPr/>
          <a:lstStyle/>
          <a:p>
            <a:pPr marL="571500" indent="-571500">
              <a:buSzPct val="75000"/>
              <a:buFont typeface="Wingdings" panose="05000000000000000000" pitchFamily="2" charset="2"/>
              <a:buChar char="§"/>
            </a:pPr>
            <a:r>
              <a:rPr lang="en-AU" altLang="en-US" dirty="0">
                <a:solidFill>
                  <a:schemeClr val="tx1"/>
                </a:solidFill>
              </a:rPr>
              <a:t>You have thousands of PDFs on your site</a:t>
            </a:r>
          </a:p>
          <a:p>
            <a:pPr marL="571500" indent="-571500">
              <a:buSzPct val="75000"/>
              <a:buFont typeface="Wingdings" panose="05000000000000000000" pitchFamily="2" charset="2"/>
              <a:buChar char="§"/>
            </a:pPr>
            <a:r>
              <a:rPr lang="en-AU" altLang="en-US" dirty="0">
                <a:solidFill>
                  <a:schemeClr val="tx1"/>
                </a:solidFill>
              </a:rPr>
              <a:t>They may have been created from Word documents but no one knows where those are anymore</a:t>
            </a:r>
          </a:p>
          <a:p>
            <a:pPr marL="571500" indent="-571500">
              <a:buSzPct val="75000"/>
              <a:buFont typeface="Wingdings" panose="05000000000000000000" pitchFamily="2" charset="2"/>
              <a:buChar char="§"/>
            </a:pPr>
            <a:r>
              <a:rPr lang="en-AU" altLang="en-US" dirty="0">
                <a:solidFill>
                  <a:schemeClr val="tx1"/>
                </a:solidFill>
              </a:rPr>
              <a:t>None of them are tagged</a:t>
            </a:r>
          </a:p>
          <a:p>
            <a:pPr marL="571500" indent="-571500">
              <a:buSzPct val="75000"/>
              <a:buFont typeface="Wingdings" panose="05000000000000000000" pitchFamily="2" charset="2"/>
              <a:buChar char="§"/>
            </a:pPr>
            <a:r>
              <a:rPr lang="en-AU" altLang="en-US" dirty="0">
                <a:solidFill>
                  <a:schemeClr val="tx1"/>
                </a:solidFill>
              </a:rPr>
              <a:t>No one owns them</a:t>
            </a:r>
          </a:p>
          <a:p>
            <a:pPr marL="571500" indent="-571500">
              <a:buSzPct val="75000"/>
              <a:buFont typeface="Wingdings" panose="05000000000000000000" pitchFamily="2" charset="2"/>
              <a:buChar char="§"/>
            </a:pPr>
            <a:r>
              <a:rPr lang="en-AU" altLang="en-US" dirty="0">
                <a:solidFill>
                  <a:schemeClr val="tx1"/>
                </a:solidFill>
              </a:rPr>
              <a:t>No one wants to take them </a:t>
            </a:r>
            <a:r>
              <a:rPr lang="en-AU" altLang="en-US" dirty="0" smtClean="0">
                <a:solidFill>
                  <a:schemeClr val="tx1"/>
                </a:solidFill>
              </a:rPr>
              <a:t>down</a:t>
            </a:r>
            <a:endParaRPr lang="en-US" altLang="en-US" dirty="0">
              <a:solidFill>
                <a:schemeClr val="tx1"/>
              </a:solidFill>
            </a:endParaRPr>
          </a:p>
        </p:txBody>
      </p:sp>
    </p:spTree>
    <p:extLst>
      <p:ext uri="{BB962C8B-B14F-4D97-AF65-F5344CB8AC3E}">
        <p14:creationId xmlns:p14="http://schemas.microsoft.com/office/powerpoint/2010/main" val="25985659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2899" y="1122363"/>
            <a:ext cx="5448301" cy="915988"/>
          </a:xfrm>
        </p:spPr>
        <p:txBody>
          <a:bodyPr/>
          <a:lstStyle/>
          <a:p>
            <a:r>
              <a:rPr lang="en-AU" dirty="0" smtClean="0"/>
              <a:t>Chances are…</a:t>
            </a:r>
            <a:endParaRPr lang="en-AU" dirty="0"/>
          </a:p>
        </p:txBody>
      </p:sp>
      <p:sp>
        <p:nvSpPr>
          <p:cNvPr id="3" name="Text Placeholder 2"/>
          <p:cNvSpPr>
            <a:spLocks noGrp="1"/>
          </p:cNvSpPr>
          <p:nvPr>
            <p:ph type="body" sz="quarter" idx="10"/>
          </p:nvPr>
        </p:nvSpPr>
        <p:spPr/>
        <p:txBody>
          <a:bodyPr/>
          <a:lstStyle/>
          <a:p>
            <a:r>
              <a:rPr lang="en-AU" dirty="0"/>
              <a:t>You need to be WCAG2 Level AA compliant by the end of the year (or the end of last year if you are </a:t>
            </a:r>
            <a:r>
              <a:rPr lang="en-AU" dirty="0" smtClean="0"/>
              <a:t>corporate)</a:t>
            </a:r>
            <a:endParaRPr lang="en-AU" dirty="0"/>
          </a:p>
        </p:txBody>
      </p:sp>
    </p:spTree>
    <p:extLst>
      <p:ext uri="{BB962C8B-B14F-4D97-AF65-F5344CB8AC3E}">
        <p14:creationId xmlns:p14="http://schemas.microsoft.com/office/powerpoint/2010/main" val="26702632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Breathe!</a:t>
            </a:r>
            <a:endParaRPr lang="en-AU" dirty="0"/>
          </a:p>
        </p:txBody>
      </p:sp>
    </p:spTree>
    <p:extLst>
      <p:ext uri="{BB962C8B-B14F-4D97-AF65-F5344CB8AC3E}">
        <p14:creationId xmlns:p14="http://schemas.microsoft.com/office/powerpoint/2010/main" val="280300918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Breathe</a:t>
            </a:r>
            <a:endParaRPr lang="en-AU" dirty="0"/>
          </a:p>
        </p:txBody>
      </p:sp>
      <p:sp>
        <p:nvSpPr>
          <p:cNvPr id="3" name="Subtitle 2"/>
          <p:cNvSpPr>
            <a:spLocks noGrp="1"/>
          </p:cNvSpPr>
          <p:nvPr>
            <p:ph type="subTitle" idx="1"/>
          </p:nvPr>
        </p:nvSpPr>
        <p:spPr/>
        <p:txBody>
          <a:bodyPr/>
          <a:lstStyle/>
          <a:p>
            <a:pPr>
              <a:buClr>
                <a:srgbClr val="333399"/>
              </a:buClr>
            </a:pPr>
            <a:r>
              <a:rPr lang="en-AU" altLang="en-US" sz="3600" dirty="0">
                <a:solidFill>
                  <a:schemeClr val="tx1"/>
                </a:solidFill>
              </a:rPr>
              <a:t>Yes, </a:t>
            </a:r>
            <a:r>
              <a:rPr lang="en-AU" altLang="en-US" sz="3600" b="1" dirty="0">
                <a:solidFill>
                  <a:schemeClr val="tx1"/>
                </a:solidFill>
              </a:rPr>
              <a:t>every single one of your PDFs </a:t>
            </a:r>
            <a:r>
              <a:rPr lang="en-AU" altLang="en-US" sz="3600" dirty="0">
                <a:solidFill>
                  <a:schemeClr val="tx1"/>
                </a:solidFill>
              </a:rPr>
              <a:t>must have an equivalent and be tagged for your site to technically meet WCAG2, Level </a:t>
            </a:r>
            <a:r>
              <a:rPr lang="en-AU" altLang="en-US" sz="3600" dirty="0" smtClean="0">
                <a:solidFill>
                  <a:schemeClr val="tx1"/>
                </a:solidFill>
              </a:rPr>
              <a:t>A</a:t>
            </a:r>
          </a:p>
          <a:p>
            <a:pPr>
              <a:buClr>
                <a:srgbClr val="333399"/>
              </a:buClr>
            </a:pPr>
            <a:endParaRPr lang="en-AU" altLang="en-US" sz="3600" dirty="0">
              <a:solidFill>
                <a:schemeClr val="tx1"/>
              </a:solidFill>
            </a:endParaRPr>
          </a:p>
          <a:p>
            <a:pPr>
              <a:buClr>
                <a:srgbClr val="333399"/>
              </a:buClr>
            </a:pPr>
            <a:r>
              <a:rPr lang="en-US" altLang="en-US" sz="3600" dirty="0" smtClean="0">
                <a:solidFill>
                  <a:schemeClr val="tx1"/>
                </a:solidFill>
              </a:rPr>
              <a:t>This </a:t>
            </a:r>
            <a:r>
              <a:rPr lang="en-US" altLang="en-US" sz="3600" dirty="0">
                <a:solidFill>
                  <a:schemeClr val="tx1"/>
                </a:solidFill>
              </a:rPr>
              <a:t>is not feasible for mostly </a:t>
            </a:r>
            <a:r>
              <a:rPr lang="en-US" altLang="en-US" sz="3600" dirty="0" smtClean="0">
                <a:solidFill>
                  <a:schemeClr val="tx1"/>
                </a:solidFill>
              </a:rPr>
              <a:t>everyone.</a:t>
            </a:r>
          </a:p>
          <a:p>
            <a:pPr>
              <a:buClr>
                <a:srgbClr val="333399"/>
              </a:buClr>
            </a:pPr>
            <a:endParaRPr lang="en-US" altLang="en-US" sz="3600" dirty="0">
              <a:solidFill>
                <a:schemeClr val="tx1"/>
              </a:solidFill>
            </a:endParaRPr>
          </a:p>
          <a:p>
            <a:pPr>
              <a:buClr>
                <a:srgbClr val="333399"/>
              </a:buClr>
            </a:pPr>
            <a:r>
              <a:rPr lang="en-US" altLang="en-US" sz="3600" dirty="0" smtClean="0">
                <a:solidFill>
                  <a:schemeClr val="tx1"/>
                </a:solidFill>
              </a:rPr>
              <a:t>Everyone </a:t>
            </a:r>
            <a:r>
              <a:rPr lang="en-US" altLang="en-US" sz="3600" dirty="0">
                <a:solidFill>
                  <a:schemeClr val="tx1"/>
                </a:solidFill>
              </a:rPr>
              <a:t>knows </a:t>
            </a:r>
            <a:r>
              <a:rPr lang="en-US" altLang="en-US" sz="3600" dirty="0" smtClean="0">
                <a:solidFill>
                  <a:schemeClr val="tx1"/>
                </a:solidFill>
              </a:rPr>
              <a:t>this.</a:t>
            </a:r>
            <a:endParaRPr lang="en-US" altLang="en-US" sz="3600" dirty="0">
              <a:solidFill>
                <a:schemeClr val="tx1"/>
              </a:solidFill>
            </a:endParaRPr>
          </a:p>
          <a:p>
            <a:endParaRPr lang="en-AU" dirty="0"/>
          </a:p>
        </p:txBody>
      </p:sp>
    </p:spTree>
    <p:extLst>
      <p:ext uri="{BB962C8B-B14F-4D97-AF65-F5344CB8AC3E}">
        <p14:creationId xmlns:p14="http://schemas.microsoft.com/office/powerpoint/2010/main" val="9576542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Step One</a:t>
            </a:r>
            <a:endParaRPr lang="en-AU" dirty="0"/>
          </a:p>
        </p:txBody>
      </p:sp>
      <p:sp>
        <p:nvSpPr>
          <p:cNvPr id="3" name="Text Placeholder 2"/>
          <p:cNvSpPr>
            <a:spLocks noGrp="1"/>
          </p:cNvSpPr>
          <p:nvPr>
            <p:ph type="body" sz="quarter" idx="10"/>
          </p:nvPr>
        </p:nvSpPr>
        <p:spPr/>
        <p:txBody>
          <a:bodyPr/>
          <a:lstStyle/>
          <a:p>
            <a:r>
              <a:rPr lang="en-AU" dirty="0" smtClean="0"/>
              <a:t>Let’s talk accessibility</a:t>
            </a:r>
            <a:endParaRPr lang="en-AU" dirty="0"/>
          </a:p>
        </p:txBody>
      </p:sp>
    </p:spTree>
    <p:extLst>
      <p:ext uri="{BB962C8B-B14F-4D97-AF65-F5344CB8AC3E}">
        <p14:creationId xmlns:p14="http://schemas.microsoft.com/office/powerpoint/2010/main" val="2607965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Conformance requirements</a:t>
            </a:r>
            <a:endParaRPr lang="en-AU" dirty="0"/>
          </a:p>
        </p:txBody>
      </p:sp>
      <p:sp>
        <p:nvSpPr>
          <p:cNvPr id="3" name="Subtitle 2"/>
          <p:cNvSpPr>
            <a:spLocks noGrp="1"/>
          </p:cNvSpPr>
          <p:nvPr>
            <p:ph type="subTitle" idx="1"/>
          </p:nvPr>
        </p:nvSpPr>
        <p:spPr/>
        <p:txBody>
          <a:bodyPr/>
          <a:lstStyle/>
          <a:p>
            <a:pPr marL="0" lvl="1" indent="0">
              <a:buNone/>
            </a:pPr>
            <a:r>
              <a:rPr lang="en-AU" dirty="0" smtClean="0"/>
              <a:t>Disability Discrimination Act moved to W3C WCAG, Version 2.0 in October 2010</a:t>
            </a:r>
          </a:p>
          <a:p>
            <a:pPr marL="0" lvl="1" indent="0">
              <a:buNone/>
            </a:pPr>
            <a:r>
              <a:rPr lang="en-AU" dirty="0" smtClean="0"/>
              <a:t>AGIMO has a recommended timeframe for Government sites:</a:t>
            </a:r>
          </a:p>
          <a:p>
            <a:pPr marL="447675" lvl="3"/>
            <a:r>
              <a:rPr lang="en-AU" dirty="0" smtClean="0"/>
              <a:t>WCAG2 Level A: December 2012</a:t>
            </a:r>
          </a:p>
          <a:p>
            <a:pPr marL="447675" lvl="3"/>
            <a:r>
              <a:rPr lang="en-AU" dirty="0" smtClean="0"/>
              <a:t>WCAG2 Level AA: December 2014</a:t>
            </a:r>
          </a:p>
          <a:p>
            <a:pPr marL="0" lvl="1" indent="0">
              <a:buNone/>
            </a:pPr>
            <a:r>
              <a:rPr lang="en-AU" dirty="0" smtClean="0"/>
              <a:t>AHRC has a timeframe for corporate sites too:</a:t>
            </a:r>
          </a:p>
          <a:p>
            <a:pPr marL="447675" lvl="3"/>
            <a:r>
              <a:rPr lang="en-AU" dirty="0"/>
              <a:t>WCAG2 Level AA: December 2013</a:t>
            </a:r>
          </a:p>
          <a:p>
            <a:endParaRPr lang="en-AU" dirty="0"/>
          </a:p>
        </p:txBody>
      </p:sp>
    </p:spTree>
    <p:extLst>
      <p:ext uri="{BB962C8B-B14F-4D97-AF65-F5344CB8AC3E}">
        <p14:creationId xmlns:p14="http://schemas.microsoft.com/office/powerpoint/2010/main" val="14978835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Let’s talk accessibility</a:t>
            </a:r>
            <a:endParaRPr lang="en-AU" dirty="0"/>
          </a:p>
        </p:txBody>
      </p:sp>
      <p:sp>
        <p:nvSpPr>
          <p:cNvPr id="3" name="Subtitle 2"/>
          <p:cNvSpPr>
            <a:spLocks noGrp="1"/>
          </p:cNvSpPr>
          <p:nvPr>
            <p:ph type="subTitle" idx="1"/>
          </p:nvPr>
        </p:nvSpPr>
        <p:spPr/>
        <p:txBody>
          <a:bodyPr/>
          <a:lstStyle/>
          <a:p>
            <a:pPr>
              <a:buClr>
                <a:srgbClr val="333399"/>
              </a:buClr>
              <a:defRPr/>
            </a:pPr>
            <a:r>
              <a:rPr lang="en-AU" altLang="en-US" dirty="0"/>
              <a:t>Provide an easy and accessible method to request:</a:t>
            </a:r>
          </a:p>
          <a:p>
            <a:pPr marL="571500" indent="-571500">
              <a:buSzPct val="75000"/>
              <a:buFont typeface="Wingdings" panose="05000000000000000000" pitchFamily="2" charset="2"/>
              <a:buChar char="§"/>
              <a:defRPr/>
            </a:pPr>
            <a:r>
              <a:rPr lang="en-AU" altLang="en-US" sz="3600" dirty="0">
                <a:solidFill>
                  <a:schemeClr val="tx1"/>
                </a:solidFill>
                <a:ea typeface="ＭＳ Ｐゴシック" panose="020B0600070205080204" pitchFamily="34" charset="-128"/>
              </a:rPr>
              <a:t>An accessible version of the PDF</a:t>
            </a:r>
          </a:p>
          <a:p>
            <a:pPr marL="571500" indent="-571500">
              <a:buSzPct val="75000"/>
              <a:buFont typeface="Wingdings" panose="05000000000000000000" pitchFamily="2" charset="2"/>
              <a:buChar char="§"/>
              <a:defRPr/>
            </a:pPr>
            <a:r>
              <a:rPr lang="en-AU" altLang="en-US" sz="3600" dirty="0">
                <a:solidFill>
                  <a:schemeClr val="tx1"/>
                </a:solidFill>
                <a:ea typeface="ＭＳ Ｐゴシック" panose="020B0600070205080204" pitchFamily="34" charset="-128"/>
              </a:rPr>
              <a:t>An audio version of the PDF</a:t>
            </a:r>
          </a:p>
          <a:p>
            <a:pPr marL="571500" indent="-571500">
              <a:buSzPct val="75000"/>
              <a:buFont typeface="Wingdings" panose="05000000000000000000" pitchFamily="2" charset="2"/>
              <a:buChar char="§"/>
              <a:defRPr/>
            </a:pPr>
            <a:r>
              <a:rPr lang="en-AU" altLang="en-US" sz="3600" dirty="0">
                <a:solidFill>
                  <a:schemeClr val="tx1"/>
                </a:solidFill>
                <a:ea typeface="ＭＳ Ｐゴシック" panose="020B0600070205080204" pitchFamily="34" charset="-128"/>
              </a:rPr>
              <a:t>A printed (and sent) version of the PDF</a:t>
            </a:r>
          </a:p>
          <a:p>
            <a:pPr marL="98425">
              <a:buClr>
                <a:srgbClr val="333399"/>
              </a:buClr>
              <a:defRPr/>
            </a:pPr>
            <a:r>
              <a:rPr lang="en-AU" altLang="en-US" dirty="0" smtClean="0">
                <a:solidFill>
                  <a:schemeClr val="tx1"/>
                </a:solidFill>
                <a:ea typeface="ＭＳ Ｐゴシック" panose="020B0600070205080204" pitchFamily="34" charset="-128"/>
              </a:rPr>
              <a:t>Remember </a:t>
            </a:r>
            <a:r>
              <a:rPr lang="en-AU" altLang="en-US" dirty="0">
                <a:solidFill>
                  <a:schemeClr val="tx1"/>
                </a:solidFill>
                <a:ea typeface="ＭＳ Ｐゴシック" panose="020B0600070205080204" pitchFamily="34" charset="-128"/>
              </a:rPr>
              <a:t>to make sure someone is responsible for these tasks!</a:t>
            </a:r>
            <a:endParaRPr lang="en-US" altLang="en-US" dirty="0">
              <a:solidFill>
                <a:schemeClr val="tx1"/>
              </a:solidFill>
              <a:ea typeface="ＭＳ Ｐゴシック" panose="020B0600070205080204" pitchFamily="34" charset="-128"/>
            </a:endParaRPr>
          </a:p>
          <a:p>
            <a:endParaRPr lang="en-AU" dirty="0"/>
          </a:p>
        </p:txBody>
      </p:sp>
    </p:spTree>
    <p:extLst>
      <p:ext uri="{BB962C8B-B14F-4D97-AF65-F5344CB8AC3E}">
        <p14:creationId xmlns:p14="http://schemas.microsoft.com/office/powerpoint/2010/main" val="27060312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Provide a solution</a:t>
            </a:r>
            <a:endParaRPr lang="en-AU" dirty="0"/>
          </a:p>
        </p:txBody>
      </p:sp>
      <p:sp>
        <p:nvSpPr>
          <p:cNvPr id="3" name="Subtitle 2"/>
          <p:cNvSpPr>
            <a:spLocks noGrp="1"/>
          </p:cNvSpPr>
          <p:nvPr>
            <p:ph type="subTitle" idx="1"/>
          </p:nvPr>
        </p:nvSpPr>
        <p:spPr/>
        <p:txBody>
          <a:bodyPr/>
          <a:lstStyle/>
          <a:p>
            <a:r>
              <a:rPr lang="en-AU" dirty="0" err="1"/>
              <a:t>BrowseAloud</a:t>
            </a:r>
            <a:r>
              <a:rPr lang="en-AU" dirty="0"/>
              <a:t>:</a:t>
            </a:r>
          </a:p>
          <a:p>
            <a:pPr marL="571500" indent="-571500">
              <a:buSzPct val="75000"/>
              <a:buFont typeface="Wingdings" panose="05000000000000000000" pitchFamily="2" charset="2"/>
              <a:buChar char="§"/>
              <a:defRPr/>
            </a:pPr>
            <a:r>
              <a:rPr lang="en-AU" sz="3600" dirty="0">
                <a:solidFill>
                  <a:schemeClr val="tx1"/>
                </a:solidFill>
                <a:ea typeface="ＭＳ Ｐゴシック" panose="020B0600070205080204" pitchFamily="34" charset="-128"/>
              </a:rPr>
              <a:t>Assistive technology purchased by the web site owner. </a:t>
            </a:r>
          </a:p>
          <a:p>
            <a:pPr marL="571500" indent="-571500">
              <a:buSzPct val="75000"/>
              <a:buFont typeface="Wingdings" panose="05000000000000000000" pitchFamily="2" charset="2"/>
              <a:buChar char="§"/>
              <a:defRPr/>
            </a:pPr>
            <a:r>
              <a:rPr lang="en-AU" sz="3600" dirty="0">
                <a:solidFill>
                  <a:schemeClr val="tx1"/>
                </a:solidFill>
                <a:ea typeface="ＭＳ Ｐゴシック" panose="020B0600070205080204" pitchFamily="34" charset="-128"/>
              </a:rPr>
              <a:t>Free for the web site user</a:t>
            </a:r>
          </a:p>
          <a:p>
            <a:pPr marL="571500" indent="-571500">
              <a:buSzPct val="75000"/>
              <a:buFont typeface="Wingdings" panose="05000000000000000000" pitchFamily="2" charset="2"/>
              <a:buChar char="§"/>
              <a:defRPr/>
            </a:pPr>
            <a:r>
              <a:rPr lang="en-AU" sz="3600" dirty="0">
                <a:solidFill>
                  <a:schemeClr val="tx1"/>
                </a:solidFill>
                <a:ea typeface="ＭＳ Ｐゴシック" panose="020B0600070205080204" pitchFamily="34" charset="-128"/>
              </a:rPr>
              <a:t>Reads untagged (text) PDFs</a:t>
            </a:r>
          </a:p>
          <a:p>
            <a:pPr algn="r"/>
            <a:endParaRPr lang="en-AU" sz="2800" dirty="0" smtClean="0">
              <a:solidFill>
                <a:schemeClr val="tx1"/>
              </a:solidFill>
            </a:endParaRPr>
          </a:p>
          <a:p>
            <a:pPr algn="r"/>
            <a:r>
              <a:rPr lang="en-AU" sz="2800" dirty="0" smtClean="0">
                <a:solidFill>
                  <a:schemeClr val="tx1"/>
                </a:solidFill>
              </a:rPr>
              <a:t>Disclaimer</a:t>
            </a:r>
            <a:r>
              <a:rPr lang="en-AU" sz="2800" dirty="0">
                <a:solidFill>
                  <a:schemeClr val="tx1"/>
                </a:solidFill>
              </a:rPr>
              <a:t>: </a:t>
            </a:r>
            <a:r>
              <a:rPr lang="en-AU" sz="2800" dirty="0" err="1">
                <a:solidFill>
                  <a:schemeClr val="tx1"/>
                </a:solidFill>
              </a:rPr>
              <a:t>AccessibilityOz</a:t>
            </a:r>
            <a:r>
              <a:rPr lang="en-AU" sz="2800" dirty="0">
                <a:solidFill>
                  <a:schemeClr val="tx1"/>
                </a:solidFill>
              </a:rPr>
              <a:t> is a reseller, </a:t>
            </a:r>
            <a:r>
              <a:rPr lang="en-AU" sz="2800" dirty="0" smtClean="0">
                <a:solidFill>
                  <a:schemeClr val="tx1"/>
                </a:solidFill>
              </a:rPr>
              <a:t/>
            </a:r>
            <a:br>
              <a:rPr lang="en-AU" sz="2800" dirty="0" smtClean="0">
                <a:solidFill>
                  <a:schemeClr val="tx1"/>
                </a:solidFill>
              </a:rPr>
            </a:br>
            <a:r>
              <a:rPr lang="en-AU" sz="2800" dirty="0" smtClean="0">
                <a:solidFill>
                  <a:schemeClr val="tx1"/>
                </a:solidFill>
              </a:rPr>
              <a:t>but </a:t>
            </a:r>
            <a:r>
              <a:rPr lang="en-AU" sz="2800" dirty="0">
                <a:solidFill>
                  <a:schemeClr val="tx1"/>
                </a:solidFill>
              </a:rPr>
              <a:t>we really don’t know any other product as good as this one</a:t>
            </a:r>
          </a:p>
          <a:p>
            <a:endParaRPr lang="en-AU" dirty="0"/>
          </a:p>
        </p:txBody>
      </p:sp>
    </p:spTree>
    <p:extLst>
      <p:ext uri="{BB962C8B-B14F-4D97-AF65-F5344CB8AC3E}">
        <p14:creationId xmlns:p14="http://schemas.microsoft.com/office/powerpoint/2010/main" val="28967217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Step Two</a:t>
            </a:r>
            <a:endParaRPr lang="en-AU" dirty="0"/>
          </a:p>
        </p:txBody>
      </p:sp>
      <p:sp>
        <p:nvSpPr>
          <p:cNvPr id="3" name="Text Placeholder 2"/>
          <p:cNvSpPr>
            <a:spLocks noGrp="1"/>
          </p:cNvSpPr>
          <p:nvPr>
            <p:ph type="body" sz="quarter" idx="10"/>
          </p:nvPr>
        </p:nvSpPr>
        <p:spPr/>
        <p:txBody>
          <a:bodyPr/>
          <a:lstStyle/>
          <a:p>
            <a:r>
              <a:rPr lang="en-AU" dirty="0" smtClean="0"/>
              <a:t>Identify</a:t>
            </a:r>
            <a:endParaRPr lang="en-AU" dirty="0"/>
          </a:p>
        </p:txBody>
      </p:sp>
    </p:spTree>
    <p:extLst>
      <p:ext uri="{BB962C8B-B14F-4D97-AF65-F5344CB8AC3E}">
        <p14:creationId xmlns:p14="http://schemas.microsoft.com/office/powerpoint/2010/main" val="21549403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Not all PDFs are created equal</a:t>
            </a:r>
            <a:endParaRPr lang="en-AU" dirty="0"/>
          </a:p>
        </p:txBody>
      </p:sp>
    </p:spTree>
    <p:extLst>
      <p:ext uri="{BB962C8B-B14F-4D97-AF65-F5344CB8AC3E}">
        <p14:creationId xmlns:p14="http://schemas.microsoft.com/office/powerpoint/2010/main" val="16703284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Identify</a:t>
            </a:r>
            <a:endParaRPr lang="en-AU" dirty="0"/>
          </a:p>
        </p:txBody>
      </p:sp>
      <p:sp>
        <p:nvSpPr>
          <p:cNvPr id="3" name="Subtitle 2"/>
          <p:cNvSpPr>
            <a:spLocks noGrp="1"/>
          </p:cNvSpPr>
          <p:nvPr>
            <p:ph type="subTitle" idx="1"/>
          </p:nvPr>
        </p:nvSpPr>
        <p:spPr/>
        <p:txBody>
          <a:bodyPr/>
          <a:lstStyle/>
          <a:p>
            <a:r>
              <a:rPr lang="en-AU" dirty="0"/>
              <a:t>Identify those that are:</a:t>
            </a:r>
          </a:p>
          <a:p>
            <a:pPr marL="571500" indent="-571500">
              <a:buSzPct val="75000"/>
              <a:buFont typeface="Wingdings" panose="05000000000000000000" pitchFamily="2" charset="2"/>
              <a:buChar char="§"/>
              <a:defRPr/>
            </a:pPr>
            <a:r>
              <a:rPr lang="en-AU" sz="3600" dirty="0">
                <a:solidFill>
                  <a:schemeClr val="tx1"/>
                </a:solidFill>
                <a:ea typeface="ＭＳ Ｐゴシック" panose="020B0600070205080204" pitchFamily="34" charset="-128"/>
              </a:rPr>
              <a:t>Aimed at people with disabilities</a:t>
            </a:r>
          </a:p>
          <a:p>
            <a:pPr marL="571500" indent="-571500">
              <a:buSzPct val="75000"/>
              <a:buFont typeface="Wingdings" panose="05000000000000000000" pitchFamily="2" charset="2"/>
              <a:buChar char="§"/>
              <a:defRPr/>
            </a:pPr>
            <a:r>
              <a:rPr lang="en-AU" sz="3600" dirty="0">
                <a:solidFill>
                  <a:schemeClr val="tx1"/>
                </a:solidFill>
                <a:ea typeface="ＭＳ Ｐゴシック" panose="020B0600070205080204" pitchFamily="34" charset="-128"/>
              </a:rPr>
              <a:t>You are legally required to provide to the public</a:t>
            </a:r>
          </a:p>
          <a:p>
            <a:pPr marL="571500" indent="-571500">
              <a:buSzPct val="75000"/>
              <a:buFont typeface="Wingdings" panose="05000000000000000000" pitchFamily="2" charset="2"/>
              <a:buChar char="§"/>
              <a:defRPr/>
            </a:pPr>
            <a:r>
              <a:rPr lang="en-AU" sz="3600" dirty="0">
                <a:solidFill>
                  <a:schemeClr val="tx1"/>
                </a:solidFill>
                <a:ea typeface="ＭＳ Ｐゴシック" panose="020B0600070205080204" pitchFamily="34" charset="-128"/>
              </a:rPr>
              <a:t>Popular and downloaded often</a:t>
            </a:r>
          </a:p>
          <a:p>
            <a:pPr marL="571500" indent="-571500">
              <a:buSzPct val="75000"/>
              <a:buFont typeface="Wingdings" panose="05000000000000000000" pitchFamily="2" charset="2"/>
              <a:buChar char="§"/>
              <a:defRPr/>
            </a:pPr>
            <a:r>
              <a:rPr lang="en-AU" sz="3600" dirty="0">
                <a:solidFill>
                  <a:schemeClr val="tx1"/>
                </a:solidFill>
                <a:ea typeface="ＭＳ Ｐゴシック" panose="020B0600070205080204" pitchFamily="34" charset="-128"/>
              </a:rPr>
              <a:t>Are required to access your product or service (application forms </a:t>
            </a:r>
            <a:r>
              <a:rPr lang="en-AU" sz="3600" dirty="0" err="1">
                <a:solidFill>
                  <a:schemeClr val="tx1"/>
                </a:solidFill>
                <a:ea typeface="ＭＳ Ｐゴシック" panose="020B0600070205080204" pitchFamily="34" charset="-128"/>
              </a:rPr>
              <a:t>etc</a:t>
            </a:r>
            <a:r>
              <a:rPr lang="en-AU" sz="3600" dirty="0">
                <a:solidFill>
                  <a:schemeClr val="tx1"/>
                </a:solidFill>
                <a:ea typeface="ＭＳ Ｐゴシック" panose="020B0600070205080204" pitchFamily="34" charset="-128"/>
              </a:rPr>
              <a:t>)</a:t>
            </a:r>
          </a:p>
          <a:p>
            <a:endParaRPr lang="en-AU" dirty="0"/>
          </a:p>
        </p:txBody>
      </p:sp>
    </p:spTree>
    <p:extLst>
      <p:ext uri="{BB962C8B-B14F-4D97-AF65-F5344CB8AC3E}">
        <p14:creationId xmlns:p14="http://schemas.microsoft.com/office/powerpoint/2010/main" val="159640962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Step Three</a:t>
            </a:r>
            <a:endParaRPr lang="en-AU" dirty="0"/>
          </a:p>
        </p:txBody>
      </p:sp>
      <p:sp>
        <p:nvSpPr>
          <p:cNvPr id="3" name="Text Placeholder 2"/>
          <p:cNvSpPr>
            <a:spLocks noGrp="1"/>
          </p:cNvSpPr>
          <p:nvPr>
            <p:ph type="body" sz="quarter" idx="10"/>
          </p:nvPr>
        </p:nvSpPr>
        <p:spPr/>
        <p:txBody>
          <a:bodyPr/>
          <a:lstStyle/>
          <a:p>
            <a:r>
              <a:rPr lang="en-AU" dirty="0" smtClean="0"/>
              <a:t>Plan</a:t>
            </a:r>
            <a:endParaRPr lang="en-AU" dirty="0"/>
          </a:p>
        </p:txBody>
      </p:sp>
    </p:spTree>
    <p:extLst>
      <p:ext uri="{BB962C8B-B14F-4D97-AF65-F5344CB8AC3E}">
        <p14:creationId xmlns:p14="http://schemas.microsoft.com/office/powerpoint/2010/main" val="34268941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Plan</a:t>
            </a:r>
            <a:endParaRPr lang="en-AU" dirty="0"/>
          </a:p>
        </p:txBody>
      </p:sp>
      <p:sp>
        <p:nvSpPr>
          <p:cNvPr id="3" name="Subtitle 2"/>
          <p:cNvSpPr>
            <a:spLocks noGrp="1"/>
          </p:cNvSpPr>
          <p:nvPr>
            <p:ph type="subTitle" idx="1"/>
          </p:nvPr>
        </p:nvSpPr>
        <p:spPr/>
        <p:txBody>
          <a:bodyPr/>
          <a:lstStyle/>
          <a:p>
            <a:r>
              <a:rPr lang="en-AU" dirty="0"/>
              <a:t>Create a process to:</a:t>
            </a:r>
          </a:p>
          <a:p>
            <a:pPr marL="571500" indent="-571500">
              <a:buSzPct val="75000"/>
              <a:buFont typeface="Wingdings" panose="05000000000000000000" pitchFamily="2" charset="2"/>
              <a:buChar char="§"/>
              <a:defRPr/>
            </a:pPr>
            <a:r>
              <a:rPr lang="en-AU" sz="3600" dirty="0">
                <a:solidFill>
                  <a:schemeClr val="tx1"/>
                </a:solidFill>
                <a:ea typeface="ＭＳ Ｐゴシック" panose="020B0600070205080204" pitchFamily="34" charset="-128"/>
              </a:rPr>
              <a:t>Find </a:t>
            </a:r>
            <a:r>
              <a:rPr lang="en-AU" sz="3600" dirty="0" smtClean="0">
                <a:solidFill>
                  <a:schemeClr val="tx1"/>
                </a:solidFill>
                <a:ea typeface="ＭＳ Ｐゴシック" panose="020B0600070205080204" pitchFamily="34" charset="-128"/>
              </a:rPr>
              <a:t>the alternative </a:t>
            </a:r>
            <a:r>
              <a:rPr lang="en-AU" sz="3600" dirty="0">
                <a:solidFill>
                  <a:schemeClr val="tx1"/>
                </a:solidFill>
                <a:ea typeface="ＭＳ Ｐゴシック" panose="020B0600070205080204" pitchFamily="34" charset="-128"/>
              </a:rPr>
              <a:t>accessible </a:t>
            </a:r>
            <a:r>
              <a:rPr lang="en-AU" sz="3600" dirty="0" smtClean="0">
                <a:solidFill>
                  <a:schemeClr val="tx1"/>
                </a:solidFill>
                <a:ea typeface="ＭＳ Ｐゴシック" panose="020B0600070205080204" pitchFamily="34" charset="-128"/>
              </a:rPr>
              <a:t>version</a:t>
            </a:r>
          </a:p>
          <a:p>
            <a:pPr marL="571500" indent="-571500">
              <a:buSzPct val="75000"/>
              <a:buFont typeface="Wingdings" panose="05000000000000000000" pitchFamily="2" charset="2"/>
              <a:buChar char="§"/>
              <a:defRPr/>
            </a:pPr>
            <a:r>
              <a:rPr lang="en-AU" sz="3600" dirty="0" smtClean="0">
                <a:solidFill>
                  <a:schemeClr val="tx1"/>
                </a:solidFill>
                <a:ea typeface="ＭＳ Ｐゴシック" panose="020B0600070205080204" pitchFamily="34" charset="-128"/>
              </a:rPr>
              <a:t>Create </a:t>
            </a:r>
            <a:r>
              <a:rPr lang="en-AU" sz="3600" dirty="0">
                <a:solidFill>
                  <a:schemeClr val="tx1"/>
                </a:solidFill>
                <a:ea typeface="ＭＳ Ｐゴシック" panose="020B0600070205080204" pitchFamily="34" charset="-128"/>
              </a:rPr>
              <a:t>the alternative accessible </a:t>
            </a:r>
            <a:r>
              <a:rPr lang="en-AU" sz="3600" dirty="0" smtClean="0">
                <a:solidFill>
                  <a:schemeClr val="tx1"/>
                </a:solidFill>
                <a:ea typeface="ＭＳ Ｐゴシック" panose="020B0600070205080204" pitchFamily="34" charset="-128"/>
              </a:rPr>
              <a:t>version</a:t>
            </a:r>
            <a:r>
              <a:rPr lang="en-AU" sz="3600" dirty="0">
                <a:solidFill>
                  <a:schemeClr val="tx1"/>
                </a:solidFill>
                <a:ea typeface="ＭＳ Ｐゴシック" panose="020B0600070205080204" pitchFamily="34" charset="-128"/>
              </a:rPr>
              <a:t> (HTML, Word, text or RTF)</a:t>
            </a:r>
          </a:p>
          <a:p>
            <a:pPr marL="571500" indent="-571500">
              <a:buSzPct val="75000"/>
              <a:buFont typeface="Wingdings" panose="05000000000000000000" pitchFamily="2" charset="2"/>
              <a:buChar char="§"/>
              <a:defRPr/>
            </a:pPr>
            <a:r>
              <a:rPr lang="en-AU" sz="3600" dirty="0" smtClean="0">
                <a:solidFill>
                  <a:schemeClr val="tx1"/>
                </a:solidFill>
                <a:ea typeface="ＭＳ Ｐゴシック" panose="020B0600070205080204" pitchFamily="34" charset="-128"/>
              </a:rPr>
              <a:t>Tag </a:t>
            </a:r>
            <a:r>
              <a:rPr lang="en-AU" sz="3600" dirty="0">
                <a:solidFill>
                  <a:schemeClr val="tx1"/>
                </a:solidFill>
                <a:ea typeface="ＭＳ Ｐゴシック" panose="020B0600070205080204" pitchFamily="34" charset="-128"/>
              </a:rPr>
              <a:t>the PDF</a:t>
            </a:r>
          </a:p>
          <a:p>
            <a:endParaRPr lang="en-AU" dirty="0"/>
          </a:p>
        </p:txBody>
      </p:sp>
    </p:spTree>
    <p:extLst>
      <p:ext uri="{BB962C8B-B14F-4D97-AF65-F5344CB8AC3E}">
        <p14:creationId xmlns:p14="http://schemas.microsoft.com/office/powerpoint/2010/main" val="276741202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Tagging PDFs and the print clause</a:t>
            </a:r>
            <a:endParaRPr lang="en-AU" dirty="0"/>
          </a:p>
        </p:txBody>
      </p:sp>
    </p:spTree>
    <p:extLst>
      <p:ext uri="{BB962C8B-B14F-4D97-AF65-F5344CB8AC3E}">
        <p14:creationId xmlns:p14="http://schemas.microsoft.com/office/powerpoint/2010/main" val="29195784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Step Three</a:t>
            </a:r>
            <a:endParaRPr lang="en-AU" dirty="0"/>
          </a:p>
        </p:txBody>
      </p:sp>
      <p:sp>
        <p:nvSpPr>
          <p:cNvPr id="3" name="Text Placeholder 2"/>
          <p:cNvSpPr>
            <a:spLocks noGrp="1"/>
          </p:cNvSpPr>
          <p:nvPr>
            <p:ph type="body" sz="quarter" idx="10"/>
          </p:nvPr>
        </p:nvSpPr>
        <p:spPr/>
        <p:txBody>
          <a:bodyPr/>
          <a:lstStyle/>
          <a:p>
            <a:r>
              <a:rPr lang="en-AU" dirty="0" smtClean="0"/>
              <a:t>Share</a:t>
            </a:r>
            <a:endParaRPr lang="en-AU" dirty="0"/>
          </a:p>
        </p:txBody>
      </p:sp>
    </p:spTree>
    <p:extLst>
      <p:ext uri="{BB962C8B-B14F-4D97-AF65-F5344CB8AC3E}">
        <p14:creationId xmlns:p14="http://schemas.microsoft.com/office/powerpoint/2010/main" val="195863214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Share your enhanced knowledge of PDFs</a:t>
            </a:r>
            <a:endParaRPr lang="en-AU" dirty="0"/>
          </a:p>
        </p:txBody>
      </p:sp>
    </p:spTree>
    <p:extLst>
      <p:ext uri="{BB962C8B-B14F-4D97-AF65-F5344CB8AC3E}">
        <p14:creationId xmlns:p14="http://schemas.microsoft.com/office/powerpoint/2010/main" val="29990247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WCAG1 requirements for PDFs…</a:t>
            </a:r>
            <a:endParaRPr lang="en-AU" dirty="0"/>
          </a:p>
        </p:txBody>
      </p:sp>
      <p:sp>
        <p:nvSpPr>
          <p:cNvPr id="3" name="Subtitle 2"/>
          <p:cNvSpPr>
            <a:spLocks noGrp="1"/>
          </p:cNvSpPr>
          <p:nvPr>
            <p:ph type="subTitle" idx="1"/>
          </p:nvPr>
        </p:nvSpPr>
        <p:spPr/>
        <p:txBody>
          <a:bodyPr/>
          <a:lstStyle/>
          <a:p>
            <a:r>
              <a:rPr lang="en-AU" dirty="0" smtClean="0"/>
              <a:t>Level A</a:t>
            </a:r>
          </a:p>
          <a:p>
            <a:pPr lvl="1"/>
            <a:r>
              <a:rPr lang="en-AU" dirty="0" smtClean="0"/>
              <a:t>Requires an accessible equivalent for all PDFs:</a:t>
            </a:r>
          </a:p>
          <a:p>
            <a:pPr lvl="2"/>
            <a:r>
              <a:rPr lang="en-AU" dirty="0" smtClean="0"/>
              <a:t>HTML or</a:t>
            </a:r>
          </a:p>
          <a:p>
            <a:pPr lvl="2"/>
            <a:r>
              <a:rPr lang="en-AU" dirty="0" smtClean="0"/>
              <a:t>Word or</a:t>
            </a:r>
          </a:p>
          <a:p>
            <a:pPr lvl="2"/>
            <a:r>
              <a:rPr lang="en-AU" dirty="0" smtClean="0"/>
              <a:t>RTF or</a:t>
            </a:r>
          </a:p>
          <a:p>
            <a:pPr lvl="2"/>
            <a:r>
              <a:rPr lang="en-AU" dirty="0" smtClean="0"/>
              <a:t>Text</a:t>
            </a:r>
          </a:p>
        </p:txBody>
      </p:sp>
      <p:sp>
        <p:nvSpPr>
          <p:cNvPr id="4" name="Text Placeholder 3"/>
          <p:cNvSpPr>
            <a:spLocks noGrp="1"/>
          </p:cNvSpPr>
          <p:nvPr>
            <p:ph type="body" sz="quarter" idx="13"/>
          </p:nvPr>
        </p:nvSpPr>
        <p:spPr/>
        <p:txBody>
          <a:bodyPr/>
          <a:lstStyle/>
          <a:p>
            <a:pPr marL="0" indent="0">
              <a:buNone/>
            </a:pPr>
            <a:r>
              <a:rPr lang="en-AU" dirty="0" smtClean="0"/>
              <a:t>Level AA</a:t>
            </a:r>
          </a:p>
          <a:p>
            <a:pPr marL="0" lvl="1" indent="0">
              <a:buNone/>
            </a:pPr>
            <a:r>
              <a:rPr lang="en-AU" dirty="0"/>
              <a:t>Requires </a:t>
            </a:r>
            <a:r>
              <a:rPr lang="en-AU" dirty="0" smtClean="0"/>
              <a:t>PDFs to be tagged with accessibility features:</a:t>
            </a:r>
            <a:endParaRPr lang="en-AU" dirty="0"/>
          </a:p>
          <a:p>
            <a:pPr marL="457200" lvl="2" indent="-457200">
              <a:buFont typeface="Wingdings" panose="05000000000000000000" pitchFamily="2" charset="2"/>
              <a:buChar char="§"/>
            </a:pPr>
            <a:r>
              <a:rPr lang="en-AU" dirty="0" smtClean="0"/>
              <a:t>Headings</a:t>
            </a:r>
          </a:p>
          <a:p>
            <a:pPr marL="457200" lvl="2" indent="-457200">
              <a:buFont typeface="Wingdings" panose="05000000000000000000" pitchFamily="2" charset="2"/>
              <a:buChar char="§"/>
            </a:pPr>
            <a:r>
              <a:rPr lang="en-AU" dirty="0" smtClean="0"/>
              <a:t>Alternative text for images</a:t>
            </a:r>
          </a:p>
          <a:p>
            <a:pPr marL="457200" lvl="2" indent="-457200">
              <a:buFont typeface="Wingdings" panose="05000000000000000000" pitchFamily="2" charset="2"/>
              <a:buChar char="§"/>
            </a:pPr>
            <a:r>
              <a:rPr lang="en-AU" dirty="0" smtClean="0"/>
              <a:t>Bookmarks</a:t>
            </a:r>
          </a:p>
          <a:p>
            <a:pPr marL="457200" lvl="2" indent="-457200">
              <a:buFont typeface="Wingdings" panose="05000000000000000000" pitchFamily="2" charset="2"/>
              <a:buChar char="§"/>
            </a:pPr>
            <a:r>
              <a:rPr lang="en-AU" dirty="0" smtClean="0"/>
              <a:t>Links </a:t>
            </a:r>
            <a:r>
              <a:rPr lang="en-AU" dirty="0" err="1" smtClean="0"/>
              <a:t>etc</a:t>
            </a:r>
            <a:endParaRPr lang="en-AU" dirty="0"/>
          </a:p>
          <a:p>
            <a:pPr marL="0" indent="0">
              <a:buNone/>
            </a:pPr>
            <a:endParaRPr lang="en-AU" dirty="0"/>
          </a:p>
        </p:txBody>
      </p:sp>
    </p:spTree>
    <p:extLst>
      <p:ext uri="{BB962C8B-B14F-4D97-AF65-F5344CB8AC3E}">
        <p14:creationId xmlns:p14="http://schemas.microsoft.com/office/powerpoint/2010/main" val="65728674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Share</a:t>
            </a:r>
            <a:endParaRPr lang="en-AU" dirty="0"/>
          </a:p>
        </p:txBody>
      </p:sp>
      <p:sp>
        <p:nvSpPr>
          <p:cNvPr id="3" name="Subtitle 2"/>
          <p:cNvSpPr>
            <a:spLocks noGrp="1"/>
          </p:cNvSpPr>
          <p:nvPr>
            <p:ph type="subTitle" idx="1"/>
          </p:nvPr>
        </p:nvSpPr>
        <p:spPr/>
        <p:txBody>
          <a:bodyPr/>
          <a:lstStyle/>
          <a:p>
            <a:r>
              <a:rPr lang="en-AU" dirty="0"/>
              <a:t>Create a process to:</a:t>
            </a:r>
          </a:p>
          <a:p>
            <a:pPr marL="571500" indent="-571500">
              <a:buSzPct val="75000"/>
              <a:buFont typeface="Wingdings" panose="05000000000000000000" pitchFamily="2" charset="2"/>
              <a:buChar char="§"/>
              <a:defRPr/>
            </a:pPr>
            <a:r>
              <a:rPr lang="en-AU" sz="3600" dirty="0" smtClean="0">
                <a:solidFill>
                  <a:schemeClr val="tx1"/>
                </a:solidFill>
                <a:ea typeface="ＭＳ Ｐゴシック" panose="020B0600070205080204" pitchFamily="34" charset="-128"/>
              </a:rPr>
              <a:t>Always upload the alternative version with the PDF</a:t>
            </a:r>
          </a:p>
          <a:p>
            <a:pPr>
              <a:buSzPct val="75000"/>
              <a:defRPr/>
            </a:pPr>
            <a:r>
              <a:rPr lang="en-AU" dirty="0"/>
              <a:t>Or…</a:t>
            </a:r>
          </a:p>
          <a:p>
            <a:pPr marL="571500" indent="-571500">
              <a:buSzPct val="75000"/>
              <a:buFont typeface="Wingdings" panose="05000000000000000000" pitchFamily="2" charset="2"/>
              <a:buChar char="§"/>
              <a:defRPr/>
            </a:pPr>
            <a:r>
              <a:rPr lang="en-AU" sz="3600" dirty="0" smtClean="0">
                <a:solidFill>
                  <a:schemeClr val="tx1"/>
                </a:solidFill>
                <a:ea typeface="ＭＳ Ｐゴシック" panose="020B0600070205080204" pitchFamily="34" charset="-128"/>
              </a:rPr>
              <a:t>Get rid of them entirely</a:t>
            </a:r>
            <a:endParaRPr lang="en-AU" sz="3600" dirty="0">
              <a:solidFill>
                <a:schemeClr val="tx1"/>
              </a:solidFill>
              <a:ea typeface="ＭＳ Ｐゴシック" panose="020B0600070205080204" pitchFamily="34" charset="-128"/>
            </a:endParaRPr>
          </a:p>
          <a:p>
            <a:endParaRPr lang="en-AU" dirty="0"/>
          </a:p>
        </p:txBody>
      </p:sp>
    </p:spTree>
    <p:extLst>
      <p:ext uri="{BB962C8B-B14F-4D97-AF65-F5344CB8AC3E}">
        <p14:creationId xmlns:p14="http://schemas.microsoft.com/office/powerpoint/2010/main" val="105590106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2899" y="1122363"/>
            <a:ext cx="5448301" cy="1595080"/>
          </a:xfrm>
        </p:spPr>
        <p:txBody>
          <a:bodyPr/>
          <a:lstStyle/>
          <a:p>
            <a:r>
              <a:rPr lang="en-AU" dirty="0" smtClean="0"/>
              <a:t>Win an online training course</a:t>
            </a:r>
            <a:endParaRPr lang="en-AU" dirty="0"/>
          </a:p>
        </p:txBody>
      </p:sp>
      <p:sp>
        <p:nvSpPr>
          <p:cNvPr id="3" name="Text Placeholder 2"/>
          <p:cNvSpPr>
            <a:spLocks noGrp="1"/>
          </p:cNvSpPr>
          <p:nvPr>
            <p:ph type="body" sz="quarter" idx="10"/>
          </p:nvPr>
        </p:nvSpPr>
        <p:spPr/>
        <p:txBody>
          <a:bodyPr/>
          <a:lstStyle/>
          <a:p>
            <a:r>
              <a:rPr lang="en-AU" dirty="0" smtClean="0"/>
              <a:t>Discount code: wcsyd14</a:t>
            </a:r>
          </a:p>
          <a:p>
            <a:r>
              <a:rPr lang="en-AU" dirty="0">
                <a:hlinkClick r:id="rId2" action="ppaction://hlinkfile"/>
              </a:rPr>
              <a:t>a</a:t>
            </a:r>
            <a:r>
              <a:rPr lang="en-AU" dirty="0" smtClean="0">
                <a:hlinkClick r:id="rId2" action="ppaction://hlinkfile"/>
              </a:rPr>
              <a:t>11yoz.com/train</a:t>
            </a:r>
            <a:endParaRPr lang="en-AU" dirty="0"/>
          </a:p>
        </p:txBody>
      </p:sp>
    </p:spTree>
    <p:extLst>
      <p:ext uri="{BB962C8B-B14F-4D97-AF65-F5344CB8AC3E}">
        <p14:creationId xmlns:p14="http://schemas.microsoft.com/office/powerpoint/2010/main" val="7806316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a:t>More </a:t>
            </a:r>
            <a:r>
              <a:rPr lang="en-AU" dirty="0"/>
              <a:t>information</a:t>
            </a:r>
            <a:endParaRPr lang="en-AU" dirty="0"/>
          </a:p>
        </p:txBody>
      </p:sp>
      <p:sp>
        <p:nvSpPr>
          <p:cNvPr id="3" name="Text Placeholder 2"/>
          <p:cNvSpPr>
            <a:spLocks noGrp="1"/>
          </p:cNvSpPr>
          <p:nvPr>
            <p:ph type="body" sz="quarter" idx="10"/>
          </p:nvPr>
        </p:nvSpPr>
        <p:spPr/>
        <p:txBody>
          <a:bodyPr/>
          <a:lstStyle/>
          <a:p>
            <a:endParaRPr lang="en-AU" dirty="0" smtClean="0"/>
          </a:p>
          <a:p>
            <a:r>
              <a:rPr lang="en-AU" dirty="0">
                <a:hlinkClick r:id="rId2" action="ppaction://hlinkfile"/>
              </a:rPr>
              <a:t>a11yoz.com/</a:t>
            </a:r>
            <a:r>
              <a:rPr lang="en-AU" dirty="0" err="1">
                <a:hlinkClick r:id="rId2" action="ppaction://hlinkfile"/>
              </a:rPr>
              <a:t>wcsyd</a:t>
            </a:r>
            <a:endParaRPr lang="en-US" dirty="0"/>
          </a:p>
        </p:txBody>
      </p:sp>
    </p:spTree>
    <p:extLst>
      <p:ext uri="{BB962C8B-B14F-4D97-AF65-F5344CB8AC3E}">
        <p14:creationId xmlns:p14="http://schemas.microsoft.com/office/powerpoint/2010/main" val="238983700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smtClean="0"/>
              <a:t>Questions</a:t>
            </a:r>
            <a:endParaRPr lang="en-AU" dirty="0"/>
          </a:p>
        </p:txBody>
      </p:sp>
      <p:sp>
        <p:nvSpPr>
          <p:cNvPr id="3" name="Text Placeholder 2"/>
          <p:cNvSpPr>
            <a:spLocks noGrp="1"/>
          </p:cNvSpPr>
          <p:nvPr>
            <p:ph type="body" sz="quarter" idx="10"/>
          </p:nvPr>
        </p:nvSpPr>
        <p:spPr/>
        <p:txBody>
          <a:bodyPr/>
          <a:lstStyle/>
          <a:p>
            <a:endParaRPr lang="en-AU" dirty="0" smtClean="0"/>
          </a:p>
          <a:p>
            <a:r>
              <a:rPr lang="en-AU" dirty="0" smtClean="0">
                <a:hlinkClick r:id="rId2" action="ppaction://hlinkfile"/>
              </a:rPr>
              <a:t>a11yoz.com/</a:t>
            </a:r>
            <a:r>
              <a:rPr lang="en-AU" dirty="0" err="1" smtClean="0">
                <a:hlinkClick r:id="rId2" action="ppaction://hlinkfile"/>
              </a:rPr>
              <a:t>wcsyd</a:t>
            </a:r>
            <a:endParaRPr lang="en-US" dirty="0"/>
          </a:p>
        </p:txBody>
      </p:sp>
    </p:spTree>
    <p:extLst>
      <p:ext uri="{BB962C8B-B14F-4D97-AF65-F5344CB8AC3E}">
        <p14:creationId xmlns:p14="http://schemas.microsoft.com/office/powerpoint/2010/main" val="40732574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The AGIMO </a:t>
            </a:r>
            <a:br>
              <a:rPr lang="en-AU" dirty="0" smtClean="0"/>
            </a:br>
            <a:r>
              <a:rPr lang="en-AU" dirty="0" smtClean="0"/>
              <a:t>PDF enquiry</a:t>
            </a:r>
            <a:endParaRPr lang="en-AU" dirty="0"/>
          </a:p>
        </p:txBody>
      </p:sp>
    </p:spTree>
    <p:extLst>
      <p:ext uri="{BB962C8B-B14F-4D97-AF65-F5344CB8AC3E}">
        <p14:creationId xmlns:p14="http://schemas.microsoft.com/office/powerpoint/2010/main" val="42943862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The AGIMO PDF enquiry</a:t>
            </a:r>
            <a:endParaRPr lang="en-AU" dirty="0"/>
          </a:p>
        </p:txBody>
      </p:sp>
      <p:sp>
        <p:nvSpPr>
          <p:cNvPr id="3" name="Subtitle 2"/>
          <p:cNvSpPr>
            <a:spLocks noGrp="1"/>
          </p:cNvSpPr>
          <p:nvPr>
            <p:ph type="subTitle" idx="1"/>
          </p:nvPr>
        </p:nvSpPr>
        <p:spPr/>
        <p:txBody>
          <a:bodyPr/>
          <a:lstStyle/>
          <a:p>
            <a:r>
              <a:rPr lang="en-AU" dirty="0" smtClean="0"/>
              <a:t>40 submissions to the AGIMO PDF project:</a:t>
            </a:r>
          </a:p>
          <a:p>
            <a:pPr marL="571500" lvl="1" indent="-571500">
              <a:buSzPct val="75000"/>
              <a:buFont typeface="Wingdings" panose="05000000000000000000" pitchFamily="2" charset="2"/>
              <a:buChar char="§"/>
            </a:pPr>
            <a:r>
              <a:rPr lang="en-AU" dirty="0" smtClean="0"/>
              <a:t>Adobe</a:t>
            </a:r>
          </a:p>
          <a:p>
            <a:pPr marL="571500" lvl="1" indent="-571500">
              <a:buSzPct val="75000"/>
              <a:buFont typeface="Wingdings" panose="05000000000000000000" pitchFamily="2" charset="2"/>
              <a:buChar char="§"/>
            </a:pPr>
            <a:r>
              <a:rPr lang="en-AU" dirty="0" smtClean="0"/>
              <a:t>Government departments</a:t>
            </a:r>
          </a:p>
          <a:p>
            <a:pPr marL="571500" lvl="1" indent="-571500">
              <a:buSzPct val="75000"/>
              <a:buFont typeface="Wingdings" panose="05000000000000000000" pitchFamily="2" charset="2"/>
              <a:buChar char="§"/>
            </a:pPr>
            <a:r>
              <a:rPr lang="en-AU" dirty="0" smtClean="0"/>
              <a:t>Assistive technology manufacturers</a:t>
            </a:r>
          </a:p>
          <a:p>
            <a:pPr marL="571500" lvl="1" indent="-571500">
              <a:buSzPct val="75000"/>
              <a:buFont typeface="Wingdings" panose="05000000000000000000" pitchFamily="2" charset="2"/>
              <a:buChar char="§"/>
            </a:pPr>
            <a:r>
              <a:rPr lang="en-AU" dirty="0" smtClean="0"/>
              <a:t>People with disabilities</a:t>
            </a:r>
          </a:p>
          <a:p>
            <a:pPr marL="571500" lvl="1" indent="-571500">
              <a:buSzPct val="75000"/>
              <a:buFont typeface="Wingdings" panose="05000000000000000000" pitchFamily="2" charset="2"/>
              <a:buChar char="§"/>
            </a:pPr>
            <a:r>
              <a:rPr lang="en-AU" dirty="0" smtClean="0"/>
              <a:t>Accessibility specialists</a:t>
            </a:r>
            <a:endParaRPr lang="en-AU" dirty="0"/>
          </a:p>
        </p:txBody>
      </p:sp>
    </p:spTree>
    <p:extLst>
      <p:ext uri="{BB962C8B-B14F-4D97-AF65-F5344CB8AC3E}">
        <p14:creationId xmlns:p14="http://schemas.microsoft.com/office/powerpoint/2010/main" val="38275755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The AGIMO PDF enquiry</a:t>
            </a:r>
            <a:endParaRPr lang="en-AU" dirty="0"/>
          </a:p>
        </p:txBody>
      </p:sp>
      <p:sp>
        <p:nvSpPr>
          <p:cNvPr id="3" name="Subtitle 2"/>
          <p:cNvSpPr>
            <a:spLocks noGrp="1"/>
          </p:cNvSpPr>
          <p:nvPr>
            <p:ph type="subTitle" idx="1"/>
          </p:nvPr>
        </p:nvSpPr>
        <p:spPr/>
        <p:txBody>
          <a:bodyPr/>
          <a:lstStyle/>
          <a:p>
            <a:r>
              <a:rPr lang="en-AU" dirty="0" smtClean="0"/>
              <a:t>Vision Australia tested a variety of PDFs with </a:t>
            </a:r>
            <a:r>
              <a:rPr lang="en-AU" b="1" dirty="0" smtClean="0"/>
              <a:t>only</a:t>
            </a:r>
            <a:r>
              <a:rPr lang="en-AU" dirty="0" smtClean="0"/>
              <a:t> low vision and blind users:</a:t>
            </a:r>
          </a:p>
          <a:p>
            <a:pPr marL="571500" lvl="1" indent="-571500">
              <a:buSzPct val="75000"/>
              <a:buFont typeface="Wingdings" panose="05000000000000000000" pitchFamily="2" charset="2"/>
              <a:buChar char="§"/>
            </a:pPr>
            <a:r>
              <a:rPr lang="en-AU" dirty="0" smtClean="0"/>
              <a:t>There was a strong negative attitude about PDF</a:t>
            </a:r>
          </a:p>
          <a:p>
            <a:pPr marL="571500" lvl="1" indent="-571500">
              <a:buSzPct val="75000"/>
              <a:buFont typeface="Wingdings" panose="05000000000000000000" pitchFamily="2" charset="2"/>
              <a:buChar char="§"/>
            </a:pPr>
            <a:r>
              <a:rPr lang="en-AU" dirty="0" smtClean="0"/>
              <a:t>Even with assistance a tagged PDF was often impossible to use</a:t>
            </a:r>
          </a:p>
          <a:p>
            <a:pPr marL="571500" lvl="1" indent="-571500">
              <a:buSzPct val="75000"/>
              <a:buFont typeface="Wingdings" panose="05000000000000000000" pitchFamily="2" charset="2"/>
              <a:buChar char="§"/>
            </a:pPr>
            <a:r>
              <a:rPr lang="en-AU" dirty="0" smtClean="0"/>
              <a:t>Lack of support for certain scanning and navigation features</a:t>
            </a:r>
            <a:endParaRPr lang="en-AU" dirty="0"/>
          </a:p>
        </p:txBody>
      </p:sp>
    </p:spTree>
    <p:extLst>
      <p:ext uri="{BB962C8B-B14F-4D97-AF65-F5344CB8AC3E}">
        <p14:creationId xmlns:p14="http://schemas.microsoft.com/office/powerpoint/2010/main" val="23847949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Custom Design">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TotalTime>
  <Words>1261</Words>
  <Application>Microsoft Office PowerPoint</Application>
  <PresentationFormat>Widescreen</PresentationFormat>
  <Paragraphs>210</Paragraphs>
  <Slides>63</Slides>
  <Notes>0</Notes>
  <HiddenSlides>0</HiddenSlides>
  <MMClips>0</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63</vt:i4>
      </vt:variant>
    </vt:vector>
  </HeadingPairs>
  <TitlesOfParts>
    <vt:vector size="82" baseType="lpstr">
      <vt:lpstr>Proxima Nova Cn Lt</vt:lpstr>
      <vt:lpstr>Calibri</vt:lpstr>
      <vt:lpstr>Wingdings</vt:lpstr>
      <vt:lpstr>Proxima Nova Light</vt:lpstr>
      <vt:lpstr>Arial</vt:lpstr>
      <vt:lpstr>ＭＳ Ｐゴシック</vt:lpstr>
      <vt:lpstr>Proxima Nova Cn Rg</vt:lpstr>
      <vt:lpstr>ＭＳ Ｐゴシック</vt:lpstr>
      <vt:lpstr>Calibri Light</vt:lpstr>
      <vt:lpstr>Proxima Nova Semibold</vt:lpstr>
      <vt:lpstr>Office Theme</vt:lpstr>
      <vt:lpstr>Custom Design</vt:lpstr>
      <vt:lpstr>7_Custom Design</vt:lpstr>
      <vt:lpstr>2_Custom Design</vt:lpstr>
      <vt:lpstr>4_Custom Design</vt:lpstr>
      <vt:lpstr>6_Custom Design</vt:lpstr>
      <vt:lpstr>3_Custom Design</vt:lpstr>
      <vt:lpstr>5_Custom Design</vt:lpstr>
      <vt:lpstr>1_Custom Design</vt:lpstr>
      <vt:lpstr>PDFs and Accessibility  a11yoz.com/wcsyd</vt:lpstr>
      <vt:lpstr>PowerPoint Presentation</vt:lpstr>
      <vt:lpstr>Hidden in plain sight</vt:lpstr>
      <vt:lpstr>It’s not just  about vision impairments</vt:lpstr>
      <vt:lpstr>Conformance requirements</vt:lpstr>
      <vt:lpstr>WCAG1 requirements for PDFs…</vt:lpstr>
      <vt:lpstr>The AGIMO  PDF enquiry</vt:lpstr>
      <vt:lpstr>The AGIMO PDF enquiry</vt:lpstr>
      <vt:lpstr>The AGIMO PDF enquiry</vt:lpstr>
      <vt:lpstr>The AGIMO PDF enquiry</vt:lpstr>
      <vt:lpstr>The AGIMO PDF enquiry</vt:lpstr>
      <vt:lpstr>The AGIMO PDF enquiry</vt:lpstr>
      <vt:lpstr>The AGIMO PDF enquiry</vt:lpstr>
      <vt:lpstr>The AGIMO PDF enquiry</vt:lpstr>
      <vt:lpstr>WCAG2 requirements for PDFs…</vt:lpstr>
      <vt:lpstr>The AGIMO PDF enquiry</vt:lpstr>
      <vt:lpstr>The excuses for PDFs</vt:lpstr>
      <vt:lpstr>DDA Web Advisory Notes</vt:lpstr>
      <vt:lpstr>DDA Web Advisory Notes</vt:lpstr>
      <vt:lpstr>What’s more secure than PDFs?</vt:lpstr>
      <vt:lpstr>The excuses for PDFs</vt:lpstr>
      <vt:lpstr>Which is better for your brand?</vt:lpstr>
      <vt:lpstr>Which is better for your brand?</vt:lpstr>
      <vt:lpstr>The excuses for PDFs</vt:lpstr>
      <vt:lpstr>PowerPoint Presentation</vt:lpstr>
      <vt:lpstr>The excuses for PDFs</vt:lpstr>
      <vt:lpstr>PowerPoint Presentation</vt:lpstr>
      <vt:lpstr>Why PDFs are bad for you</vt:lpstr>
      <vt:lpstr>PowerPoint Presentation</vt:lpstr>
      <vt:lpstr>Google</vt:lpstr>
      <vt:lpstr>The DPI case study</vt:lpstr>
      <vt:lpstr>Why PDFs are bad for you</vt:lpstr>
      <vt:lpstr>An information-centric approach</vt:lpstr>
      <vt:lpstr>Why PDFs are bad for you</vt:lpstr>
      <vt:lpstr>Which would you prefer?</vt:lpstr>
      <vt:lpstr>PowerPoint Presentation</vt:lpstr>
      <vt:lpstr>UK mobile vs desktop usage</vt:lpstr>
      <vt:lpstr>Mobile and desktop visitors</vt:lpstr>
      <vt:lpstr>Mobile and desktop visitors</vt:lpstr>
      <vt:lpstr>Why PDFs are bad for you</vt:lpstr>
      <vt:lpstr>PDF usage</vt:lpstr>
      <vt:lpstr>Page usage</vt:lpstr>
      <vt:lpstr>Comparison</vt:lpstr>
      <vt:lpstr>Everyone convinced?</vt:lpstr>
      <vt:lpstr>Chances are…</vt:lpstr>
      <vt:lpstr>Chances are…</vt:lpstr>
      <vt:lpstr>Breathe!</vt:lpstr>
      <vt:lpstr>Breathe</vt:lpstr>
      <vt:lpstr>Step One</vt:lpstr>
      <vt:lpstr>Let’s talk accessibility</vt:lpstr>
      <vt:lpstr>Provide a solution</vt:lpstr>
      <vt:lpstr>Step Two</vt:lpstr>
      <vt:lpstr>Not all PDFs are created equal</vt:lpstr>
      <vt:lpstr>Identify</vt:lpstr>
      <vt:lpstr>Step Three</vt:lpstr>
      <vt:lpstr>Plan</vt:lpstr>
      <vt:lpstr>Tagging PDFs and the print clause</vt:lpstr>
      <vt:lpstr>Step Three</vt:lpstr>
      <vt:lpstr>Share your enhanced knowledge of PDFs</vt:lpstr>
      <vt:lpstr>Share</vt:lpstr>
      <vt:lpstr>Win an online training course</vt:lpstr>
      <vt:lpstr>More information</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Gian</dc:creator>
  <cp:lastModifiedBy>Gian</cp:lastModifiedBy>
  <cp:revision>34</cp:revision>
  <cp:lastPrinted>2014-09-27T00:49:25Z</cp:lastPrinted>
  <dcterms:created xsi:type="dcterms:W3CDTF">2014-09-22T10:34:10Z</dcterms:created>
  <dcterms:modified xsi:type="dcterms:W3CDTF">2014-09-27T00:51:21Z</dcterms:modified>
</cp:coreProperties>
</file>