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8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9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10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11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1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1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1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1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16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17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18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19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0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1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2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23.xml" ContentType="application/vnd.openxmlformats-officedocument.theme+xml"/>
  <Override PartName="/ppt/theme/theme24.xml" ContentType="application/vnd.openxmlformats-officedocument.theme+xml"/>
  <Override PartName="/ppt/theme/theme25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02" r:id="rId3"/>
    <p:sldMasterId id="2147483688" r:id="rId4"/>
    <p:sldMasterId id="2147483693" r:id="rId5"/>
    <p:sldMasterId id="2147483699" r:id="rId6"/>
    <p:sldMasterId id="2147483691" r:id="rId7"/>
    <p:sldMasterId id="2147483855" r:id="rId8"/>
    <p:sldMasterId id="2147483696" r:id="rId9"/>
    <p:sldMasterId id="2147483675" r:id="rId10"/>
    <p:sldMasterId id="2147483712" r:id="rId11"/>
    <p:sldMasterId id="2147483721" r:id="rId12"/>
    <p:sldMasterId id="2147483724" r:id="rId13"/>
    <p:sldMasterId id="2147483728" r:id="rId14"/>
    <p:sldMasterId id="2147483860" r:id="rId15"/>
    <p:sldMasterId id="2147483863" r:id="rId16"/>
    <p:sldMasterId id="2147483866" r:id="rId17"/>
    <p:sldMasterId id="2147483869" r:id="rId18"/>
    <p:sldMasterId id="2147483872" r:id="rId19"/>
    <p:sldMasterId id="2147483876" r:id="rId20"/>
    <p:sldMasterId id="2147483885" r:id="rId21"/>
    <p:sldMasterId id="2147483891" r:id="rId22"/>
    <p:sldMasterId id="2147483894" r:id="rId23"/>
  </p:sldMasterIdLst>
  <p:notesMasterIdLst>
    <p:notesMasterId r:id="rId85"/>
  </p:notesMasterIdLst>
  <p:handoutMasterIdLst>
    <p:handoutMasterId r:id="rId86"/>
  </p:handoutMasterIdLst>
  <p:sldIdLst>
    <p:sldId id="259" r:id="rId24"/>
    <p:sldId id="940" r:id="rId25"/>
    <p:sldId id="941" r:id="rId26"/>
    <p:sldId id="732" r:id="rId27"/>
    <p:sldId id="734" r:id="rId28"/>
    <p:sldId id="735" r:id="rId29"/>
    <p:sldId id="1268" r:id="rId30"/>
    <p:sldId id="1293" r:id="rId31"/>
    <p:sldId id="1269" r:id="rId32"/>
    <p:sldId id="1338" r:id="rId33"/>
    <p:sldId id="1288" r:id="rId34"/>
    <p:sldId id="1289" r:id="rId35"/>
    <p:sldId id="1259" r:id="rId36"/>
    <p:sldId id="1260" r:id="rId37"/>
    <p:sldId id="1262" r:id="rId38"/>
    <p:sldId id="1263" r:id="rId39"/>
    <p:sldId id="1297" r:id="rId40"/>
    <p:sldId id="1295" r:id="rId41"/>
    <p:sldId id="1298" r:id="rId42"/>
    <p:sldId id="1299" r:id="rId43"/>
    <p:sldId id="1301" r:id="rId44"/>
    <p:sldId id="1300" r:id="rId45"/>
    <p:sldId id="1302" r:id="rId46"/>
    <p:sldId id="1303" r:id="rId47"/>
    <p:sldId id="1304" r:id="rId48"/>
    <p:sldId id="1305" r:id="rId49"/>
    <p:sldId id="1306" r:id="rId50"/>
    <p:sldId id="1334" r:id="rId51"/>
    <p:sldId id="1309" r:id="rId52"/>
    <p:sldId id="1307" r:id="rId53"/>
    <p:sldId id="1308" r:id="rId54"/>
    <p:sldId id="1311" r:id="rId55"/>
    <p:sldId id="1312" r:id="rId56"/>
    <p:sldId id="1313" r:id="rId57"/>
    <p:sldId id="1314" r:id="rId58"/>
    <p:sldId id="1315" r:id="rId59"/>
    <p:sldId id="1316" r:id="rId60"/>
    <p:sldId id="1317" r:id="rId61"/>
    <p:sldId id="1318" r:id="rId62"/>
    <p:sldId id="1310" r:id="rId63"/>
    <p:sldId id="1320" r:id="rId64"/>
    <p:sldId id="1321" r:id="rId65"/>
    <p:sldId id="1322" r:id="rId66"/>
    <p:sldId id="1324" r:id="rId67"/>
    <p:sldId id="1325" r:id="rId68"/>
    <p:sldId id="1335" r:id="rId69"/>
    <p:sldId id="1336" r:id="rId70"/>
    <p:sldId id="1327" r:id="rId71"/>
    <p:sldId id="1328" r:id="rId72"/>
    <p:sldId id="1329" r:id="rId73"/>
    <p:sldId id="1330" r:id="rId74"/>
    <p:sldId id="1331" r:id="rId75"/>
    <p:sldId id="1333" r:id="rId76"/>
    <p:sldId id="1332" r:id="rId77"/>
    <p:sldId id="1339" r:id="rId78"/>
    <p:sldId id="1280" r:id="rId79"/>
    <p:sldId id="1281" r:id="rId80"/>
    <p:sldId id="1287" r:id="rId81"/>
    <p:sldId id="1337" r:id="rId82"/>
    <p:sldId id="1286" r:id="rId83"/>
    <p:sldId id="731" r:id="rId84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5225"/>
    <a:srgbClr val="DB5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0" autoAdjust="0"/>
    <p:restoredTop sz="94707" autoAdjust="0"/>
  </p:normalViewPr>
  <p:slideViewPr>
    <p:cSldViewPr snapToGrid="0">
      <p:cViewPr varScale="1">
        <p:scale>
          <a:sx n="123" d="100"/>
          <a:sy n="123" d="100"/>
        </p:scale>
        <p:origin x="72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8300"/>
    </p:cViewPr>
    <p:sldLst>
      <p:sld r:id="rId1" collapse="1"/>
      <p:sld r:id="rId2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47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3.xml"/><Relationship Id="rId39" Type="http://schemas.openxmlformats.org/officeDocument/2006/relationships/slide" Target="slides/slide16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1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50" Type="http://schemas.openxmlformats.org/officeDocument/2006/relationships/slide" Target="slides/slide27.xml"/><Relationship Id="rId55" Type="http://schemas.openxmlformats.org/officeDocument/2006/relationships/slide" Target="slides/slide32.xml"/><Relationship Id="rId63" Type="http://schemas.openxmlformats.org/officeDocument/2006/relationships/slide" Target="slides/slide40.xml"/><Relationship Id="rId68" Type="http://schemas.openxmlformats.org/officeDocument/2006/relationships/slide" Target="slides/slide45.xml"/><Relationship Id="rId76" Type="http://schemas.openxmlformats.org/officeDocument/2006/relationships/slide" Target="slides/slide53.xml"/><Relationship Id="rId84" Type="http://schemas.openxmlformats.org/officeDocument/2006/relationships/slide" Target="slides/slide61.xml"/><Relationship Id="rId89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8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53" Type="http://schemas.openxmlformats.org/officeDocument/2006/relationships/slide" Target="slides/slide30.xml"/><Relationship Id="rId58" Type="http://schemas.openxmlformats.org/officeDocument/2006/relationships/slide" Target="slides/slide35.xml"/><Relationship Id="rId66" Type="http://schemas.openxmlformats.org/officeDocument/2006/relationships/slide" Target="slides/slide43.xml"/><Relationship Id="rId74" Type="http://schemas.openxmlformats.org/officeDocument/2006/relationships/slide" Target="slides/slide51.xml"/><Relationship Id="rId79" Type="http://schemas.openxmlformats.org/officeDocument/2006/relationships/slide" Target="slides/slide56.xml"/><Relationship Id="rId87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8.xml"/><Relationship Id="rId82" Type="http://schemas.openxmlformats.org/officeDocument/2006/relationships/slide" Target="slides/slide59.xml"/><Relationship Id="rId90" Type="http://schemas.openxmlformats.org/officeDocument/2006/relationships/tableStyles" Target="tableStyle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56" Type="http://schemas.openxmlformats.org/officeDocument/2006/relationships/slide" Target="slides/slide33.xml"/><Relationship Id="rId64" Type="http://schemas.openxmlformats.org/officeDocument/2006/relationships/slide" Target="slides/slide41.xml"/><Relationship Id="rId69" Type="http://schemas.openxmlformats.org/officeDocument/2006/relationships/slide" Target="slides/slide46.xml"/><Relationship Id="rId77" Type="http://schemas.openxmlformats.org/officeDocument/2006/relationships/slide" Target="slides/slide5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8.xml"/><Relationship Id="rId72" Type="http://schemas.openxmlformats.org/officeDocument/2006/relationships/slide" Target="slides/slide49.xml"/><Relationship Id="rId80" Type="http://schemas.openxmlformats.org/officeDocument/2006/relationships/slide" Target="slides/slide57.xml"/><Relationship Id="rId85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slide" Target="slides/slide23.xml"/><Relationship Id="rId59" Type="http://schemas.openxmlformats.org/officeDocument/2006/relationships/slide" Target="slides/slide36.xml"/><Relationship Id="rId67" Type="http://schemas.openxmlformats.org/officeDocument/2006/relationships/slide" Target="slides/slide44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8.xml"/><Relationship Id="rId54" Type="http://schemas.openxmlformats.org/officeDocument/2006/relationships/slide" Target="slides/slide31.xml"/><Relationship Id="rId62" Type="http://schemas.openxmlformats.org/officeDocument/2006/relationships/slide" Target="slides/slide39.xml"/><Relationship Id="rId70" Type="http://schemas.openxmlformats.org/officeDocument/2006/relationships/slide" Target="slides/slide47.xml"/><Relationship Id="rId75" Type="http://schemas.openxmlformats.org/officeDocument/2006/relationships/slide" Target="slides/slide52.xml"/><Relationship Id="rId83" Type="http://schemas.openxmlformats.org/officeDocument/2006/relationships/slide" Target="slides/slide60.xml"/><Relationship Id="rId88" Type="http://schemas.openxmlformats.org/officeDocument/2006/relationships/viewProps" Target="viewProps.xml"/><Relationship Id="rId9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slide" Target="slides/slide26.xml"/><Relationship Id="rId57" Type="http://schemas.openxmlformats.org/officeDocument/2006/relationships/slide" Target="slides/slide3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slide" Target="slides/slide29.xml"/><Relationship Id="rId60" Type="http://schemas.openxmlformats.org/officeDocument/2006/relationships/slide" Target="slides/slide37.xml"/><Relationship Id="rId65" Type="http://schemas.openxmlformats.org/officeDocument/2006/relationships/slide" Target="slides/slide42.xml"/><Relationship Id="rId73" Type="http://schemas.openxmlformats.org/officeDocument/2006/relationships/slide" Target="slides/slide50.xml"/><Relationship Id="rId78" Type="http://schemas.openxmlformats.org/officeDocument/2006/relationships/slide" Target="slides/slide55.xml"/><Relationship Id="rId81" Type="http://schemas.openxmlformats.org/officeDocument/2006/relationships/slide" Target="slides/slide58.xml"/><Relationship Id="rId86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61.xml"/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69920" cy="481727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9" y="0"/>
            <a:ext cx="3169920" cy="481727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3B08C41F-9010-4ED2-A7EF-DDD9DD7DDB34}" type="datetimeFigureOut">
              <a:rPr lang="en-AU" smtClean="0"/>
              <a:t>3/11/2017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19475"/>
            <a:ext cx="3169920" cy="481726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9" y="9119475"/>
            <a:ext cx="3169920" cy="481726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5837FB04-B73E-4910-99B4-AC808A3144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838585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69920" cy="481727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9" y="0"/>
            <a:ext cx="3169920" cy="481727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A0E0A894-D5FF-42BC-B2F0-C0D05C17F742}" type="datetimeFigureOut">
              <a:rPr lang="en-AU" smtClean="0"/>
              <a:t>3/11/2017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8" tIns="47384" rIns="94768" bIns="47384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620577"/>
            <a:ext cx="5852160" cy="3780473"/>
          </a:xfrm>
          <a:prstGeom prst="rect">
            <a:avLst/>
          </a:prstGeom>
        </p:spPr>
        <p:txBody>
          <a:bodyPr vert="horz" lIns="94768" tIns="47384" rIns="94768" bIns="4738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119475"/>
            <a:ext cx="3169920" cy="481726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9" y="9119475"/>
            <a:ext cx="3169920" cy="481726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F6B801E2-B522-475A-B406-7DD67F9A6B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8170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45764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03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69993" indent="-296151" defTabSz="94603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84605" indent="-236921" defTabSz="94603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58447" indent="-236921" defTabSz="94603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132289" indent="-236921" defTabSz="94603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606131" indent="-236921" defTabSz="94603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79974" indent="-236921" defTabSz="94603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553816" indent="-236921" defTabSz="94603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4027658" indent="-236921" defTabSz="94603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0ED8D5C-67EB-4FBF-A3CE-404A64A0D8C0}" type="slidenum">
              <a:rPr lang="en-AU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61</a:t>
            </a:fld>
            <a:endParaRPr lang="en-AU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854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0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15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0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0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2803525"/>
            <a:ext cx="10515600" cy="1330325"/>
          </a:xfrm>
          <a:prstGeom prst="rect">
            <a:avLst/>
          </a:prstGeom>
          <a:solidFill>
            <a:srgbClr val="DB582F"/>
          </a:solidFill>
          <a:ln w="34925">
            <a:solidFill>
              <a:schemeClr val="bg1"/>
            </a:solidFill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19088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766733" y="820248"/>
            <a:ext cx="7425268" cy="1071614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ccessibility_Oz_Orang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861" y="5837946"/>
            <a:ext cx="2394849" cy="119793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978400" y="999068"/>
            <a:ext cx="6899276" cy="694266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4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978400" y="2228850"/>
            <a:ext cx="6899275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389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23446" y="0"/>
            <a:ext cx="5924550" cy="1185334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19075"/>
            <a:ext cx="5246077" cy="723900"/>
          </a:xfrm>
          <a:prstGeom prst="rect">
            <a:avLst/>
          </a:prstGeo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1363662"/>
            <a:ext cx="5246076" cy="41417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rgbClr val="E65225"/>
                </a:solidFill>
                <a:latin typeface="+mn-lt"/>
              </a:defRPr>
            </a:lvl1pPr>
            <a:lvl2pPr marL="0" indent="0" algn="l">
              <a:buFont typeface="Wingdings" panose="05000000000000000000" pitchFamily="2" charset="2"/>
              <a:buNone/>
              <a:defRPr sz="4000">
                <a:latin typeface="+mn-lt"/>
              </a:defRPr>
            </a:lvl2pPr>
            <a:lvl3pPr marL="457200" indent="-457200" algn="l">
              <a:buFont typeface="Wingdings" panose="05000000000000000000" pitchFamily="2" charset="2"/>
              <a:buChar char="§"/>
              <a:defRPr sz="3200">
                <a:latin typeface="+mn-lt"/>
              </a:defRPr>
            </a:lvl3pPr>
            <a:lvl4pPr marL="447675" indent="0" algn="l">
              <a:buFont typeface="Wingdings" panose="05000000000000000000" pitchFamily="2" charset="2"/>
              <a:buNone/>
              <a:defRPr sz="2800">
                <a:latin typeface="+mn-lt"/>
              </a:defRPr>
            </a:lvl4pPr>
            <a:lvl5pPr marL="895350" indent="-457200" algn="l">
              <a:buFont typeface="Wingdings" panose="05000000000000000000" pitchFamily="2" charset="2"/>
              <a:buChar char="§"/>
              <a:defRPr sz="2800">
                <a:latin typeface="+mn-lt"/>
              </a:defRPr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29925" y="6356350"/>
            <a:ext cx="428625" cy="365125"/>
          </a:xfrm>
          <a:prstGeom prst="rect">
            <a:avLst/>
          </a:prstGeom>
        </p:spPr>
        <p:txBody>
          <a:bodyPr/>
          <a:lstStyle/>
          <a:p>
            <a:fld id="{8290AE13-9556-428D-B92C-DFFA4DFEF7B1}" type="slidenum">
              <a:rPr lang="en-AU" smtClean="0"/>
              <a:t>‹#›</a:t>
            </a:fld>
            <a:endParaRPr lang="en-AU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471138" y="1363663"/>
            <a:ext cx="5377962" cy="4141787"/>
          </a:xfrm>
          <a:prstGeom prst="rect">
            <a:avLst/>
          </a:prstGeom>
        </p:spPr>
        <p:txBody>
          <a:bodyPr/>
          <a:lstStyle>
            <a:lvl1pPr>
              <a:defRPr lang="en-US" sz="4000" b="0" kern="1200" dirty="0" smtClean="0">
                <a:solidFill>
                  <a:srgbClr val="E65225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4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AU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</a:pPr>
            <a:r>
              <a:rPr lang="en-US" dirty="0"/>
              <a:t>Second level</a:t>
            </a:r>
          </a:p>
          <a:p>
            <a:pPr marL="4572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dirty="0"/>
              <a:t>Third level</a:t>
            </a:r>
          </a:p>
          <a:p>
            <a:pPr marL="447675" lvl="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</a:pPr>
            <a:r>
              <a:rPr lang="en-US" dirty="0"/>
              <a:t>Fourth level</a:t>
            </a:r>
          </a:p>
          <a:p>
            <a:pPr marL="895350" lvl="4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dirty="0"/>
              <a:t>Fifth level</a:t>
            </a:r>
            <a:endParaRPr lang="en-AU" dirty="0"/>
          </a:p>
        </p:txBody>
      </p:sp>
      <p:sp>
        <p:nvSpPr>
          <p:cNvPr id="9" name="Rectangle 8"/>
          <p:cNvSpPr/>
          <p:nvPr userDrawn="1"/>
        </p:nvSpPr>
        <p:spPr>
          <a:xfrm>
            <a:off x="6286500" y="0"/>
            <a:ext cx="5924550" cy="1185334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ccessibility_Oz_Orang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257" y="5771446"/>
            <a:ext cx="2394849" cy="1197932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719454" y="6147035"/>
            <a:ext cx="2411120" cy="46166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AU" sz="2400" cap="none" spc="0" dirty="0">
                <a:ln w="12700">
                  <a:noFill/>
                  <a:prstDash val="solid"/>
                </a:ln>
                <a:solidFill>
                  <a:srgbClr val="E65225"/>
                </a:solidFill>
                <a:latin typeface="Proxima Nova Semibold"/>
                <a:cs typeface="Proxima Nova Semibold"/>
              </a:rPr>
              <a:t>@</a:t>
            </a:r>
            <a:r>
              <a:rPr lang="en-AU" sz="2400" cap="none" spc="0" dirty="0" err="1">
                <a:ln w="12700">
                  <a:noFill/>
                  <a:prstDash val="solid"/>
                </a:ln>
                <a:solidFill>
                  <a:srgbClr val="E65225"/>
                </a:solidFill>
                <a:latin typeface="Proxima Nova Semibold"/>
                <a:cs typeface="Proxima Nova Semibold"/>
              </a:rPr>
              <a:t>accessibilityoz</a:t>
            </a:r>
            <a:endParaRPr lang="en-AU" sz="2400" cap="none" spc="0" dirty="0">
              <a:ln w="12700">
                <a:noFill/>
                <a:prstDash val="solid"/>
              </a:ln>
              <a:solidFill>
                <a:srgbClr val="E65225"/>
              </a:solidFill>
              <a:latin typeface="Proxima Nova Semibold"/>
              <a:cs typeface="Proxima Nova Semibold"/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65975" y="5771446"/>
            <a:ext cx="11511700" cy="0"/>
          </a:xfrm>
          <a:prstGeom prst="line">
            <a:avLst/>
          </a:prstGeom>
          <a:ln w="9525" cmpd="sng">
            <a:solidFill>
              <a:srgbClr val="E65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Twitter_Orang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75" y="6214765"/>
            <a:ext cx="375121" cy="375121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 userDrawn="1"/>
        </p:nvSpPr>
        <p:spPr>
          <a:xfrm>
            <a:off x="6631598" y="188649"/>
            <a:ext cx="5246077" cy="72390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Proxima Nova Ligh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Click to edit Master title style</a:t>
            </a:r>
            <a:endParaRPr lang="en-A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184643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766733" y="820248"/>
            <a:ext cx="7425268" cy="1071614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ccessibility_Oz_Orang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861" y="5837946"/>
            <a:ext cx="2394849" cy="119793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978400" y="999068"/>
            <a:ext cx="6899276" cy="694266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4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978400" y="2228850"/>
            <a:ext cx="6899275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19833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7093973" y="820248"/>
            <a:ext cx="5098027" cy="1071614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ccessibility_Oz_Orang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861" y="5837946"/>
            <a:ext cx="2394849" cy="119793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7391400" y="999068"/>
            <a:ext cx="4486276" cy="694266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4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391400" y="2228850"/>
            <a:ext cx="4486275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8198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5132" y="288110"/>
            <a:ext cx="2990352" cy="6272661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4766733" y="820248"/>
            <a:ext cx="7425268" cy="1071614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ccessibility_Oz_Orang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861" y="5837946"/>
            <a:ext cx="2394849" cy="119793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978400" y="999068"/>
            <a:ext cx="6899276" cy="694266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4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978400" y="2228850"/>
            <a:ext cx="6899275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66800" y="1176867"/>
            <a:ext cx="2590800" cy="4512733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291107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0"/>
            <a:ext cx="6858000" cy="6857999"/>
          </a:xfrm>
          <a:prstGeom prst="rect">
            <a:avLst/>
          </a:prstGeom>
          <a:solidFill>
            <a:srgbClr val="198A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43576" y="1122362"/>
            <a:ext cx="6134100" cy="963613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43575" y="2228850"/>
            <a:ext cx="6134100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+mn-lt"/>
                <a:ea typeface="PMingLiU-ExtB" panose="02020500000000000000" pitchFamily="18" charset="-12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52458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198A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0017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875" y="665163"/>
            <a:ext cx="4638675" cy="2382837"/>
          </a:xfrm>
          <a:prstGeom prst="rect">
            <a:avLst/>
          </a:prstGeom>
        </p:spPr>
        <p:txBody>
          <a:bodyPr anchor="ctr"/>
          <a:lstStyle>
            <a:lvl1pPr algn="ctr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16171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22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419099" y="-155222"/>
            <a:ext cx="12611100" cy="7013221"/>
          </a:xfrm>
          <a:prstGeom prst="rect">
            <a:avLst/>
          </a:prstGeom>
          <a:solidFill>
            <a:srgbClr val="E65225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2"/>
            <a:ext cx="5448301" cy="963613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29375" y="2228850"/>
            <a:ext cx="5448300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6098875" y="-155221"/>
            <a:ext cx="6255050" cy="7013220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811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3"/>
            <a:ext cx="5448301" cy="3973512"/>
          </a:xfrm>
          <a:prstGeom prst="rect">
            <a:avLst/>
          </a:prstGeom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055004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93708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875" y="665163"/>
            <a:ext cx="4638675" cy="4802187"/>
          </a:xfrm>
          <a:prstGeom prst="rect">
            <a:avLst/>
          </a:prstGeom>
        </p:spPr>
        <p:txBody>
          <a:bodyPr anchor="ctr"/>
          <a:lstStyle>
            <a:lvl1pPr algn="ctr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858163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19075"/>
            <a:ext cx="11468100" cy="723900"/>
          </a:xfrm>
          <a:prstGeom prst="rect">
            <a:avLst/>
          </a:prstGeo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0" y="1363662"/>
            <a:ext cx="11468100" cy="41417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rgbClr val="E65225"/>
                </a:solidFill>
                <a:latin typeface="+mn-lt"/>
              </a:defRPr>
            </a:lvl1pPr>
            <a:lvl2pPr marL="0" indent="0" algn="l">
              <a:buFont typeface="Wingdings" panose="05000000000000000000" pitchFamily="2" charset="2"/>
              <a:buNone/>
              <a:defRPr sz="4000">
                <a:latin typeface="+mn-lt"/>
              </a:defRPr>
            </a:lvl2pPr>
            <a:lvl3pPr marL="457200" indent="-457200" algn="l">
              <a:buFont typeface="Wingdings" panose="05000000000000000000" pitchFamily="2" charset="2"/>
              <a:buChar char="§"/>
              <a:defRPr sz="3200">
                <a:latin typeface="+mn-lt"/>
              </a:defRPr>
            </a:lvl3pPr>
            <a:lvl4pPr marL="447675" indent="0" algn="l">
              <a:buFont typeface="Wingdings" panose="05000000000000000000" pitchFamily="2" charset="2"/>
              <a:buNone/>
              <a:defRPr sz="2800">
                <a:latin typeface="+mn-lt"/>
              </a:defRPr>
            </a:lvl4pPr>
            <a:lvl5pPr marL="895350" indent="-457200" algn="l">
              <a:buFont typeface="Wingdings" panose="05000000000000000000" pitchFamily="2" charset="2"/>
              <a:buChar char="§"/>
              <a:defRPr sz="2800">
                <a:latin typeface="+mn-lt"/>
              </a:defRPr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29925" y="6356350"/>
            <a:ext cx="428625" cy="365125"/>
          </a:xfrm>
          <a:prstGeom prst="rect">
            <a:avLst/>
          </a:prstGeom>
        </p:spPr>
        <p:txBody>
          <a:bodyPr/>
          <a:lstStyle/>
          <a:p>
            <a:fld id="{8290AE13-9556-428D-B92C-DFFA4DFEF7B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033637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19075"/>
            <a:ext cx="11468100" cy="723900"/>
          </a:xfrm>
          <a:prstGeom prst="rect">
            <a:avLst/>
          </a:prstGeo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1363662"/>
            <a:ext cx="5543550" cy="41417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rgbClr val="E65225"/>
                </a:solidFill>
                <a:latin typeface="+mn-lt"/>
              </a:defRPr>
            </a:lvl1pPr>
            <a:lvl2pPr marL="0" indent="0" algn="l">
              <a:buFont typeface="Wingdings" panose="05000000000000000000" pitchFamily="2" charset="2"/>
              <a:buNone/>
              <a:defRPr sz="4000">
                <a:latin typeface="+mn-lt"/>
              </a:defRPr>
            </a:lvl2pPr>
            <a:lvl3pPr marL="457200" indent="-457200" algn="l">
              <a:buFont typeface="Wingdings" panose="05000000000000000000" pitchFamily="2" charset="2"/>
              <a:buChar char="§"/>
              <a:defRPr sz="3200">
                <a:latin typeface="+mn-lt"/>
              </a:defRPr>
            </a:lvl3pPr>
            <a:lvl4pPr marL="447675" indent="0" algn="l">
              <a:buFont typeface="Wingdings" panose="05000000000000000000" pitchFamily="2" charset="2"/>
              <a:buNone/>
              <a:defRPr sz="2800">
                <a:latin typeface="+mn-lt"/>
              </a:defRPr>
            </a:lvl4pPr>
            <a:lvl5pPr marL="895350" indent="-457200" algn="l">
              <a:buFont typeface="Wingdings" panose="05000000000000000000" pitchFamily="2" charset="2"/>
              <a:buChar char="§"/>
              <a:defRPr sz="2800">
                <a:latin typeface="+mn-lt"/>
              </a:defRPr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29925" y="6356350"/>
            <a:ext cx="428625" cy="365125"/>
          </a:xfrm>
          <a:prstGeom prst="rect">
            <a:avLst/>
          </a:prstGeom>
        </p:spPr>
        <p:txBody>
          <a:bodyPr/>
          <a:lstStyle/>
          <a:p>
            <a:fld id="{8290AE13-9556-428D-B92C-DFFA4DFEF7B1}" type="slidenum">
              <a:rPr lang="en-AU" smtClean="0"/>
              <a:t>‹#›</a:t>
            </a:fld>
            <a:endParaRPr lang="en-AU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286500" y="1363663"/>
            <a:ext cx="5562600" cy="4141787"/>
          </a:xfrm>
          <a:prstGeom prst="rect">
            <a:avLst/>
          </a:prstGeom>
        </p:spPr>
        <p:txBody>
          <a:bodyPr/>
          <a:lstStyle>
            <a:lvl1pPr>
              <a:defRPr lang="en-US" sz="4000" b="0" kern="1200" dirty="0" smtClean="0">
                <a:solidFill>
                  <a:srgbClr val="E65225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4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AU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</a:pPr>
            <a:r>
              <a:rPr lang="en-US" dirty="0"/>
              <a:t>Second level</a:t>
            </a:r>
          </a:p>
          <a:p>
            <a:pPr marL="4572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dirty="0"/>
              <a:t>Third level</a:t>
            </a:r>
          </a:p>
          <a:p>
            <a:pPr marL="447675" lvl="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</a:pPr>
            <a:r>
              <a:rPr lang="en-US" dirty="0"/>
              <a:t>Fourth level</a:t>
            </a:r>
          </a:p>
          <a:p>
            <a:pPr marL="895350" lvl="4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674961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198A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8206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7174" y="1160463"/>
            <a:ext cx="5448301" cy="3973512"/>
          </a:xfrm>
          <a:prstGeom prst="rect">
            <a:avLst/>
          </a:prstGeom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7198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899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2900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5023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19075"/>
            <a:ext cx="11468100" cy="723900"/>
          </a:xfrm>
          <a:prstGeom prst="rect">
            <a:avLst/>
          </a:prstGeo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Proxima Nova Ligh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0" y="1363662"/>
            <a:ext cx="11468100" cy="41417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rgbClr val="E65225"/>
                </a:solidFill>
                <a:latin typeface="Proxima Nova Semibold"/>
              </a:defRPr>
            </a:lvl1pPr>
            <a:lvl2pPr marL="0" indent="0" algn="l">
              <a:buFont typeface="Wingdings" panose="05000000000000000000" pitchFamily="2" charset="2"/>
              <a:buNone/>
              <a:defRPr sz="4000">
                <a:latin typeface="Proxima Nova Cn Rg" panose="02000506030000020004" pitchFamily="50" charset="0"/>
              </a:defRPr>
            </a:lvl2pPr>
            <a:lvl3pPr marL="457200" indent="-457200" algn="l">
              <a:buFont typeface="Wingdings" panose="05000000000000000000" pitchFamily="2" charset="2"/>
              <a:buChar char="§"/>
              <a:defRPr sz="3200">
                <a:latin typeface="Proxima Nova Cn Rg" panose="02000506030000020004" pitchFamily="50" charset="0"/>
              </a:defRPr>
            </a:lvl3pPr>
            <a:lvl4pPr marL="447675" indent="0" algn="l">
              <a:buFont typeface="Wingdings" panose="05000000000000000000" pitchFamily="2" charset="2"/>
              <a:buNone/>
              <a:defRPr sz="2800">
                <a:latin typeface="Proxima Nova Cn Rg" panose="02000506030000020004" pitchFamily="50" charset="0"/>
              </a:defRPr>
            </a:lvl4pPr>
            <a:lvl5pPr marL="895350" indent="-457200" algn="l">
              <a:buFont typeface="Wingdings" panose="05000000000000000000" pitchFamily="2" charset="2"/>
              <a:buChar char="§"/>
              <a:defRPr sz="2800">
                <a:latin typeface="Proxima Nova Cn Rg" panose="02000506030000020004" pitchFamily="50" charset="0"/>
              </a:defRPr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29925" y="6356350"/>
            <a:ext cx="428625" cy="365125"/>
          </a:xfrm>
          <a:prstGeom prst="rect">
            <a:avLst/>
          </a:prstGeom>
        </p:spPr>
        <p:txBody>
          <a:bodyPr/>
          <a:lstStyle/>
          <a:p>
            <a:fld id="{8290AE13-9556-428D-B92C-DFFA4DFEF7B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325551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3"/>
            <a:ext cx="5448301" cy="3973512"/>
          </a:xfrm>
          <a:prstGeom prst="rect">
            <a:avLst/>
          </a:prstGeom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137705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29375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4254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29375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35430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19075"/>
            <a:ext cx="11468100" cy="723900"/>
          </a:xfrm>
          <a:prstGeom prst="rect">
            <a:avLst/>
          </a:prstGeo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0" y="1363662"/>
            <a:ext cx="11468100" cy="41417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rgbClr val="E65225"/>
                </a:solidFill>
                <a:latin typeface="+mn-lt"/>
              </a:defRPr>
            </a:lvl1pPr>
            <a:lvl2pPr marL="0" indent="0" algn="l">
              <a:buFont typeface="Wingdings" panose="05000000000000000000" pitchFamily="2" charset="2"/>
              <a:buNone/>
              <a:defRPr sz="4000">
                <a:latin typeface="+mn-lt"/>
              </a:defRPr>
            </a:lvl2pPr>
            <a:lvl3pPr marL="457200" indent="-457200" algn="l">
              <a:buFont typeface="Wingdings" panose="05000000000000000000" pitchFamily="2" charset="2"/>
              <a:buChar char="§"/>
              <a:defRPr sz="3200">
                <a:latin typeface="+mn-lt"/>
              </a:defRPr>
            </a:lvl3pPr>
            <a:lvl4pPr marL="447675" indent="0" algn="l">
              <a:buFont typeface="Wingdings" panose="05000000000000000000" pitchFamily="2" charset="2"/>
              <a:buNone/>
              <a:defRPr sz="2800">
                <a:latin typeface="+mn-lt"/>
              </a:defRPr>
            </a:lvl4pPr>
            <a:lvl5pPr marL="895350" indent="-457200" algn="l">
              <a:buFont typeface="Wingdings" panose="05000000000000000000" pitchFamily="2" charset="2"/>
              <a:buChar char="§"/>
              <a:defRPr sz="2800">
                <a:latin typeface="+mn-lt"/>
              </a:defRPr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29925" y="6356350"/>
            <a:ext cx="428625" cy="365125"/>
          </a:xfrm>
          <a:prstGeom prst="rect">
            <a:avLst/>
          </a:prstGeom>
        </p:spPr>
        <p:txBody>
          <a:bodyPr/>
          <a:lstStyle/>
          <a:p>
            <a:fld id="{8290AE13-9556-428D-B92C-DFFA4DFEF7B1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5888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19075"/>
            <a:ext cx="11468100" cy="723900"/>
          </a:xfrm>
          <a:prstGeom prst="rect">
            <a:avLst/>
          </a:prstGeo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1363662"/>
            <a:ext cx="5543550" cy="41417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rgbClr val="E65225"/>
                </a:solidFill>
                <a:latin typeface="+mn-lt"/>
              </a:defRPr>
            </a:lvl1pPr>
            <a:lvl2pPr marL="0" indent="0" algn="l">
              <a:buFont typeface="Wingdings" panose="05000000000000000000" pitchFamily="2" charset="2"/>
              <a:buNone/>
              <a:defRPr sz="4000">
                <a:latin typeface="+mn-lt"/>
              </a:defRPr>
            </a:lvl2pPr>
            <a:lvl3pPr marL="457200" indent="-457200" algn="l">
              <a:buFont typeface="Wingdings" panose="05000000000000000000" pitchFamily="2" charset="2"/>
              <a:buChar char="§"/>
              <a:defRPr sz="3200">
                <a:latin typeface="+mn-lt"/>
              </a:defRPr>
            </a:lvl3pPr>
            <a:lvl4pPr marL="447675" indent="0" algn="l">
              <a:buFont typeface="Wingdings" panose="05000000000000000000" pitchFamily="2" charset="2"/>
              <a:buNone/>
              <a:defRPr sz="2800">
                <a:latin typeface="+mn-lt"/>
              </a:defRPr>
            </a:lvl4pPr>
            <a:lvl5pPr marL="895350" indent="-457200" algn="l">
              <a:buFont typeface="Wingdings" panose="05000000000000000000" pitchFamily="2" charset="2"/>
              <a:buChar char="§"/>
              <a:defRPr sz="2800">
                <a:latin typeface="+mn-lt"/>
              </a:defRPr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29925" y="6356350"/>
            <a:ext cx="428625" cy="365125"/>
          </a:xfrm>
          <a:prstGeom prst="rect">
            <a:avLst/>
          </a:prstGeom>
        </p:spPr>
        <p:txBody>
          <a:bodyPr/>
          <a:lstStyle/>
          <a:p>
            <a:fld id="{8290AE13-9556-428D-B92C-DFFA4DFEF7B1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>
              <a:solidFill>
                <a:prstClr val="black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286500" y="1363663"/>
            <a:ext cx="5562600" cy="4141787"/>
          </a:xfrm>
          <a:prstGeom prst="rect">
            <a:avLst/>
          </a:prstGeom>
        </p:spPr>
        <p:txBody>
          <a:bodyPr/>
          <a:lstStyle>
            <a:lvl1pPr>
              <a:defRPr lang="en-US" sz="4000" b="0" kern="1200" dirty="0" smtClean="0">
                <a:solidFill>
                  <a:srgbClr val="E65225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4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AU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</a:pPr>
            <a:r>
              <a:rPr lang="en-US" dirty="0"/>
              <a:t>Second level</a:t>
            </a:r>
          </a:p>
          <a:p>
            <a:pPr marL="4572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dirty="0"/>
              <a:t>Third level</a:t>
            </a:r>
          </a:p>
          <a:p>
            <a:pPr marL="447675" lvl="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</a:pPr>
            <a:r>
              <a:rPr lang="en-US" dirty="0"/>
              <a:t>Fourth level</a:t>
            </a:r>
          </a:p>
          <a:p>
            <a:pPr marL="895350" lvl="4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355536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7174" y="1160463"/>
            <a:ext cx="5448301" cy="3973512"/>
          </a:xfrm>
          <a:prstGeom prst="rect">
            <a:avLst/>
          </a:prstGeom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090868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899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2900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94758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19075"/>
            <a:ext cx="11468100" cy="723900"/>
          </a:xfrm>
          <a:prstGeom prst="rect">
            <a:avLst/>
          </a:prstGeo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0" y="1363662"/>
            <a:ext cx="11468100" cy="41417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rgbClr val="E65225"/>
                </a:solidFill>
                <a:latin typeface="+mn-lt"/>
              </a:defRPr>
            </a:lvl1pPr>
            <a:lvl2pPr marL="0" indent="0" algn="l">
              <a:buFont typeface="Wingdings" panose="05000000000000000000" pitchFamily="2" charset="2"/>
              <a:buNone/>
              <a:defRPr sz="4000">
                <a:latin typeface="+mn-lt"/>
              </a:defRPr>
            </a:lvl2pPr>
            <a:lvl3pPr marL="457200" indent="-457200" algn="l">
              <a:buFont typeface="Wingdings" panose="05000000000000000000" pitchFamily="2" charset="2"/>
              <a:buChar char="§"/>
              <a:defRPr sz="3200">
                <a:latin typeface="+mn-lt"/>
              </a:defRPr>
            </a:lvl3pPr>
            <a:lvl4pPr marL="447675" indent="0" algn="l">
              <a:buFont typeface="Wingdings" panose="05000000000000000000" pitchFamily="2" charset="2"/>
              <a:buNone/>
              <a:defRPr sz="2800">
                <a:latin typeface="+mn-lt"/>
              </a:defRPr>
            </a:lvl4pPr>
            <a:lvl5pPr marL="895350" indent="-457200" algn="l">
              <a:buFont typeface="Wingdings" panose="05000000000000000000" pitchFamily="2" charset="2"/>
              <a:buChar char="§"/>
              <a:defRPr sz="2800">
                <a:latin typeface="+mn-lt"/>
              </a:defRPr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29925" y="6356350"/>
            <a:ext cx="428625" cy="365125"/>
          </a:xfrm>
          <a:prstGeom prst="rect">
            <a:avLst/>
          </a:prstGeom>
        </p:spPr>
        <p:txBody>
          <a:bodyPr/>
          <a:lstStyle/>
          <a:p>
            <a:fld id="{8290AE13-9556-428D-B92C-DFFA4DFEF7B1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8609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19075"/>
            <a:ext cx="11468100" cy="723900"/>
          </a:xfrm>
          <a:prstGeom prst="rect">
            <a:avLst/>
          </a:prstGeo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1363662"/>
            <a:ext cx="5543550" cy="41417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rgbClr val="E65225"/>
                </a:solidFill>
                <a:latin typeface="+mn-lt"/>
              </a:defRPr>
            </a:lvl1pPr>
            <a:lvl2pPr marL="0" indent="0" algn="l">
              <a:buFont typeface="Wingdings" panose="05000000000000000000" pitchFamily="2" charset="2"/>
              <a:buNone/>
              <a:defRPr sz="4000">
                <a:latin typeface="+mn-lt"/>
              </a:defRPr>
            </a:lvl2pPr>
            <a:lvl3pPr marL="457200" indent="-457200" algn="l">
              <a:buFont typeface="Wingdings" panose="05000000000000000000" pitchFamily="2" charset="2"/>
              <a:buChar char="§"/>
              <a:defRPr sz="3200">
                <a:latin typeface="+mn-lt"/>
              </a:defRPr>
            </a:lvl3pPr>
            <a:lvl4pPr marL="447675" indent="0" algn="l">
              <a:buFont typeface="Wingdings" panose="05000000000000000000" pitchFamily="2" charset="2"/>
              <a:buNone/>
              <a:defRPr sz="2800">
                <a:latin typeface="+mn-lt"/>
              </a:defRPr>
            </a:lvl4pPr>
            <a:lvl5pPr marL="895350" indent="-457200" algn="l">
              <a:buFont typeface="Wingdings" panose="05000000000000000000" pitchFamily="2" charset="2"/>
              <a:buChar char="§"/>
              <a:defRPr sz="2800">
                <a:latin typeface="+mn-lt"/>
              </a:defRPr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29925" y="6356350"/>
            <a:ext cx="428625" cy="365125"/>
          </a:xfrm>
          <a:prstGeom prst="rect">
            <a:avLst/>
          </a:prstGeom>
        </p:spPr>
        <p:txBody>
          <a:bodyPr/>
          <a:lstStyle/>
          <a:p>
            <a:fld id="{8290AE13-9556-428D-B92C-DFFA4DFEF7B1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>
              <a:solidFill>
                <a:prstClr val="black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286500" y="1363663"/>
            <a:ext cx="5562600" cy="4141787"/>
          </a:xfrm>
          <a:prstGeom prst="rect">
            <a:avLst/>
          </a:prstGeom>
        </p:spPr>
        <p:txBody>
          <a:bodyPr/>
          <a:lstStyle>
            <a:lvl1pPr>
              <a:defRPr lang="en-US" sz="4000" b="0" kern="1200" dirty="0" smtClean="0">
                <a:solidFill>
                  <a:srgbClr val="E65225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4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AU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</a:pPr>
            <a:r>
              <a:rPr lang="en-US" dirty="0"/>
              <a:t>Second level</a:t>
            </a:r>
          </a:p>
          <a:p>
            <a:pPr marL="4572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dirty="0"/>
              <a:t>Third level</a:t>
            </a:r>
          </a:p>
          <a:p>
            <a:pPr marL="447675" lvl="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</a:pPr>
            <a:r>
              <a:rPr lang="en-US" dirty="0"/>
              <a:t>Fourth level</a:t>
            </a:r>
          </a:p>
          <a:p>
            <a:pPr marL="895350" lvl="4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539768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3"/>
            <a:ext cx="5448301" cy="3973512"/>
          </a:xfrm>
          <a:prstGeom prst="rect">
            <a:avLst/>
          </a:prstGeom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863304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29375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56789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1"/>
            <a:ext cx="12192000" cy="1185334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0" y="1363662"/>
            <a:ext cx="11468100" cy="521360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rgbClr val="E65225"/>
                </a:solidFill>
                <a:latin typeface="+mn-lt"/>
              </a:defRPr>
            </a:lvl1pPr>
            <a:lvl2pPr marL="0" indent="0" algn="l">
              <a:buFont typeface="Wingdings" panose="05000000000000000000" pitchFamily="2" charset="2"/>
              <a:buNone/>
              <a:defRPr sz="4000">
                <a:latin typeface="+mn-lt"/>
              </a:defRPr>
            </a:lvl2pPr>
            <a:lvl3pPr marL="457200" indent="-457200" algn="l">
              <a:buFont typeface="Wingdings" panose="05000000000000000000" pitchFamily="2" charset="2"/>
              <a:buChar char="§"/>
              <a:defRPr sz="3200">
                <a:latin typeface="+mn-lt"/>
              </a:defRPr>
            </a:lvl3pPr>
            <a:lvl4pPr marL="447675" indent="0" algn="l">
              <a:buFont typeface="Wingdings" panose="05000000000000000000" pitchFamily="2" charset="2"/>
              <a:buNone/>
              <a:defRPr sz="2800">
                <a:latin typeface="+mn-lt"/>
              </a:defRPr>
            </a:lvl4pPr>
            <a:lvl5pPr marL="895350" indent="-457200" algn="l">
              <a:buFont typeface="Wingdings" panose="05000000000000000000" pitchFamily="2" charset="2"/>
              <a:buChar char="§"/>
              <a:defRPr sz="2800">
                <a:latin typeface="+mn-lt"/>
              </a:defRPr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  <a:p>
            <a:endParaRPr lang="en-AU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361950" y="230716"/>
            <a:ext cx="11468100" cy="723900"/>
          </a:xfrm>
          <a:prstGeom prst="rect">
            <a:avLst/>
          </a:prstGeo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126969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7093973" y="820248"/>
            <a:ext cx="5098027" cy="1071614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 descr="Accessibility_Oz_Orang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861" y="5837946"/>
            <a:ext cx="2394849" cy="119793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7391400" y="999068"/>
            <a:ext cx="4486276" cy="694266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4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391400" y="2228850"/>
            <a:ext cx="4486275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8751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7174" y="1160463"/>
            <a:ext cx="5448301" cy="3973512"/>
          </a:xfrm>
          <a:prstGeom prst="rect">
            <a:avLst/>
          </a:prstGeom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225056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29375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72896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0"/>
            <a:ext cx="6858000" cy="6857999"/>
          </a:xfrm>
          <a:prstGeom prst="rect">
            <a:avLst/>
          </a:prstGeom>
          <a:solidFill>
            <a:srgbClr val="198A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43576" y="1122362"/>
            <a:ext cx="6134100" cy="963613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43575" y="2228850"/>
            <a:ext cx="6134100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06599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3" name="Picture 2" descr="mobilesuck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-89694"/>
            <a:ext cx="8017933" cy="7055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198A9A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7934326" y="0"/>
            <a:ext cx="4257674" cy="6857999"/>
          </a:xfrm>
          <a:prstGeom prst="rect">
            <a:avLst/>
          </a:prstGeom>
          <a:solidFill>
            <a:srgbClr val="198A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8305800" y="1122362"/>
            <a:ext cx="3571876" cy="963613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Proxima Nova Semibold"/>
                <a:ea typeface="+mj-ea"/>
                <a:cs typeface="+mj-cs"/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8305799" y="2228850"/>
            <a:ext cx="3571876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88230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7174" y="1160463"/>
            <a:ext cx="5448301" cy="3973512"/>
          </a:xfrm>
          <a:prstGeom prst="rect">
            <a:avLst/>
          </a:prstGeom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533582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899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2900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88699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0"/>
            <a:ext cx="6858000" cy="6857999"/>
          </a:xfrm>
          <a:prstGeom prst="rect">
            <a:avLst/>
          </a:prstGeom>
          <a:solidFill>
            <a:srgbClr val="198A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43576" y="1122362"/>
            <a:ext cx="6134100" cy="963613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43575" y="2228850"/>
            <a:ext cx="6134100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08728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43576" y="1122362"/>
            <a:ext cx="6134100" cy="963613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4400">
                <a:solidFill>
                  <a:schemeClr val="tx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43575" y="2228850"/>
            <a:ext cx="6134100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tx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40820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3863662" y="0"/>
            <a:ext cx="8328338" cy="6857999"/>
          </a:xfrm>
          <a:prstGeom prst="rect">
            <a:avLst/>
          </a:prstGeom>
          <a:solidFill>
            <a:srgbClr val="198A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31733" y="1122362"/>
            <a:ext cx="7745943" cy="963613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131733" y="2228850"/>
            <a:ext cx="7745942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17834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5132" y="288110"/>
            <a:ext cx="2990352" cy="6272661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4766733" y="820248"/>
            <a:ext cx="7425268" cy="1071614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 descr="Accessibility_Oz_Orang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861" y="5837946"/>
            <a:ext cx="2394849" cy="119793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978400" y="999068"/>
            <a:ext cx="6899276" cy="694266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4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978400" y="2228850"/>
            <a:ext cx="6899275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66800" y="1176867"/>
            <a:ext cx="2590800" cy="4512733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34918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5132" y="288110"/>
            <a:ext cx="2990352" cy="6272661"/>
          </a:xfrm>
          <a:prstGeom prst="rect">
            <a:avLst/>
          </a:prstGeom>
        </p:spPr>
      </p:pic>
      <p:pic>
        <p:nvPicPr>
          <p:cNvPr id="4" name="Picture 3" descr="Accessibility_Oz_Orang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861" y="5837946"/>
            <a:ext cx="2394849" cy="1197932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66800" y="1176867"/>
            <a:ext cx="2590800" cy="4512733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843" y="1045507"/>
            <a:ext cx="7231634" cy="4757866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603750" y="1285875"/>
            <a:ext cx="6788150" cy="4262438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69568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899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2900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05935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766733" y="820248"/>
            <a:ext cx="7425268" cy="1071614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 descr="Accessibility_Oz_Orang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861" y="5837946"/>
            <a:ext cx="2394849" cy="119793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978400" y="999068"/>
            <a:ext cx="6899276" cy="694266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4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978400" y="2228850"/>
            <a:ext cx="6899275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46" y="210855"/>
            <a:ext cx="3694107" cy="6444756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38199" y="1013794"/>
            <a:ext cx="3047999" cy="4838878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891221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5132" y="288110"/>
            <a:ext cx="2990352" cy="6272661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7533021" y="820248"/>
            <a:ext cx="4658979" cy="1071614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 descr="Accessibility_Oz_Orang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861" y="5837946"/>
            <a:ext cx="2394849" cy="119793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7795490" y="999068"/>
            <a:ext cx="4082185" cy="694266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4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795491" y="2228850"/>
            <a:ext cx="4082184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66800" y="1176867"/>
            <a:ext cx="2590800" cy="4512733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94077" y="288110"/>
            <a:ext cx="2990352" cy="6272661"/>
          </a:xfrm>
          <a:prstGeom prst="rect">
            <a:avLst/>
          </a:prstGeom>
        </p:spPr>
      </p:pic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05745" y="1176867"/>
            <a:ext cx="2590800" cy="4512733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382951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3" name="Picture 2" descr="mobilesuck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-89694"/>
            <a:ext cx="8017933" cy="7055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198A9A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7195930" y="0"/>
            <a:ext cx="4996070" cy="6857999"/>
          </a:xfrm>
          <a:prstGeom prst="rect">
            <a:avLst/>
          </a:prstGeom>
          <a:solidFill>
            <a:srgbClr val="198A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8305800" y="1122362"/>
            <a:ext cx="3571876" cy="963613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Proxima Nova Semibold"/>
                <a:ea typeface="+mj-ea"/>
                <a:cs typeface="+mj-cs"/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688911" y="365125"/>
            <a:ext cx="4023360" cy="59641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85299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19075"/>
            <a:ext cx="11468100" cy="723900"/>
          </a:xfrm>
          <a:prstGeom prst="rect">
            <a:avLst/>
          </a:prstGeo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0" y="1363662"/>
            <a:ext cx="11468100" cy="41417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rgbClr val="E65225"/>
                </a:solidFill>
                <a:latin typeface="+mn-lt"/>
              </a:defRPr>
            </a:lvl1pPr>
            <a:lvl2pPr marL="0" indent="0" algn="l">
              <a:buFont typeface="Wingdings" panose="05000000000000000000" pitchFamily="2" charset="2"/>
              <a:buNone/>
              <a:defRPr sz="4000">
                <a:latin typeface="+mn-lt"/>
              </a:defRPr>
            </a:lvl2pPr>
            <a:lvl3pPr marL="457200" indent="-457200" algn="l">
              <a:buFont typeface="Wingdings" panose="05000000000000000000" pitchFamily="2" charset="2"/>
              <a:buChar char="§"/>
              <a:defRPr sz="3200">
                <a:latin typeface="+mn-lt"/>
              </a:defRPr>
            </a:lvl3pPr>
            <a:lvl4pPr marL="447675" indent="0" algn="l">
              <a:buFont typeface="Wingdings" panose="05000000000000000000" pitchFamily="2" charset="2"/>
              <a:buNone/>
              <a:defRPr sz="2800">
                <a:latin typeface="+mn-lt"/>
              </a:defRPr>
            </a:lvl4pPr>
            <a:lvl5pPr marL="895350" indent="-457200" algn="l">
              <a:buFont typeface="Wingdings" panose="05000000000000000000" pitchFamily="2" charset="2"/>
              <a:buChar char="§"/>
              <a:defRPr sz="2800">
                <a:latin typeface="+mn-lt"/>
              </a:defRPr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29925" y="6356350"/>
            <a:ext cx="428625" cy="365125"/>
          </a:xfrm>
          <a:prstGeom prst="rect">
            <a:avLst/>
          </a:prstGeom>
        </p:spPr>
        <p:txBody>
          <a:bodyPr/>
          <a:lstStyle/>
          <a:p>
            <a:fld id="{8290AE13-9556-428D-B92C-DFFA4DFEF7B1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9722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19075"/>
            <a:ext cx="11468100" cy="723900"/>
          </a:xfrm>
          <a:prstGeom prst="rect">
            <a:avLst/>
          </a:prstGeo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1363662"/>
            <a:ext cx="5543550" cy="41417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rgbClr val="E65225"/>
                </a:solidFill>
                <a:latin typeface="+mn-lt"/>
              </a:defRPr>
            </a:lvl1pPr>
            <a:lvl2pPr marL="0" indent="0" algn="l">
              <a:buFont typeface="Wingdings" panose="05000000000000000000" pitchFamily="2" charset="2"/>
              <a:buNone/>
              <a:defRPr sz="4000">
                <a:latin typeface="+mn-lt"/>
              </a:defRPr>
            </a:lvl2pPr>
            <a:lvl3pPr marL="457200" indent="-457200" algn="l">
              <a:buFont typeface="Wingdings" panose="05000000000000000000" pitchFamily="2" charset="2"/>
              <a:buChar char="§"/>
              <a:defRPr sz="3200">
                <a:latin typeface="+mn-lt"/>
              </a:defRPr>
            </a:lvl3pPr>
            <a:lvl4pPr marL="447675" indent="0" algn="l">
              <a:buFont typeface="Wingdings" panose="05000000000000000000" pitchFamily="2" charset="2"/>
              <a:buNone/>
              <a:defRPr sz="2800">
                <a:latin typeface="+mn-lt"/>
              </a:defRPr>
            </a:lvl4pPr>
            <a:lvl5pPr marL="895350" indent="-457200" algn="l">
              <a:buFont typeface="Wingdings" panose="05000000000000000000" pitchFamily="2" charset="2"/>
              <a:buChar char="§"/>
              <a:defRPr sz="2800">
                <a:latin typeface="+mn-lt"/>
              </a:defRPr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29925" y="6356350"/>
            <a:ext cx="428625" cy="365125"/>
          </a:xfrm>
          <a:prstGeom prst="rect">
            <a:avLst/>
          </a:prstGeom>
        </p:spPr>
        <p:txBody>
          <a:bodyPr/>
          <a:lstStyle/>
          <a:p>
            <a:fld id="{8290AE13-9556-428D-B92C-DFFA4DFEF7B1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>
              <a:solidFill>
                <a:prstClr val="black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286500" y="1363663"/>
            <a:ext cx="5562600" cy="4141787"/>
          </a:xfrm>
          <a:prstGeom prst="rect">
            <a:avLst/>
          </a:prstGeom>
        </p:spPr>
        <p:txBody>
          <a:bodyPr/>
          <a:lstStyle>
            <a:lvl1pPr>
              <a:defRPr lang="en-US" sz="4000" b="0" kern="1200" dirty="0" smtClean="0">
                <a:solidFill>
                  <a:srgbClr val="E65225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4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AU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</a:pPr>
            <a:r>
              <a:rPr lang="en-US" dirty="0"/>
              <a:t>Second level</a:t>
            </a:r>
          </a:p>
          <a:p>
            <a:pPr marL="4572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dirty="0"/>
              <a:t>Third level</a:t>
            </a:r>
          </a:p>
          <a:p>
            <a:pPr marL="447675" lvl="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</a:pPr>
            <a:r>
              <a:rPr lang="en-US" dirty="0"/>
              <a:t>Fourth level</a:t>
            </a:r>
          </a:p>
          <a:p>
            <a:pPr marL="895350" lvl="4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27287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29375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88437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2578100"/>
            <a:ext cx="10515600" cy="1765299"/>
          </a:xfrm>
          <a:prstGeom prst="rect">
            <a:avLst/>
          </a:prstGeom>
          <a:solidFill>
            <a:srgbClr val="DB582F"/>
          </a:solidFill>
          <a:ln w="34925">
            <a:solidFill>
              <a:schemeClr val="bg1"/>
            </a:solidFill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492899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51635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038850" y="0"/>
            <a:ext cx="6153150" cy="6857999"/>
          </a:xfrm>
          <a:prstGeom prst="rect">
            <a:avLst/>
          </a:prstGeom>
          <a:solidFill>
            <a:srgbClr val="198A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2"/>
            <a:ext cx="5448301" cy="963613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29375" y="2228850"/>
            <a:ext cx="5448300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5170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19075"/>
            <a:ext cx="11468100" cy="723900"/>
          </a:xfrm>
          <a:prstGeom prst="rect">
            <a:avLst/>
          </a:prstGeo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Proxima Nova Ligh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0" y="1363662"/>
            <a:ext cx="11468100" cy="41417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rgbClr val="E65225"/>
                </a:solidFill>
                <a:latin typeface="Proxima Nova Semibold"/>
              </a:defRPr>
            </a:lvl1pPr>
            <a:lvl2pPr marL="0" indent="0" algn="l">
              <a:buFont typeface="Wingdings" panose="05000000000000000000" pitchFamily="2" charset="2"/>
              <a:buNone/>
              <a:defRPr sz="4000">
                <a:latin typeface="Proxima Nova Cn Rg" panose="02000506030000020004" pitchFamily="50" charset="0"/>
              </a:defRPr>
            </a:lvl2pPr>
            <a:lvl3pPr marL="457200" indent="-457200" algn="l">
              <a:buFont typeface="Wingdings" panose="05000000000000000000" pitchFamily="2" charset="2"/>
              <a:buChar char="§"/>
              <a:defRPr sz="3200">
                <a:latin typeface="Proxima Nova Cn Rg" panose="02000506030000020004" pitchFamily="50" charset="0"/>
              </a:defRPr>
            </a:lvl3pPr>
            <a:lvl4pPr marL="447675" indent="0" algn="l">
              <a:buFont typeface="Wingdings" panose="05000000000000000000" pitchFamily="2" charset="2"/>
              <a:buNone/>
              <a:defRPr sz="2800">
                <a:latin typeface="Proxima Nova Cn Rg" panose="02000506030000020004" pitchFamily="50" charset="0"/>
              </a:defRPr>
            </a:lvl4pPr>
            <a:lvl5pPr marL="895350" indent="-457200" algn="l">
              <a:buFont typeface="Wingdings" panose="05000000000000000000" pitchFamily="2" charset="2"/>
              <a:buChar char="§"/>
              <a:defRPr sz="2800">
                <a:latin typeface="Proxima Nova Cn Rg" panose="02000506030000020004" pitchFamily="50" charset="0"/>
              </a:defRPr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29925" y="6356350"/>
            <a:ext cx="428625" cy="365125"/>
          </a:xfrm>
          <a:prstGeom prst="rect">
            <a:avLst/>
          </a:prstGeom>
        </p:spPr>
        <p:txBody>
          <a:bodyPr/>
          <a:lstStyle/>
          <a:p>
            <a:fld id="{8290AE13-9556-428D-B92C-DFFA4DFEF7B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95830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9414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19075"/>
            <a:ext cx="11468100" cy="723900"/>
          </a:xfrm>
          <a:prstGeom prst="rect">
            <a:avLst/>
          </a:prstGeo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Proxima Nova Ligh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1363662"/>
            <a:ext cx="5543550" cy="41417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rgbClr val="E65225"/>
                </a:solidFill>
                <a:latin typeface="Proxima Nova Semibold"/>
              </a:defRPr>
            </a:lvl1pPr>
            <a:lvl2pPr marL="0" indent="0" algn="l">
              <a:buFont typeface="Wingdings" panose="05000000000000000000" pitchFamily="2" charset="2"/>
              <a:buNone/>
              <a:defRPr sz="4000">
                <a:latin typeface="Proxima Nova Cn Rg" panose="02000506030000020004" pitchFamily="50" charset="0"/>
              </a:defRPr>
            </a:lvl2pPr>
            <a:lvl3pPr marL="457200" indent="-457200" algn="l">
              <a:buFont typeface="Wingdings" panose="05000000000000000000" pitchFamily="2" charset="2"/>
              <a:buChar char="§"/>
              <a:defRPr sz="3200">
                <a:latin typeface="Proxima Nova Cn Rg" panose="02000506030000020004" pitchFamily="50" charset="0"/>
              </a:defRPr>
            </a:lvl3pPr>
            <a:lvl4pPr marL="447675" indent="0" algn="l">
              <a:buFont typeface="Wingdings" panose="05000000000000000000" pitchFamily="2" charset="2"/>
              <a:buNone/>
              <a:defRPr sz="2800">
                <a:latin typeface="Proxima Nova Cn Rg" panose="02000506030000020004" pitchFamily="50" charset="0"/>
              </a:defRPr>
            </a:lvl4pPr>
            <a:lvl5pPr marL="895350" indent="-457200" algn="l">
              <a:buFont typeface="Wingdings" panose="05000000000000000000" pitchFamily="2" charset="2"/>
              <a:buChar char="§"/>
              <a:defRPr sz="2800">
                <a:latin typeface="Proxima Nova Cn Rg" panose="02000506030000020004" pitchFamily="50" charset="0"/>
              </a:defRPr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29925" y="6356350"/>
            <a:ext cx="428625" cy="365125"/>
          </a:xfrm>
          <a:prstGeom prst="rect">
            <a:avLst/>
          </a:prstGeom>
        </p:spPr>
        <p:txBody>
          <a:bodyPr/>
          <a:lstStyle/>
          <a:p>
            <a:fld id="{8290AE13-9556-428D-B92C-DFFA4DFEF7B1}" type="slidenum">
              <a:rPr lang="en-AU" smtClean="0"/>
              <a:t>‹#›</a:t>
            </a:fld>
            <a:endParaRPr lang="en-AU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286500" y="1363663"/>
            <a:ext cx="5562600" cy="4141787"/>
          </a:xfrm>
          <a:prstGeom prst="rect">
            <a:avLst/>
          </a:prstGeom>
        </p:spPr>
        <p:txBody>
          <a:bodyPr/>
          <a:lstStyle>
            <a:lvl1pPr>
              <a:defRPr lang="en-US" sz="4000" b="0" kern="1200" dirty="0" smtClean="0">
                <a:solidFill>
                  <a:srgbClr val="E65225"/>
                </a:solidFill>
                <a:latin typeface="Proxima Nova Semibold"/>
                <a:ea typeface="+mn-ea"/>
                <a:cs typeface="+mn-cs"/>
              </a:defRPr>
            </a:lvl1pPr>
            <a:lvl2pPr>
              <a:defRPr lang="en-US" sz="4000" kern="1200" dirty="0" smtClean="0">
                <a:solidFill>
                  <a:schemeClr val="tx1"/>
                </a:solidFill>
                <a:latin typeface="Proxima Nova Cn Rg" panose="02000506030000020004" pitchFamily="50" charset="0"/>
                <a:ea typeface="+mn-ea"/>
                <a:cs typeface="+mn-cs"/>
              </a:defRPr>
            </a:lvl2pPr>
            <a:lvl3pPr>
              <a:defRPr lang="en-US" sz="3200" kern="1200" dirty="0" smtClean="0">
                <a:solidFill>
                  <a:schemeClr val="tx1"/>
                </a:solidFill>
                <a:latin typeface="Proxima Nova Cn Rg" panose="02000506030000020004" pitchFamily="50" charset="0"/>
                <a:ea typeface="+mn-ea"/>
                <a:cs typeface="+mn-cs"/>
              </a:defRPr>
            </a:lvl3pPr>
            <a:lvl4pPr>
              <a:defRPr lang="en-US" sz="2800" kern="1200" dirty="0" smtClean="0">
                <a:solidFill>
                  <a:schemeClr val="tx1"/>
                </a:solidFill>
                <a:latin typeface="Proxima Nova Cn Rg" panose="02000506030000020004" pitchFamily="50" charset="0"/>
                <a:ea typeface="+mn-ea"/>
                <a:cs typeface="+mn-cs"/>
              </a:defRPr>
            </a:lvl4pPr>
            <a:lvl5pPr>
              <a:defRPr lang="en-AU" sz="2800" kern="1200" dirty="0" smtClean="0">
                <a:solidFill>
                  <a:schemeClr val="tx1"/>
                </a:solidFill>
                <a:latin typeface="Proxima Nova Cn Rg" panose="02000506030000020004" pitchFamily="50" charset="0"/>
                <a:ea typeface="+mn-ea"/>
                <a:cs typeface="+mn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</a:pPr>
            <a:r>
              <a:rPr lang="en-US" dirty="0"/>
              <a:t>Second level</a:t>
            </a:r>
          </a:p>
          <a:p>
            <a:pPr marL="4572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dirty="0"/>
              <a:t>Third level</a:t>
            </a:r>
          </a:p>
          <a:p>
            <a:pPr marL="447675" lvl="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</a:pPr>
            <a:r>
              <a:rPr lang="en-US" dirty="0"/>
              <a:t>Fourth level</a:t>
            </a:r>
          </a:p>
          <a:p>
            <a:pPr marL="895350" lvl="4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30411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29375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28926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899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2900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00200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899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2900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30982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899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2900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37786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29375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70076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875" y="665163"/>
            <a:ext cx="4638675" cy="2382837"/>
          </a:xfrm>
          <a:prstGeom prst="rect">
            <a:avLst/>
          </a:prstGeom>
        </p:spPr>
        <p:txBody>
          <a:bodyPr anchor="ctr"/>
          <a:lstStyle>
            <a:lvl1pPr algn="ctr">
              <a:defRPr sz="5400">
                <a:solidFill>
                  <a:schemeClr val="bg1"/>
                </a:solidFill>
                <a:latin typeface="Proxima Nova Cn Rg" panose="02000506030000020004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272075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29375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35949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3"/>
            <a:ext cx="5448301" cy="3973512"/>
          </a:xfrm>
          <a:prstGeom prst="rect">
            <a:avLst/>
          </a:prstGeom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694859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3"/>
            <a:ext cx="5448301" cy="3973512"/>
          </a:xfrm>
          <a:prstGeom prst="rect">
            <a:avLst/>
          </a:prstGeom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9706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419099" y="-155222"/>
            <a:ext cx="12611100" cy="7013221"/>
          </a:xfrm>
          <a:prstGeom prst="rect">
            <a:avLst/>
          </a:prstGeom>
          <a:solidFill>
            <a:srgbClr val="E65225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2"/>
            <a:ext cx="5448301" cy="963613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29375" y="2228850"/>
            <a:ext cx="5448300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6098875" y="-155221"/>
            <a:ext cx="6255050" cy="7013220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6581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29375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29028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7174" y="1160463"/>
            <a:ext cx="5448301" cy="3973512"/>
          </a:xfrm>
          <a:prstGeom prst="rect">
            <a:avLst/>
          </a:prstGeom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202109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3"/>
            <a:ext cx="5448301" cy="3973512"/>
          </a:xfrm>
          <a:prstGeom prst="rect">
            <a:avLst/>
          </a:prstGeom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111067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29375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36057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875" y="665163"/>
            <a:ext cx="4638675" cy="4802187"/>
          </a:xfrm>
          <a:prstGeom prst="rect">
            <a:avLst/>
          </a:prstGeom>
        </p:spPr>
        <p:txBody>
          <a:bodyPr anchor="ctr"/>
          <a:lstStyle>
            <a:lvl1pPr algn="ctr">
              <a:defRPr sz="5400">
                <a:solidFill>
                  <a:schemeClr val="bg1"/>
                </a:solidFill>
                <a:latin typeface="Proxima Nova Cn Rg" panose="02000506030000020004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4112367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29375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80278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29375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610479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29375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19089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899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2900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374956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899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2900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3466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933013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899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2900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794386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899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2900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315467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7174" y="1160463"/>
            <a:ext cx="5448301" cy="3973512"/>
          </a:xfrm>
          <a:prstGeom prst="rect">
            <a:avLst/>
          </a:prstGeom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3619580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899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2900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02209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29375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35545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29375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578909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875" y="665163"/>
            <a:ext cx="4638675" cy="4802187"/>
          </a:xfrm>
          <a:prstGeom prst="rect">
            <a:avLst/>
          </a:prstGeom>
        </p:spPr>
        <p:txBody>
          <a:bodyPr anchor="ctr"/>
          <a:lstStyle>
            <a:lvl1pPr algn="ctr">
              <a:defRPr sz="5400">
                <a:solidFill>
                  <a:schemeClr val="bg1"/>
                </a:solidFill>
                <a:latin typeface="Proxima Nova Cn Rg" panose="02000506030000020004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3607693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29375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602291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29375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819811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875" y="665163"/>
            <a:ext cx="4638675" cy="4802187"/>
          </a:xfrm>
          <a:prstGeom prst="rect">
            <a:avLst/>
          </a:prstGeom>
        </p:spPr>
        <p:txBody>
          <a:bodyPr anchor="ctr"/>
          <a:lstStyle>
            <a:lvl1pPr algn="ctr">
              <a:defRPr sz="5400">
                <a:solidFill>
                  <a:schemeClr val="bg1"/>
                </a:solidFill>
                <a:latin typeface="Proxima Nova Cn Rg" panose="02000506030000020004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47193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038850" y="0"/>
            <a:ext cx="6153150" cy="6857999"/>
          </a:xfrm>
          <a:prstGeom prst="rect">
            <a:avLst/>
          </a:prstGeom>
          <a:solidFill>
            <a:srgbClr val="198A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2"/>
            <a:ext cx="5448301" cy="963613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29375" y="2228850"/>
            <a:ext cx="5448300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719257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29375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371550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198A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64161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29375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330221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1"/>
            <a:ext cx="12192000" cy="1185334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0" y="1363662"/>
            <a:ext cx="11468100" cy="521360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rgbClr val="E65225"/>
                </a:solidFill>
                <a:latin typeface="Proxima Nova Semibold"/>
              </a:defRPr>
            </a:lvl1pPr>
            <a:lvl2pPr marL="0" indent="0" algn="l">
              <a:buFont typeface="Wingdings" panose="05000000000000000000" pitchFamily="2" charset="2"/>
              <a:buNone/>
              <a:defRPr sz="4000">
                <a:latin typeface="Proxima Nova Cn Rg" panose="02000506030000020004" pitchFamily="50" charset="0"/>
              </a:defRPr>
            </a:lvl2pPr>
            <a:lvl3pPr marL="457200" indent="-457200" algn="l">
              <a:buFont typeface="Wingdings" panose="05000000000000000000" pitchFamily="2" charset="2"/>
              <a:buChar char="§"/>
              <a:defRPr sz="3200">
                <a:latin typeface="Proxima Nova Cn Rg" panose="02000506030000020004" pitchFamily="50" charset="0"/>
              </a:defRPr>
            </a:lvl3pPr>
            <a:lvl4pPr marL="447675" indent="0" algn="l">
              <a:buFont typeface="Wingdings" panose="05000000000000000000" pitchFamily="2" charset="2"/>
              <a:buNone/>
              <a:defRPr sz="2800">
                <a:latin typeface="Proxima Nova Cn Rg" panose="02000506030000020004" pitchFamily="50" charset="0"/>
              </a:defRPr>
            </a:lvl4pPr>
            <a:lvl5pPr marL="895350" indent="-457200" algn="l">
              <a:buFont typeface="Wingdings" panose="05000000000000000000" pitchFamily="2" charset="2"/>
              <a:buChar char="§"/>
              <a:defRPr sz="2800">
                <a:latin typeface="Proxima Nova Cn Rg" panose="02000506030000020004" pitchFamily="50" charset="0"/>
              </a:defRPr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  <a:p>
            <a:endParaRPr lang="en-AU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361950" y="230716"/>
            <a:ext cx="11468100" cy="723900"/>
          </a:xfrm>
          <a:prstGeom prst="rect">
            <a:avLst/>
          </a:prstGeo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Proxima Nova Ligh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51730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theme" Target="../theme/theme16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theme" Target="../theme/theme18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theme" Target="../theme/theme1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9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.png"/><Relationship Id="rId5" Type="http://schemas.openxmlformats.org/officeDocument/2006/relationships/theme" Target="../theme/theme21.xml"/><Relationship Id="rId4" Type="http://schemas.openxmlformats.org/officeDocument/2006/relationships/slideLayout" Target="../slideLayouts/slideLayout56.xml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2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7.jpg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84.xml"/><Relationship Id="rId39" Type="http://schemas.openxmlformats.org/officeDocument/2006/relationships/image" Target="../media/image8.png"/><Relationship Id="rId3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79.xml"/><Relationship Id="rId34" Type="http://schemas.openxmlformats.org/officeDocument/2006/relationships/slideLayout" Target="../slideLayouts/slideLayout92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33" Type="http://schemas.openxmlformats.org/officeDocument/2006/relationships/slideLayout" Target="../slideLayouts/slideLayout91.xml"/><Relationship Id="rId38" Type="http://schemas.openxmlformats.org/officeDocument/2006/relationships/image" Target="../media/image13.png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29" Type="http://schemas.openxmlformats.org/officeDocument/2006/relationships/slideLayout" Target="../slideLayouts/slideLayout87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32" Type="http://schemas.openxmlformats.org/officeDocument/2006/relationships/slideLayout" Target="../slideLayouts/slideLayout90.xml"/><Relationship Id="rId37" Type="http://schemas.openxmlformats.org/officeDocument/2006/relationships/image" Target="../media/image4.png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6.xml"/><Relationship Id="rId36" Type="http://schemas.openxmlformats.org/officeDocument/2006/relationships/theme" Target="../theme/theme23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31" Type="http://schemas.openxmlformats.org/officeDocument/2006/relationships/slideLayout" Target="../slideLayouts/slideLayout89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5.xml"/><Relationship Id="rId30" Type="http://schemas.openxmlformats.org/officeDocument/2006/relationships/slideLayout" Target="../slideLayouts/slideLayout88.xml"/><Relationship Id="rId35" Type="http://schemas.openxmlformats.org/officeDocument/2006/relationships/slideLayout" Target="../slideLayouts/slideLayout9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jpe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hutterstock_197903273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5225">
              <a:alpha val="8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5807075"/>
            <a:ext cx="12192000" cy="1050925"/>
          </a:xfrm>
          <a:prstGeom prst="rect">
            <a:avLst/>
          </a:prstGeom>
          <a:solidFill>
            <a:srgbClr val="29292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477838" y="6030913"/>
            <a:ext cx="4846637" cy="507831"/>
          </a:xfrm>
          <a:prstGeom prst="rect">
            <a:avLst/>
          </a:prstGeom>
          <a:solidFill>
            <a:srgbClr val="292929"/>
          </a:solidFill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kern="1500" dirty="0">
                <a:solidFill>
                  <a:schemeClr val="bg1"/>
                </a:solidFill>
                <a:latin typeface="+mn-lt"/>
                <a:ea typeface="ＭＳ Ｐゴシック" charset="0"/>
                <a:cs typeface="Proxima Nova Light"/>
              </a:rPr>
              <a:t>www.accessibilityoz.com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kern="1500" dirty="0">
                <a:solidFill>
                  <a:schemeClr val="bg1"/>
                </a:solidFill>
                <a:latin typeface="+mn-lt"/>
                <a:ea typeface="ＭＳ Ｐゴシック" charset="0"/>
                <a:cs typeface="Proxima Nova Semibold"/>
              </a:rPr>
              <a:t>@</a:t>
            </a:r>
            <a:r>
              <a:rPr lang="en-US" kern="1500" dirty="0" err="1">
                <a:solidFill>
                  <a:schemeClr val="bg1"/>
                </a:solidFill>
                <a:latin typeface="+mn-lt"/>
                <a:ea typeface="ＭＳ Ｐゴシック" charset="0"/>
                <a:cs typeface="Proxima Nova Semibold"/>
              </a:rPr>
              <a:t>accessibilityoz</a:t>
            </a:r>
            <a:endParaRPr lang="en-US" kern="1500" dirty="0">
              <a:solidFill>
                <a:schemeClr val="bg1"/>
              </a:solidFill>
              <a:latin typeface="+mn-lt"/>
              <a:ea typeface="ＭＳ Ｐゴシック" charset="0"/>
              <a:cs typeface="Proxima Nova Semibold"/>
            </a:endParaRPr>
          </a:p>
        </p:txBody>
      </p:sp>
      <p:pic>
        <p:nvPicPr>
          <p:cNvPr id="10" name="Picture 7" descr="Accessibility_Oz_white.psd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1383" y="5828506"/>
            <a:ext cx="1862138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0216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1"/>
            <a:ext cx="12192000" cy="1185334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ccessibility_Oz_Orange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257" y="5771446"/>
            <a:ext cx="2394849" cy="1197932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812979" y="6147035"/>
            <a:ext cx="2224070" cy="46166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AU" sz="2400" cap="none" spc="0" dirty="0">
                <a:ln w="12700">
                  <a:noFill/>
                  <a:prstDash val="solid"/>
                </a:ln>
                <a:solidFill>
                  <a:srgbClr val="E65225"/>
                </a:solidFill>
                <a:latin typeface="+mn-lt"/>
                <a:cs typeface="Proxima Nova Semibold"/>
              </a:rPr>
              <a:t>@</a:t>
            </a:r>
            <a:r>
              <a:rPr lang="en-AU" sz="2400" cap="none" spc="0" dirty="0" err="1">
                <a:ln w="12700">
                  <a:noFill/>
                  <a:prstDash val="solid"/>
                </a:ln>
                <a:solidFill>
                  <a:srgbClr val="E65225"/>
                </a:solidFill>
                <a:latin typeface="+mn-lt"/>
                <a:cs typeface="Proxima Nova Semibold"/>
              </a:rPr>
              <a:t>accessibilityoz</a:t>
            </a:r>
            <a:endParaRPr lang="en-AU" sz="2400" cap="none" spc="0" dirty="0">
              <a:ln w="12700">
                <a:noFill/>
                <a:prstDash val="solid"/>
              </a:ln>
              <a:solidFill>
                <a:srgbClr val="E65225"/>
              </a:solidFill>
              <a:latin typeface="+mn-lt"/>
              <a:cs typeface="Proxima Nova Semibold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65975" y="5771446"/>
            <a:ext cx="11511700" cy="0"/>
          </a:xfrm>
          <a:prstGeom prst="line">
            <a:avLst/>
          </a:prstGeom>
          <a:ln w="9525" cmpd="sng">
            <a:solidFill>
              <a:srgbClr val="E65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Slider_Swirt.psd"/>
          <p:cNvPicPr>
            <a:picLocks noChangeAspect="1"/>
          </p:cNvPicPr>
          <p:nvPr userDrawn="1"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089" y="0"/>
            <a:ext cx="3599187" cy="3599187"/>
          </a:xfrm>
          <a:prstGeom prst="rect">
            <a:avLst/>
          </a:prstGeom>
        </p:spPr>
      </p:pic>
      <p:pic>
        <p:nvPicPr>
          <p:cNvPr id="12" name="Picture 11" descr="Twitter_Orange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75" y="6214765"/>
            <a:ext cx="375121" cy="37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68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87" r:id="rId2"/>
    <p:sldLayoutId id="214748385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utterstock_197903273.jp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0" y="1"/>
            <a:ext cx="10572750" cy="5940777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" y="0"/>
            <a:ext cx="6096000" cy="5940778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478068" y="6182996"/>
            <a:ext cx="484652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E65225"/>
                </a:solidFill>
                <a:latin typeface="+mn-lt"/>
                <a:ea typeface="ＭＳ Ｐゴシック" charset="0"/>
                <a:cs typeface="Proxima Nova Light"/>
              </a:rPr>
              <a:t>gian@accessibilityoz.com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E65225"/>
                </a:solidFill>
                <a:latin typeface="+mn-lt"/>
                <a:ea typeface="ＭＳ Ｐゴシック" charset="0"/>
                <a:cs typeface="Proxima Nova Semibold"/>
              </a:rPr>
              <a:t>accessibilityoz.com</a:t>
            </a:r>
          </a:p>
        </p:txBody>
      </p:sp>
      <p:pic>
        <p:nvPicPr>
          <p:cNvPr id="10" name="Picture 9" descr="Accessibility_Oz_Orange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861" y="5837946"/>
            <a:ext cx="2394849" cy="119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945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9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utterstock_193680272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5222"/>
            <a:ext cx="12192000" cy="6096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6098875" y="-155221"/>
            <a:ext cx="6093125" cy="6096000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478068" y="6182996"/>
            <a:ext cx="484652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E65225"/>
                </a:solidFill>
                <a:latin typeface="Proxima Nova Light"/>
                <a:ea typeface="ＭＳ Ｐゴシック" charset="0"/>
                <a:cs typeface="Proxima Nova Light"/>
              </a:rPr>
              <a:t>gian@accessibilityoz.com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E65225"/>
                </a:solidFill>
                <a:latin typeface="Proxima Nova Semibold"/>
                <a:ea typeface="ＭＳ Ｐゴシック" charset="0"/>
                <a:cs typeface="Proxima Nova Semibold"/>
              </a:rPr>
              <a:t>accessibilityoz.com</a:t>
            </a:r>
          </a:p>
        </p:txBody>
      </p:sp>
      <p:pic>
        <p:nvPicPr>
          <p:cNvPr id="10" name="Picture 9" descr="Accessibility_Oz_Orange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861" y="5837946"/>
            <a:ext cx="2394849" cy="119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919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1"/>
            <a:ext cx="12192000" cy="1185334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 descr="Accessibility_Oz_Orange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257" y="5771446"/>
            <a:ext cx="2394849" cy="1197932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741096" y="6202270"/>
            <a:ext cx="2085827" cy="40011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AU" sz="2000" dirty="0">
                <a:ln w="12700">
                  <a:noFill/>
                  <a:prstDash val="solid"/>
                </a:ln>
                <a:solidFill>
                  <a:srgbClr val="E65225"/>
                </a:solidFill>
                <a:latin typeface="Proxima Nova Semibold"/>
                <a:cs typeface="Proxima Nova Semibold"/>
              </a:rPr>
              <a:t>@</a:t>
            </a:r>
            <a:r>
              <a:rPr lang="en-AU" sz="2000" dirty="0" err="1">
                <a:ln w="12700">
                  <a:noFill/>
                  <a:prstDash val="solid"/>
                </a:ln>
                <a:solidFill>
                  <a:srgbClr val="E65225"/>
                </a:solidFill>
                <a:latin typeface="Proxima Nova Semibold"/>
                <a:cs typeface="Proxima Nova Semibold"/>
              </a:rPr>
              <a:t>accessibilityoz</a:t>
            </a:r>
            <a:endParaRPr lang="en-AU" sz="2000" dirty="0">
              <a:ln w="12700">
                <a:noFill/>
                <a:prstDash val="solid"/>
              </a:ln>
              <a:solidFill>
                <a:srgbClr val="E65225"/>
              </a:solidFill>
              <a:latin typeface="Proxima Nova Semibold"/>
              <a:cs typeface="Proxima Nova Semibold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65975" y="5771446"/>
            <a:ext cx="11511700" cy="0"/>
          </a:xfrm>
          <a:prstGeom prst="line">
            <a:avLst/>
          </a:prstGeom>
          <a:ln w="9525" cmpd="sng">
            <a:solidFill>
              <a:srgbClr val="E65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Slider_Swirt.psd"/>
          <p:cNvPicPr>
            <a:picLocks noChangeAspect="1"/>
          </p:cNvPicPr>
          <p:nvPr userDrawn="1"/>
        </p:nvPicPr>
        <p:blipFill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089" y="0"/>
            <a:ext cx="3599187" cy="3599187"/>
          </a:xfrm>
          <a:prstGeom prst="rect">
            <a:avLst/>
          </a:prstGeom>
        </p:spPr>
      </p:pic>
      <p:pic>
        <p:nvPicPr>
          <p:cNvPr id="12" name="Picture 11" descr="Twitter_Orange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75" y="6214765"/>
            <a:ext cx="375121" cy="37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277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utterstock_197903273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0" y="1"/>
            <a:ext cx="10572750" cy="5940777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" y="0"/>
            <a:ext cx="6096000" cy="5940778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478068" y="6182996"/>
            <a:ext cx="484652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E65225"/>
                </a:solidFill>
                <a:latin typeface="+mn-lt"/>
                <a:ea typeface="ＭＳ Ｐゴシック" charset="0"/>
                <a:cs typeface="Proxima Nova Light"/>
              </a:rPr>
              <a:t>gian@accessibilityoz.com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E65225"/>
                </a:solidFill>
                <a:latin typeface="+mn-lt"/>
                <a:ea typeface="ＭＳ Ｐゴシック" charset="0"/>
                <a:cs typeface="Proxima Nova Semibold"/>
              </a:rPr>
              <a:t>accessibilityoz.com</a:t>
            </a:r>
          </a:p>
        </p:txBody>
      </p:sp>
      <p:pic>
        <p:nvPicPr>
          <p:cNvPr id="10" name="Picture 9" descr="Accessibility_Oz_Orange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861" y="5837946"/>
            <a:ext cx="2394849" cy="119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082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1"/>
            <a:ext cx="12192000" cy="1185334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 descr="Accessibility_Oz_Orange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257" y="5771446"/>
            <a:ext cx="2394849" cy="1197932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741096" y="6202270"/>
            <a:ext cx="2085827" cy="40011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AU" sz="2000" dirty="0">
                <a:ln w="12700">
                  <a:noFill/>
                  <a:prstDash val="solid"/>
                </a:ln>
                <a:solidFill>
                  <a:srgbClr val="E65225"/>
                </a:solidFill>
                <a:latin typeface="Proxima Nova Semibold"/>
                <a:cs typeface="Proxima Nova Semibold"/>
              </a:rPr>
              <a:t>@</a:t>
            </a:r>
            <a:r>
              <a:rPr lang="en-AU" sz="2000" dirty="0" err="1">
                <a:ln w="12700">
                  <a:noFill/>
                  <a:prstDash val="solid"/>
                </a:ln>
                <a:solidFill>
                  <a:srgbClr val="E65225"/>
                </a:solidFill>
                <a:latin typeface="Proxima Nova Semibold"/>
                <a:cs typeface="Proxima Nova Semibold"/>
              </a:rPr>
              <a:t>accessibilityoz</a:t>
            </a:r>
            <a:endParaRPr lang="en-AU" sz="2000" dirty="0">
              <a:ln w="12700">
                <a:noFill/>
                <a:prstDash val="solid"/>
              </a:ln>
              <a:solidFill>
                <a:srgbClr val="E65225"/>
              </a:solidFill>
              <a:latin typeface="Proxima Nova Semibold"/>
              <a:cs typeface="Proxima Nova Semibold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65975" y="5771446"/>
            <a:ext cx="11511700" cy="0"/>
          </a:xfrm>
          <a:prstGeom prst="line">
            <a:avLst/>
          </a:prstGeom>
          <a:ln w="9525" cmpd="sng">
            <a:solidFill>
              <a:srgbClr val="E65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Slider_Swirt.psd"/>
          <p:cNvPicPr>
            <a:picLocks noChangeAspect="1"/>
          </p:cNvPicPr>
          <p:nvPr userDrawn="1"/>
        </p:nvPicPr>
        <p:blipFill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089" y="0"/>
            <a:ext cx="3599187" cy="3599187"/>
          </a:xfrm>
          <a:prstGeom prst="rect">
            <a:avLst/>
          </a:prstGeom>
        </p:spPr>
      </p:pic>
      <p:pic>
        <p:nvPicPr>
          <p:cNvPr id="12" name="Picture 11" descr="Twitter_Orange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75" y="6214765"/>
            <a:ext cx="375121" cy="37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5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utterstock_193680272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5222"/>
            <a:ext cx="12192000" cy="6096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6098875" y="-155221"/>
            <a:ext cx="6093125" cy="6096000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478068" y="6182996"/>
            <a:ext cx="4846525" cy="534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E65225"/>
                </a:solidFill>
                <a:latin typeface="+mn-lt"/>
                <a:ea typeface="ＭＳ Ｐゴシック" charset="0"/>
                <a:cs typeface="Proxima Nova Light"/>
              </a:rPr>
              <a:t>gian@accessibilityoz.com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E65225"/>
                </a:solidFill>
                <a:latin typeface="+mn-lt"/>
                <a:ea typeface="ＭＳ Ｐゴシック" charset="0"/>
                <a:cs typeface="Proxima Nova Semibold"/>
              </a:rPr>
              <a:t>accessibilityoz.com</a:t>
            </a:r>
          </a:p>
        </p:txBody>
      </p:sp>
      <p:pic>
        <p:nvPicPr>
          <p:cNvPr id="10" name="Picture 9" descr="Accessibility_Oz_Orange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861" y="5837946"/>
            <a:ext cx="2394849" cy="119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496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7194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9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64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utterstock_197903273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0" y="1"/>
            <a:ext cx="10572750" cy="5940777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" y="0"/>
            <a:ext cx="6096000" cy="5940778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478068" y="6182996"/>
            <a:ext cx="4846525" cy="534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E65225"/>
                </a:solidFill>
                <a:latin typeface="+mn-lt"/>
                <a:ea typeface="ＭＳ Ｐゴシック" charset="0"/>
                <a:cs typeface="Proxima Nova Light"/>
              </a:rPr>
              <a:t>gian@accessibilityoz.com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E65225"/>
                </a:solidFill>
                <a:latin typeface="+mn-lt"/>
                <a:ea typeface="ＭＳ Ｐゴシック" charset="0"/>
                <a:cs typeface="Proxima Nova Semibold"/>
              </a:rPr>
              <a:t>accessibilityoz.com</a:t>
            </a:r>
          </a:p>
        </p:txBody>
      </p:sp>
      <p:pic>
        <p:nvPicPr>
          <p:cNvPr id="10" name="Picture 9" descr="Accessibility_Oz_Orange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861" y="5837946"/>
            <a:ext cx="2394849" cy="119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276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utterstock_193680272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5222"/>
            <a:ext cx="12192000" cy="6096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6098875" y="-155221"/>
            <a:ext cx="6093125" cy="6096000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478068" y="6182996"/>
            <a:ext cx="484652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1800" dirty="0">
                <a:solidFill>
                  <a:srgbClr val="E65225"/>
                </a:solidFill>
                <a:latin typeface="+mn-lt"/>
                <a:ea typeface="ＭＳ Ｐゴシック" charset="0"/>
                <a:cs typeface="Proxima Nova Light"/>
              </a:rPr>
              <a:t>gian@accessibilityoz.com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1800" dirty="0">
                <a:solidFill>
                  <a:srgbClr val="E65225"/>
                </a:solidFill>
                <a:latin typeface="+mn-lt"/>
                <a:ea typeface="ＭＳ Ｐゴシック" charset="0"/>
                <a:cs typeface="Proxima Nova Semibold"/>
              </a:rPr>
              <a:t>accessibilityoz.com</a:t>
            </a:r>
          </a:p>
        </p:txBody>
      </p:sp>
      <p:pic>
        <p:nvPicPr>
          <p:cNvPr id="10" name="Picture 9" descr="Accessibility_Oz_Orange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861" y="5837946"/>
            <a:ext cx="2394849" cy="119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06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3467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1"/>
            <a:ext cx="12192000" cy="1185334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 descr="Accessibility_Oz_Orange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257" y="5771446"/>
            <a:ext cx="2394849" cy="1197932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741095" y="5970302"/>
            <a:ext cx="2085827" cy="40011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AU" sz="2000" dirty="0">
                <a:ln w="12700">
                  <a:noFill/>
                  <a:prstDash val="solid"/>
                </a:ln>
                <a:solidFill>
                  <a:srgbClr val="E65225"/>
                </a:solidFill>
                <a:latin typeface="Proxima Nova Semibold"/>
                <a:cs typeface="Proxima Nova Semibold"/>
              </a:rPr>
              <a:t>@</a:t>
            </a:r>
            <a:r>
              <a:rPr lang="en-AU" sz="2000" dirty="0" err="1">
                <a:ln w="12700">
                  <a:noFill/>
                  <a:prstDash val="solid"/>
                </a:ln>
                <a:solidFill>
                  <a:srgbClr val="E65225"/>
                </a:solidFill>
                <a:latin typeface="Proxima Nova Rg" panose="02000506030000020004" pitchFamily="50" charset="0"/>
                <a:cs typeface="Proxima Nova Semibold"/>
              </a:rPr>
              <a:t>accessibilityoz</a:t>
            </a:r>
            <a:endParaRPr lang="en-AU" sz="2000" dirty="0">
              <a:ln w="12700">
                <a:noFill/>
                <a:prstDash val="solid"/>
              </a:ln>
              <a:solidFill>
                <a:srgbClr val="E65225"/>
              </a:solidFill>
              <a:latin typeface="Proxima Nova Rg" panose="02000506030000020004" pitchFamily="50" charset="0"/>
              <a:cs typeface="Proxima Nova Semibold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65975" y="5771446"/>
            <a:ext cx="11511700" cy="0"/>
          </a:xfrm>
          <a:prstGeom prst="line">
            <a:avLst/>
          </a:prstGeom>
          <a:ln w="9525" cmpd="sng">
            <a:solidFill>
              <a:srgbClr val="E65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Slider_Swirt.psd"/>
          <p:cNvPicPr>
            <a:picLocks noChangeAspect="1"/>
          </p:cNvPicPr>
          <p:nvPr userDrawn="1"/>
        </p:nvPicPr>
        <p:blipFill>
          <a:blip r:embed="rId7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089" y="0"/>
            <a:ext cx="3599187" cy="3599187"/>
          </a:xfrm>
          <a:prstGeom prst="rect">
            <a:avLst/>
          </a:prstGeom>
        </p:spPr>
      </p:pic>
      <p:pic>
        <p:nvPicPr>
          <p:cNvPr id="12" name="Picture 11" descr="Twitter_Orange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74" y="5982797"/>
            <a:ext cx="375121" cy="37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493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2" b="10088"/>
          <a:stretch/>
        </p:blipFill>
        <p:spPr>
          <a:xfrm>
            <a:off x="0" y="0"/>
            <a:ext cx="12225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652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1"/>
            <a:ext cx="12192000" cy="1185334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ccessibility_Oz_Orange.png"/>
          <p:cNvPicPr>
            <a:picLocks noChangeAspect="1"/>
          </p:cNvPicPr>
          <p:nvPr userDrawn="1"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257" y="5771446"/>
            <a:ext cx="2394849" cy="1197932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719454" y="6147035"/>
            <a:ext cx="2411120" cy="46166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AU" sz="2400" cap="none" spc="0" dirty="0">
                <a:ln w="12700">
                  <a:noFill/>
                  <a:prstDash val="solid"/>
                </a:ln>
                <a:solidFill>
                  <a:srgbClr val="E65225"/>
                </a:solidFill>
                <a:latin typeface="Proxima Nova Semibold"/>
                <a:cs typeface="Proxima Nova Semibold"/>
              </a:rPr>
              <a:t>@</a:t>
            </a:r>
            <a:r>
              <a:rPr lang="en-AU" sz="2400" cap="none" spc="0" dirty="0" err="1">
                <a:ln w="12700">
                  <a:noFill/>
                  <a:prstDash val="solid"/>
                </a:ln>
                <a:solidFill>
                  <a:srgbClr val="E65225"/>
                </a:solidFill>
                <a:latin typeface="Proxima Nova Semibold"/>
                <a:cs typeface="Proxima Nova Semibold"/>
              </a:rPr>
              <a:t>accessibilityoz</a:t>
            </a:r>
            <a:endParaRPr lang="en-AU" sz="2400" cap="none" spc="0" dirty="0">
              <a:ln w="12700">
                <a:noFill/>
                <a:prstDash val="solid"/>
              </a:ln>
              <a:solidFill>
                <a:srgbClr val="E65225"/>
              </a:solidFill>
              <a:latin typeface="Proxima Nova Semibold"/>
              <a:cs typeface="Proxima Nova Semibold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65975" y="5771446"/>
            <a:ext cx="11511700" cy="0"/>
          </a:xfrm>
          <a:prstGeom prst="line">
            <a:avLst/>
          </a:prstGeom>
          <a:ln w="9525" cmpd="sng">
            <a:solidFill>
              <a:srgbClr val="E65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Slider_Swirt.psd"/>
          <p:cNvPicPr>
            <a:picLocks noChangeAspect="1"/>
          </p:cNvPicPr>
          <p:nvPr userDrawn="1"/>
        </p:nvPicPr>
        <p:blipFill>
          <a:blip r:embed="rId38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089" y="0"/>
            <a:ext cx="3599187" cy="3599187"/>
          </a:xfrm>
          <a:prstGeom prst="rect">
            <a:avLst/>
          </a:prstGeom>
        </p:spPr>
      </p:pic>
      <p:pic>
        <p:nvPicPr>
          <p:cNvPr id="12" name="Picture 11" descr="Twitter_Orange.png"/>
          <p:cNvPicPr>
            <a:picLocks noChangeAspect="1"/>
          </p:cNvPicPr>
          <p:nvPr userDrawn="1"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75" y="6214765"/>
            <a:ext cx="375121" cy="37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267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  <p:sldLayoutId id="2147483907" r:id="rId13"/>
    <p:sldLayoutId id="2147483908" r:id="rId14"/>
    <p:sldLayoutId id="2147483909" r:id="rId15"/>
    <p:sldLayoutId id="2147483910" r:id="rId16"/>
    <p:sldLayoutId id="2147483911" r:id="rId17"/>
    <p:sldLayoutId id="2147483912" r:id="rId18"/>
    <p:sldLayoutId id="2147483913" r:id="rId19"/>
    <p:sldLayoutId id="2147483914" r:id="rId20"/>
    <p:sldLayoutId id="2147483915" r:id="rId21"/>
    <p:sldLayoutId id="2147483916" r:id="rId22"/>
    <p:sldLayoutId id="2147483917" r:id="rId23"/>
    <p:sldLayoutId id="2147483918" r:id="rId24"/>
    <p:sldLayoutId id="2147483919" r:id="rId25"/>
    <p:sldLayoutId id="2147483920" r:id="rId26"/>
    <p:sldLayoutId id="2147483921" r:id="rId27"/>
    <p:sldLayoutId id="2147483922" r:id="rId28"/>
    <p:sldLayoutId id="2147483923" r:id="rId29"/>
    <p:sldLayoutId id="2147483924" r:id="rId30"/>
    <p:sldLayoutId id="2147483925" r:id="rId31"/>
    <p:sldLayoutId id="2147483926" r:id="rId32"/>
    <p:sldLayoutId id="2147483927" r:id="rId33"/>
    <p:sldLayoutId id="2147483928" r:id="rId34"/>
    <p:sldLayoutId id="2147483929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utterstock_197903273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0" y="1"/>
            <a:ext cx="10572750" cy="5947172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" y="-1"/>
            <a:ext cx="6096000" cy="5947174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478068" y="6182996"/>
            <a:ext cx="484652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1800" dirty="0">
                <a:solidFill>
                  <a:srgbClr val="E65225"/>
                </a:solidFill>
                <a:latin typeface="+mn-lt"/>
                <a:ea typeface="ＭＳ Ｐゴシック" charset="0"/>
                <a:cs typeface="Proxima Nova Light"/>
              </a:rPr>
              <a:t>gian@accessibilityoz.com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1800" dirty="0">
                <a:solidFill>
                  <a:srgbClr val="E65225"/>
                </a:solidFill>
                <a:latin typeface="+mn-lt"/>
                <a:ea typeface="ＭＳ Ｐゴシック" charset="0"/>
                <a:cs typeface="Proxima Nova Semibold"/>
              </a:rPr>
              <a:t>accessibilityoz.com</a:t>
            </a:r>
          </a:p>
        </p:txBody>
      </p:sp>
      <p:pic>
        <p:nvPicPr>
          <p:cNvPr id="10" name="Picture 9" descr="Accessibility_Oz_Orange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861" y="5837946"/>
            <a:ext cx="2394849" cy="119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004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202046" y="0"/>
            <a:ext cx="135230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680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2" b="10088"/>
          <a:stretch/>
        </p:blipFill>
        <p:spPr>
          <a:xfrm>
            <a:off x="0" y="0"/>
            <a:ext cx="12225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6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609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0" r:id="rId2"/>
    <p:sldLayoutId id="2147483709" r:id="rId3"/>
    <p:sldLayoutId id="2147483707" r:id="rId4"/>
    <p:sldLayoutId id="2147483708" r:id="rId5"/>
    <p:sldLayoutId id="2147483701" r:id="rId6"/>
    <p:sldLayoutId id="214748385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0" y="561875"/>
            <a:ext cx="4836822" cy="2600425"/>
          </a:xfrm>
          <a:prstGeom prst="rect">
            <a:avLst/>
          </a:prstGeom>
          <a:solidFill>
            <a:srgbClr val="198A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761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9" b="6522"/>
          <a:stretch/>
        </p:blipFill>
        <p:spPr>
          <a:xfrm>
            <a:off x="0" y="-49877"/>
            <a:ext cx="12192000" cy="690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386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4" b="8512"/>
          <a:stretch/>
        </p:blipFill>
        <p:spPr>
          <a:xfrm>
            <a:off x="0" y="0"/>
            <a:ext cx="12192000" cy="695154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61875"/>
            <a:ext cx="4836822" cy="5076925"/>
          </a:xfrm>
          <a:prstGeom prst="rect">
            <a:avLst/>
          </a:prstGeom>
          <a:solidFill>
            <a:srgbClr val="198A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62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cessibilityoz.com/ozplayer" TargetMode="External"/><Relationship Id="rId2" Type="http://schemas.openxmlformats.org/officeDocument/2006/relationships/hyperlink" Target="http://ableplayer.github.io/ableplayer" TargetMode="External"/><Relationship Id="rId1" Type="http://schemas.openxmlformats.org/officeDocument/2006/relationships/slideLayout" Target="../slideLayouts/slideLayout53.xml"/><Relationship Id="rId4" Type="http://schemas.openxmlformats.org/officeDocument/2006/relationships/hyperlink" Target="https://www.accessibilityoz.com/ozplayer/ozplayer-code-generator/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000" dirty="0"/>
              <a:t>Video player accessibility</a:t>
            </a:r>
            <a:br>
              <a:rPr lang="en-AU" sz="4000" dirty="0"/>
            </a:br>
            <a:r>
              <a:rPr lang="en-AU" sz="4000" dirty="0"/>
              <a:t>http://a11yoz.com/player17</a:t>
            </a:r>
          </a:p>
        </p:txBody>
      </p:sp>
    </p:spTree>
    <p:extLst>
      <p:ext uri="{BB962C8B-B14F-4D97-AF65-F5344CB8AC3E}">
        <p14:creationId xmlns:p14="http://schemas.microsoft.com/office/powerpoint/2010/main" val="3031236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D7871-147D-49DA-8215-01E8B1B453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Resources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1EDFA8-5AE4-4057-A1E5-7E596AF975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sz="3200" dirty="0" err="1">
                <a:solidFill>
                  <a:schemeClr val="tx1"/>
                </a:solidFill>
              </a:rPr>
              <a:t>AccessibilityOz</a:t>
            </a:r>
            <a:r>
              <a:rPr lang="en-AU" sz="3200" dirty="0">
                <a:solidFill>
                  <a:schemeClr val="tx1"/>
                </a:solidFill>
              </a:rPr>
              <a:t> – About – Articles and Interviews: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tx1"/>
                </a:solidFill>
              </a:rPr>
              <a:t>8 steps to create accessible video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tx1"/>
                </a:solidFill>
              </a:rPr>
              <a:t>Video Accessibility Principles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tx1"/>
                </a:solidFill>
              </a:rPr>
              <a:t>Accessible Videos are Your Friend</a:t>
            </a:r>
          </a:p>
          <a:p>
            <a:r>
              <a:rPr lang="en-AU" sz="3200" dirty="0" err="1">
                <a:solidFill>
                  <a:schemeClr val="tx1"/>
                </a:solidFill>
              </a:rPr>
              <a:t>AccessibilityOz</a:t>
            </a:r>
            <a:r>
              <a:rPr lang="en-AU" sz="3200" dirty="0">
                <a:solidFill>
                  <a:schemeClr val="tx1"/>
                </a:solidFill>
              </a:rPr>
              <a:t> – About - Presentations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tx1"/>
                </a:solidFill>
              </a:rPr>
              <a:t>Video and Accessibility webinar</a:t>
            </a:r>
          </a:p>
          <a:p>
            <a:r>
              <a:rPr lang="en-AU" sz="3200" dirty="0" err="1">
                <a:solidFill>
                  <a:schemeClr val="tx1"/>
                </a:solidFill>
              </a:rPr>
              <a:t>AccessibilityOz</a:t>
            </a:r>
            <a:r>
              <a:rPr lang="en-AU" sz="3200" dirty="0">
                <a:solidFill>
                  <a:schemeClr val="tx1"/>
                </a:solidFill>
              </a:rPr>
              <a:t> – Factsheets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tx1"/>
                </a:solidFill>
              </a:rPr>
              <a:t>Video accessibility principles, impact on users, testing checklist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AU" sz="4400" dirty="0"/>
          </a:p>
        </p:txBody>
      </p:sp>
    </p:spTree>
    <p:extLst>
      <p:ext uri="{BB962C8B-B14F-4D97-AF65-F5344CB8AC3E}">
        <p14:creationId xmlns:p14="http://schemas.microsoft.com/office/powerpoint/2010/main" val="2583508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sz="6000" dirty="0">
                <a:latin typeface="+mn-lt"/>
              </a:rPr>
              <a:t>So how do you create an accessible video experience?</a:t>
            </a:r>
          </a:p>
        </p:txBody>
      </p:sp>
    </p:spTree>
    <p:extLst>
      <p:ext uri="{BB962C8B-B14F-4D97-AF65-F5344CB8AC3E}">
        <p14:creationId xmlns:p14="http://schemas.microsoft.com/office/powerpoint/2010/main" val="21877639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Accessible video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AU" sz="3200" dirty="0">
                <a:solidFill>
                  <a:schemeClr val="tx1"/>
                </a:solidFill>
                <a:latin typeface="+mn-lt"/>
              </a:rPr>
              <a:t>Accessible content in the video</a:t>
            </a:r>
          </a:p>
          <a:p>
            <a:pPr marL="514350" indent="-514350">
              <a:buFont typeface="+mj-lt"/>
              <a:buAutoNum type="arabicPeriod"/>
            </a:pPr>
            <a:r>
              <a:rPr lang="en-AU" sz="3200" dirty="0">
                <a:solidFill>
                  <a:schemeClr val="tx1"/>
                </a:solidFill>
                <a:latin typeface="+mn-lt"/>
              </a:rPr>
              <a:t>Accessible video player</a:t>
            </a:r>
          </a:p>
          <a:p>
            <a:pPr marL="514350" indent="-514350">
              <a:buFont typeface="+mj-lt"/>
              <a:buAutoNum type="arabicPeriod"/>
            </a:pPr>
            <a:r>
              <a:rPr lang="en-AU" sz="3200" dirty="0">
                <a:solidFill>
                  <a:schemeClr val="tx1"/>
                </a:solidFill>
                <a:latin typeface="+mn-lt"/>
              </a:rPr>
              <a:t>Never auto-play</a:t>
            </a:r>
          </a:p>
          <a:p>
            <a:pPr marL="514350" indent="-514350">
              <a:buFont typeface="+mj-lt"/>
              <a:buAutoNum type="arabicPeriod"/>
            </a:pPr>
            <a:r>
              <a:rPr lang="en-AU" sz="3200" dirty="0">
                <a:solidFill>
                  <a:schemeClr val="tx1"/>
                </a:solidFill>
                <a:latin typeface="+mn-lt"/>
              </a:rPr>
              <a:t>No flashing content</a:t>
            </a:r>
          </a:p>
          <a:p>
            <a:pPr marL="514350" indent="-514350">
              <a:buFont typeface="+mj-lt"/>
              <a:buAutoNum type="arabicPeriod"/>
            </a:pPr>
            <a:r>
              <a:rPr lang="en-AU" sz="3200" dirty="0">
                <a:solidFill>
                  <a:schemeClr val="tx1"/>
                </a:solidFill>
                <a:latin typeface="+mn-lt"/>
              </a:rPr>
              <a:t>Accessible transcript</a:t>
            </a:r>
          </a:p>
          <a:p>
            <a:pPr marL="514350" indent="-514350">
              <a:buFont typeface="+mj-lt"/>
              <a:buAutoNum type="arabicPeriod"/>
            </a:pPr>
            <a:r>
              <a:rPr lang="en-AU" sz="3200" dirty="0">
                <a:solidFill>
                  <a:schemeClr val="tx1"/>
                </a:solidFill>
                <a:latin typeface="+mn-lt"/>
              </a:rPr>
              <a:t>Accessible captions</a:t>
            </a:r>
          </a:p>
          <a:p>
            <a:pPr marL="514350" indent="-514350">
              <a:buFont typeface="+mj-lt"/>
              <a:buAutoNum type="arabicPeriod"/>
            </a:pPr>
            <a:r>
              <a:rPr lang="en-AU" sz="3200" dirty="0">
                <a:solidFill>
                  <a:schemeClr val="tx1"/>
                </a:solidFill>
                <a:latin typeface="+mn-lt"/>
              </a:rPr>
              <a:t>Accessible audio descriptions</a:t>
            </a:r>
          </a:p>
        </p:txBody>
      </p:sp>
    </p:spTree>
    <p:extLst>
      <p:ext uri="{BB962C8B-B14F-4D97-AF65-F5344CB8AC3E}">
        <p14:creationId xmlns:p14="http://schemas.microsoft.com/office/powerpoint/2010/main" val="368502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Video player testing: 37 players in all</a:t>
            </a:r>
          </a:p>
        </p:txBody>
      </p:sp>
    </p:spTree>
    <p:extLst>
      <p:ext uri="{BB962C8B-B14F-4D97-AF65-F5344CB8AC3E}">
        <p14:creationId xmlns:p14="http://schemas.microsoft.com/office/powerpoint/2010/main" val="8350770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Video players tested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1" y="1267098"/>
            <a:ext cx="4008119" cy="423835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 err="1">
                <a:solidFill>
                  <a:schemeClr val="tx1"/>
                </a:solidFill>
              </a:rPr>
              <a:t>AblePlayer</a:t>
            </a:r>
            <a:endParaRPr lang="en-AU" sz="28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tx1"/>
                </a:solidFill>
              </a:rPr>
              <a:t>Acorn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tx1"/>
                </a:solidFill>
              </a:rPr>
              <a:t>Adobe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tx1"/>
                </a:solidFill>
              </a:rPr>
              <a:t>AFB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tx1"/>
                </a:solidFill>
              </a:rPr>
              <a:t>Amazon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tx1"/>
                </a:solidFill>
              </a:rPr>
              <a:t>AMI Player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tx1"/>
                </a:solidFill>
              </a:rPr>
              <a:t>Brightcove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tx1"/>
                </a:solidFill>
              </a:rPr>
              <a:t>Facebook</a:t>
            </a:r>
            <a:endParaRPr lang="en-AU" sz="24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tx1"/>
                </a:solidFill>
              </a:rPr>
              <a:t>JW Player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32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32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36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3200" dirty="0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0" y="1267099"/>
            <a:ext cx="3387256" cy="4238352"/>
          </a:xfrm>
        </p:spPr>
        <p:txBody>
          <a:bodyPr/>
          <a:lstStyle/>
          <a:p>
            <a:pPr marL="457200" indent="-457200"/>
            <a:r>
              <a:rPr lang="en-AU" sz="2800" dirty="0" err="1">
                <a:solidFill>
                  <a:schemeClr val="tx1"/>
                </a:solidFill>
              </a:rPr>
              <a:t>Kaltura</a:t>
            </a:r>
            <a:endParaRPr lang="en-AU" sz="2800" dirty="0">
              <a:solidFill>
                <a:schemeClr val="tx1"/>
              </a:solidFill>
            </a:endParaRPr>
          </a:p>
          <a:p>
            <a:pPr marL="457200" indent="-457200"/>
            <a:r>
              <a:rPr lang="en-AU" sz="2800" dirty="0" err="1">
                <a:solidFill>
                  <a:schemeClr val="tx1"/>
                </a:solidFill>
              </a:rPr>
              <a:t>MediaElement</a:t>
            </a:r>
            <a:endParaRPr lang="en-AU" sz="2800" dirty="0">
              <a:solidFill>
                <a:schemeClr val="tx1"/>
              </a:solidFill>
            </a:endParaRPr>
          </a:p>
          <a:p>
            <a:pPr marL="457200" indent="-457200"/>
            <a:r>
              <a:rPr lang="en-AU" sz="2800" dirty="0" err="1">
                <a:solidFill>
                  <a:schemeClr val="tx1"/>
                </a:solidFill>
              </a:rPr>
              <a:t>MediaSite</a:t>
            </a:r>
            <a:endParaRPr lang="en-AU" sz="2800" dirty="0">
              <a:solidFill>
                <a:schemeClr val="tx1"/>
              </a:solidFill>
            </a:endParaRPr>
          </a:p>
          <a:p>
            <a:pPr marL="457200" indent="-457200"/>
            <a:r>
              <a:rPr lang="en-AU" sz="2800" dirty="0" err="1">
                <a:solidFill>
                  <a:schemeClr val="tx1"/>
                </a:solidFill>
              </a:rPr>
              <a:t>Ooyala</a:t>
            </a:r>
            <a:endParaRPr lang="en-AU" sz="2800" dirty="0">
              <a:solidFill>
                <a:schemeClr val="tx1"/>
              </a:solidFill>
            </a:endParaRPr>
          </a:p>
          <a:p>
            <a:pPr marL="457200" indent="-457200"/>
            <a:r>
              <a:rPr lang="en-AU" sz="2800" dirty="0" err="1">
                <a:solidFill>
                  <a:schemeClr val="tx1"/>
                </a:solidFill>
              </a:rPr>
              <a:t>OzPlayer</a:t>
            </a:r>
            <a:endParaRPr lang="en-AU" sz="2800" dirty="0">
              <a:solidFill>
                <a:schemeClr val="tx1"/>
              </a:solidFill>
            </a:endParaRPr>
          </a:p>
          <a:p>
            <a:pPr marL="457200" indent="-457200"/>
            <a:r>
              <a:rPr lang="en-AU" sz="2800" dirty="0" err="1">
                <a:solidFill>
                  <a:schemeClr val="tx1"/>
                </a:solidFill>
              </a:rPr>
              <a:t>Panopto</a:t>
            </a:r>
            <a:endParaRPr lang="en-AU" sz="2800" dirty="0">
              <a:solidFill>
                <a:schemeClr val="tx1"/>
              </a:solidFill>
            </a:endParaRPr>
          </a:p>
          <a:p>
            <a:pPr marL="457200" indent="-457200"/>
            <a:r>
              <a:rPr lang="en-AU" sz="2800" dirty="0">
                <a:solidFill>
                  <a:schemeClr val="tx1"/>
                </a:solidFill>
              </a:rPr>
              <a:t>PayPal</a:t>
            </a:r>
          </a:p>
          <a:p>
            <a:pPr marL="457200" indent="-457200"/>
            <a:r>
              <a:rPr lang="en-AU" sz="2800" dirty="0" err="1">
                <a:solidFill>
                  <a:schemeClr val="tx1"/>
                </a:solidFill>
              </a:rPr>
              <a:t>Plyr</a:t>
            </a:r>
            <a:endParaRPr lang="en-AU" sz="2800" dirty="0">
              <a:solidFill>
                <a:schemeClr val="tx1"/>
              </a:solidFill>
            </a:endParaRPr>
          </a:p>
          <a:p>
            <a:pPr marL="457200" indent="-457200"/>
            <a:r>
              <a:rPr lang="en-AU" sz="2800" dirty="0">
                <a:solidFill>
                  <a:schemeClr val="tx1"/>
                </a:solidFill>
              </a:rPr>
              <a:t>RAMP</a:t>
            </a:r>
          </a:p>
          <a:p>
            <a:pPr marL="0" indent="0">
              <a:buNone/>
            </a:pPr>
            <a:endParaRPr lang="en-AU" dirty="0"/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8142136" y="1363663"/>
            <a:ext cx="3706964" cy="41417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4000" b="0" kern="1200" dirty="0" smtClean="0">
                <a:solidFill>
                  <a:srgbClr val="E6522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4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AU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03D200C-5741-4A87-8542-1309EA2F5D43}"/>
              </a:ext>
            </a:extLst>
          </p:cNvPr>
          <p:cNvSpPr txBox="1">
            <a:spLocks/>
          </p:cNvSpPr>
          <p:nvPr/>
        </p:nvSpPr>
        <p:spPr>
          <a:xfrm>
            <a:off x="8142136" y="1267099"/>
            <a:ext cx="3706964" cy="42383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4000" b="0" kern="1200" dirty="0" smtClean="0">
                <a:solidFill>
                  <a:srgbClr val="E6522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4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AU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AU" sz="2800" dirty="0">
                <a:solidFill>
                  <a:schemeClr val="tx1"/>
                </a:solidFill>
              </a:rPr>
              <a:t>Video.js</a:t>
            </a:r>
          </a:p>
          <a:p>
            <a:pPr marL="457200" indent="-457200"/>
            <a:r>
              <a:rPr lang="en-AU" sz="2800" dirty="0" err="1">
                <a:solidFill>
                  <a:schemeClr val="tx1"/>
                </a:solidFill>
              </a:rPr>
              <a:t>Vidyard</a:t>
            </a:r>
            <a:endParaRPr lang="en-AU" sz="2800" dirty="0">
              <a:solidFill>
                <a:schemeClr val="tx1"/>
              </a:solidFill>
            </a:endParaRPr>
          </a:p>
          <a:p>
            <a:pPr marL="457200" indent="-457200"/>
            <a:r>
              <a:rPr lang="en-AU" sz="2800" dirty="0">
                <a:solidFill>
                  <a:schemeClr val="tx1"/>
                </a:solidFill>
              </a:rPr>
              <a:t>Vimeo</a:t>
            </a:r>
          </a:p>
          <a:p>
            <a:pPr marL="457200" indent="-457200"/>
            <a:r>
              <a:rPr lang="en-AU" sz="2800" dirty="0" err="1">
                <a:solidFill>
                  <a:schemeClr val="tx1"/>
                </a:solidFill>
              </a:rPr>
              <a:t>Viostream</a:t>
            </a:r>
            <a:endParaRPr lang="en-AU" sz="2800" dirty="0">
              <a:solidFill>
                <a:schemeClr val="tx1"/>
              </a:solidFill>
            </a:endParaRPr>
          </a:p>
          <a:p>
            <a:pPr marL="457200" indent="-457200"/>
            <a:r>
              <a:rPr lang="en-AU" sz="2800" dirty="0" err="1">
                <a:solidFill>
                  <a:schemeClr val="tx1"/>
                </a:solidFill>
              </a:rPr>
              <a:t>Wistia</a:t>
            </a:r>
            <a:endParaRPr lang="en-AU" sz="2800" dirty="0">
              <a:solidFill>
                <a:schemeClr val="tx1"/>
              </a:solidFill>
            </a:endParaRPr>
          </a:p>
          <a:p>
            <a:pPr marL="457200" indent="-457200"/>
            <a:r>
              <a:rPr lang="en-AU" sz="2800" dirty="0">
                <a:solidFill>
                  <a:schemeClr val="tx1"/>
                </a:solidFill>
              </a:rPr>
              <a:t>Yahoo</a:t>
            </a:r>
          </a:p>
          <a:p>
            <a:pPr marL="457200" indent="-457200"/>
            <a:r>
              <a:rPr lang="en-AU" sz="2800" dirty="0">
                <a:solidFill>
                  <a:schemeClr val="tx1"/>
                </a:solidFill>
              </a:rPr>
              <a:t>YouTube</a:t>
            </a:r>
          </a:p>
          <a:p>
            <a:pPr marL="457200" indent="-457200"/>
            <a:r>
              <a:rPr lang="en-AU" sz="2800" dirty="0">
                <a:solidFill>
                  <a:schemeClr val="tx1"/>
                </a:solidFill>
              </a:rPr>
              <a:t>YouTube embed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032722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About the testing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r>
              <a:rPr lang="en-GB" sz="2800" dirty="0">
                <a:solidFill>
                  <a:schemeClr val="tx1"/>
                </a:solidFill>
              </a:rPr>
              <a:t>Windows 10:</a:t>
            </a:r>
            <a:endParaRPr lang="en-AU" sz="2800" dirty="0">
              <a:solidFill>
                <a:schemeClr val="tx1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/>
                </a:solidFill>
              </a:rPr>
              <a:t>Google Chrome 61.0.3163.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AU" sz="2800" dirty="0">
              <a:solidFill>
                <a:schemeClr val="tx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832341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Showstoppers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Audio is not played automatically unless the user is made aware this is happening or a pause or stop button is provided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Video does not contain a keyboard trap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Full-screen video does not contain a reverse keyboard trap</a:t>
            </a:r>
          </a:p>
        </p:txBody>
      </p:sp>
    </p:spTree>
    <p:extLst>
      <p:ext uri="{BB962C8B-B14F-4D97-AF65-F5344CB8AC3E}">
        <p14:creationId xmlns:p14="http://schemas.microsoft.com/office/powerpoint/2010/main" val="33697043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Round One Knockouts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1" y="1267098"/>
            <a:ext cx="4008119" cy="423835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 err="1">
                <a:solidFill>
                  <a:schemeClr val="tx1"/>
                </a:solidFill>
              </a:rPr>
              <a:t>AblePlayer</a:t>
            </a:r>
            <a:endParaRPr lang="en-AU" sz="28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strike="sngStrike" dirty="0">
                <a:solidFill>
                  <a:schemeClr val="tx1"/>
                </a:solidFill>
              </a:rPr>
              <a:t>Acorn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strike="sngStrike" dirty="0">
                <a:solidFill>
                  <a:schemeClr val="tx1"/>
                </a:solidFill>
              </a:rPr>
              <a:t>Adobe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strike="sngStrike" dirty="0">
                <a:solidFill>
                  <a:schemeClr val="tx1"/>
                </a:solidFill>
              </a:rPr>
              <a:t>AFB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strike="sngStrike" dirty="0">
                <a:solidFill>
                  <a:schemeClr val="tx1"/>
                </a:solidFill>
              </a:rPr>
              <a:t>Amazon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strike="sngStrike" dirty="0">
                <a:solidFill>
                  <a:schemeClr val="tx1"/>
                </a:solidFill>
              </a:rPr>
              <a:t>AMI Player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strike="sngStrike" dirty="0">
                <a:solidFill>
                  <a:schemeClr val="tx1"/>
                </a:solidFill>
              </a:rPr>
              <a:t>Brightcove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strike="sngStrike" dirty="0">
                <a:solidFill>
                  <a:schemeClr val="tx1"/>
                </a:solidFill>
              </a:rPr>
              <a:t>Facebook</a:t>
            </a:r>
            <a:endParaRPr lang="en-AU" sz="2400" strike="sngStrike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tx1"/>
                </a:solidFill>
              </a:rPr>
              <a:t>JW Player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32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32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36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3200" dirty="0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0" y="1267099"/>
            <a:ext cx="3387256" cy="4238352"/>
          </a:xfrm>
        </p:spPr>
        <p:txBody>
          <a:bodyPr/>
          <a:lstStyle/>
          <a:p>
            <a:pPr marL="457200" indent="-457200"/>
            <a:r>
              <a:rPr lang="en-AU" sz="2800" dirty="0" err="1">
                <a:solidFill>
                  <a:schemeClr val="tx1"/>
                </a:solidFill>
              </a:rPr>
              <a:t>Kaltura</a:t>
            </a:r>
            <a:endParaRPr lang="en-AU" sz="2800" dirty="0">
              <a:solidFill>
                <a:schemeClr val="tx1"/>
              </a:solidFill>
            </a:endParaRPr>
          </a:p>
          <a:p>
            <a:pPr marL="457200" indent="-457200"/>
            <a:r>
              <a:rPr lang="en-AU" sz="2800" strike="sngStrike" dirty="0" err="1">
                <a:solidFill>
                  <a:schemeClr val="tx1"/>
                </a:solidFill>
              </a:rPr>
              <a:t>MediaElement</a:t>
            </a:r>
            <a:endParaRPr lang="en-AU" sz="2800" strike="sngStrike" dirty="0">
              <a:solidFill>
                <a:schemeClr val="tx1"/>
              </a:solidFill>
            </a:endParaRPr>
          </a:p>
          <a:p>
            <a:pPr marL="457200" indent="-457200"/>
            <a:r>
              <a:rPr lang="en-AU" sz="2800" dirty="0" err="1">
                <a:solidFill>
                  <a:schemeClr val="tx1"/>
                </a:solidFill>
              </a:rPr>
              <a:t>MediaSite</a:t>
            </a:r>
            <a:endParaRPr lang="en-AU" sz="2800" dirty="0">
              <a:solidFill>
                <a:schemeClr val="tx1"/>
              </a:solidFill>
            </a:endParaRPr>
          </a:p>
          <a:p>
            <a:pPr marL="457200" indent="-457200"/>
            <a:r>
              <a:rPr lang="en-AU" sz="2800" strike="sngStrike" dirty="0" err="1">
                <a:solidFill>
                  <a:schemeClr val="tx1"/>
                </a:solidFill>
              </a:rPr>
              <a:t>Ooyala</a:t>
            </a:r>
            <a:endParaRPr lang="en-AU" sz="2800" strike="sngStrike" dirty="0">
              <a:solidFill>
                <a:schemeClr val="tx1"/>
              </a:solidFill>
            </a:endParaRPr>
          </a:p>
          <a:p>
            <a:pPr marL="457200" indent="-457200"/>
            <a:r>
              <a:rPr lang="en-AU" sz="2800" dirty="0" err="1">
                <a:solidFill>
                  <a:schemeClr val="tx1"/>
                </a:solidFill>
              </a:rPr>
              <a:t>OzPlayer</a:t>
            </a:r>
            <a:endParaRPr lang="en-AU" sz="2800" dirty="0">
              <a:solidFill>
                <a:schemeClr val="tx1"/>
              </a:solidFill>
            </a:endParaRPr>
          </a:p>
          <a:p>
            <a:pPr marL="457200" indent="-457200"/>
            <a:r>
              <a:rPr lang="en-AU" sz="2800" dirty="0" err="1">
                <a:solidFill>
                  <a:schemeClr val="tx1"/>
                </a:solidFill>
              </a:rPr>
              <a:t>Panopto</a:t>
            </a:r>
            <a:endParaRPr lang="en-AU" sz="2800" dirty="0">
              <a:solidFill>
                <a:schemeClr val="tx1"/>
              </a:solidFill>
            </a:endParaRPr>
          </a:p>
          <a:p>
            <a:pPr marL="457200" indent="-457200"/>
            <a:r>
              <a:rPr lang="en-AU" sz="2800" strike="sngStrike" dirty="0">
                <a:solidFill>
                  <a:schemeClr val="tx1"/>
                </a:solidFill>
              </a:rPr>
              <a:t>PayPal</a:t>
            </a:r>
          </a:p>
          <a:p>
            <a:pPr marL="457200" indent="-457200"/>
            <a:r>
              <a:rPr lang="en-AU" sz="2800" dirty="0" err="1">
                <a:solidFill>
                  <a:schemeClr val="tx1"/>
                </a:solidFill>
              </a:rPr>
              <a:t>Plyr</a:t>
            </a:r>
            <a:endParaRPr lang="en-AU" sz="2800" dirty="0">
              <a:solidFill>
                <a:schemeClr val="tx1"/>
              </a:solidFill>
            </a:endParaRPr>
          </a:p>
          <a:p>
            <a:pPr marL="457200" indent="-457200"/>
            <a:r>
              <a:rPr lang="en-AU" sz="2800" strike="sngStrike" dirty="0">
                <a:solidFill>
                  <a:schemeClr val="tx1"/>
                </a:solidFill>
              </a:rPr>
              <a:t>RAMP</a:t>
            </a:r>
          </a:p>
          <a:p>
            <a:pPr marL="0" indent="0">
              <a:buNone/>
            </a:pPr>
            <a:endParaRPr lang="en-AU" dirty="0"/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8142136" y="1363663"/>
            <a:ext cx="3706964" cy="41417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4000" b="0" kern="1200" dirty="0" smtClean="0">
                <a:solidFill>
                  <a:srgbClr val="E6522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4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AU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03D200C-5741-4A87-8542-1309EA2F5D43}"/>
              </a:ext>
            </a:extLst>
          </p:cNvPr>
          <p:cNvSpPr txBox="1">
            <a:spLocks/>
          </p:cNvSpPr>
          <p:nvPr/>
        </p:nvSpPr>
        <p:spPr>
          <a:xfrm>
            <a:off x="8142136" y="1267099"/>
            <a:ext cx="3706964" cy="42383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4000" b="0" kern="1200" dirty="0" smtClean="0">
                <a:solidFill>
                  <a:srgbClr val="E6522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4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AU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AU" sz="2800" strike="sngStrike" dirty="0">
                <a:solidFill>
                  <a:schemeClr val="tx1"/>
                </a:solidFill>
              </a:rPr>
              <a:t>Video.js</a:t>
            </a:r>
          </a:p>
          <a:p>
            <a:pPr marL="457200" indent="-457200"/>
            <a:r>
              <a:rPr lang="en-AU" sz="2800" strike="sngStrike" dirty="0" err="1">
                <a:solidFill>
                  <a:schemeClr val="tx1"/>
                </a:solidFill>
              </a:rPr>
              <a:t>Vidyard</a:t>
            </a:r>
            <a:endParaRPr lang="en-AU" sz="2800" strike="sngStrike" dirty="0">
              <a:solidFill>
                <a:schemeClr val="tx1"/>
              </a:solidFill>
            </a:endParaRPr>
          </a:p>
          <a:p>
            <a:pPr marL="457200" indent="-457200"/>
            <a:r>
              <a:rPr lang="en-AU" sz="2800" strike="sngStrike" dirty="0">
                <a:solidFill>
                  <a:schemeClr val="tx1"/>
                </a:solidFill>
              </a:rPr>
              <a:t>Vimeo</a:t>
            </a:r>
          </a:p>
          <a:p>
            <a:pPr marL="457200" indent="-457200"/>
            <a:r>
              <a:rPr lang="en-AU" sz="2800" strike="sngStrike" dirty="0" err="1">
                <a:solidFill>
                  <a:schemeClr val="tx1"/>
                </a:solidFill>
              </a:rPr>
              <a:t>Viostream</a:t>
            </a:r>
            <a:endParaRPr lang="en-AU" sz="2800" strike="sngStrike" dirty="0">
              <a:solidFill>
                <a:schemeClr val="tx1"/>
              </a:solidFill>
            </a:endParaRPr>
          </a:p>
          <a:p>
            <a:pPr marL="457200" indent="-457200"/>
            <a:r>
              <a:rPr lang="en-AU" sz="2800" strike="sngStrike" dirty="0" err="1">
                <a:solidFill>
                  <a:schemeClr val="tx1"/>
                </a:solidFill>
              </a:rPr>
              <a:t>Wistia</a:t>
            </a:r>
            <a:endParaRPr lang="en-AU" sz="2800" strike="sngStrike" dirty="0">
              <a:solidFill>
                <a:schemeClr val="tx1"/>
              </a:solidFill>
            </a:endParaRPr>
          </a:p>
          <a:p>
            <a:pPr marL="457200" indent="-457200"/>
            <a:r>
              <a:rPr lang="en-AU" sz="2800" strike="sngStrike" dirty="0">
                <a:solidFill>
                  <a:schemeClr val="tx1"/>
                </a:solidFill>
              </a:rPr>
              <a:t>Yahoo</a:t>
            </a:r>
          </a:p>
          <a:p>
            <a:pPr marL="457200" indent="-457200"/>
            <a:r>
              <a:rPr lang="en-AU" sz="2800" strike="sngStrike" dirty="0">
                <a:solidFill>
                  <a:schemeClr val="tx1"/>
                </a:solidFill>
              </a:rPr>
              <a:t>YouTube</a:t>
            </a:r>
          </a:p>
          <a:p>
            <a:pPr marL="457200" indent="-457200"/>
            <a:r>
              <a:rPr lang="en-AU" sz="2800" dirty="0">
                <a:solidFill>
                  <a:schemeClr val="tx1"/>
                </a:solidFill>
              </a:rPr>
              <a:t>YouTube embed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973353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C3A81-8F9A-462F-BD89-8376599C85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Controls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0D659C-D1FB-4490-8535-BC2B59DC4A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tx1"/>
                </a:solidFill>
              </a:rPr>
              <a:t>Video volume can be changed independent of system volume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 err="1">
                <a:solidFill>
                  <a:schemeClr val="tx1"/>
                </a:solidFill>
              </a:rPr>
              <a:t>Color</a:t>
            </a:r>
            <a:r>
              <a:rPr lang="en-AU" sz="3600" dirty="0">
                <a:solidFill>
                  <a:schemeClr val="tx1"/>
                </a:solidFill>
              </a:rPr>
              <a:t> alone has not been used to convey information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 err="1">
                <a:solidFill>
                  <a:schemeClr val="tx1"/>
                </a:solidFill>
              </a:rPr>
              <a:t>Color</a:t>
            </a:r>
            <a:r>
              <a:rPr lang="en-AU" sz="3600" dirty="0">
                <a:solidFill>
                  <a:schemeClr val="tx1"/>
                </a:solidFill>
              </a:rPr>
              <a:t> contrast is sufficient (AA)</a:t>
            </a:r>
          </a:p>
        </p:txBody>
      </p:sp>
    </p:spTree>
    <p:extLst>
      <p:ext uri="{BB962C8B-B14F-4D97-AF65-F5344CB8AC3E}">
        <p14:creationId xmlns:p14="http://schemas.microsoft.com/office/powerpoint/2010/main" val="42675024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C3A81-8F9A-462F-BD89-8376599C85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Keyboard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0D659C-D1FB-4490-8535-BC2B59DC4A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tx1"/>
                </a:solidFill>
              </a:rPr>
              <a:t>Video is keyboard accessible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tx1"/>
                </a:solidFill>
              </a:rPr>
              <a:t>Video has the correct keyboard focus order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tx1"/>
                </a:solidFill>
              </a:rPr>
              <a:t>Video controls have a keyboard focus indicator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tx1"/>
                </a:solidFill>
              </a:rPr>
              <a:t>Video controls have a highly visible keyboard focus indicator (AA)</a:t>
            </a:r>
          </a:p>
        </p:txBody>
      </p:sp>
    </p:spTree>
    <p:extLst>
      <p:ext uri="{BB962C8B-B14F-4D97-AF65-F5344CB8AC3E}">
        <p14:creationId xmlns:p14="http://schemas.microsoft.com/office/powerpoint/2010/main" val="2352882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x people (five women and one man) standing on the beach wearing ugg boots, smiling at the camera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510" y="5602224"/>
            <a:ext cx="2510490" cy="125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002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C3A81-8F9A-462F-BD89-8376599C85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Transcripts and captions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0D659C-D1FB-4490-8535-BC2B59DC4A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tx1"/>
                </a:solidFill>
              </a:rPr>
              <a:t>Where the video supports a transcript, the video transcript is easy-to-find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tx1"/>
                </a:solidFill>
              </a:rPr>
              <a:t>Video supports captions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tx1"/>
                </a:solidFill>
              </a:rPr>
              <a:t>Video captions are easy-to-find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tx1"/>
                </a:solidFill>
              </a:rPr>
              <a:t>Video caption </a:t>
            </a:r>
            <a:r>
              <a:rPr lang="en-AU" sz="3600" dirty="0" err="1">
                <a:solidFill>
                  <a:schemeClr val="tx1"/>
                </a:solidFill>
              </a:rPr>
              <a:t>color</a:t>
            </a:r>
            <a:r>
              <a:rPr lang="en-AU" sz="3600" dirty="0">
                <a:solidFill>
                  <a:schemeClr val="tx1"/>
                </a:solidFill>
              </a:rPr>
              <a:t> contrast is sufficient (AA)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tx1"/>
                </a:solidFill>
              </a:rPr>
              <a:t>Where video supports multi-lingual captions, the correct LANG attribute is used</a:t>
            </a:r>
          </a:p>
        </p:txBody>
      </p:sp>
    </p:spTree>
    <p:extLst>
      <p:ext uri="{BB962C8B-B14F-4D97-AF65-F5344CB8AC3E}">
        <p14:creationId xmlns:p14="http://schemas.microsoft.com/office/powerpoint/2010/main" val="39535961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C3A81-8F9A-462F-BD89-8376599C85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Audio descriptions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0D659C-D1FB-4490-8535-BC2B59DC4A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tx1"/>
                </a:solidFill>
              </a:rPr>
              <a:t>Video supports audio descriptions</a:t>
            </a:r>
          </a:p>
        </p:txBody>
      </p:sp>
    </p:spTree>
    <p:extLst>
      <p:ext uri="{BB962C8B-B14F-4D97-AF65-F5344CB8AC3E}">
        <p14:creationId xmlns:p14="http://schemas.microsoft.com/office/powerpoint/2010/main" val="19956281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C3A81-8F9A-462F-BD89-8376599C85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Statistics at the end of testing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0D659C-D1FB-4490-8535-BC2B59DC4A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sz="3600" dirty="0">
                <a:solidFill>
                  <a:schemeClr val="tx1"/>
                </a:solidFill>
              </a:rPr>
              <a:t>Lowest to highest: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 err="1">
                <a:solidFill>
                  <a:schemeClr val="tx1"/>
                </a:solidFill>
              </a:rPr>
              <a:t>MediaSite</a:t>
            </a:r>
            <a:r>
              <a:rPr lang="en-AU" sz="3600" dirty="0">
                <a:solidFill>
                  <a:schemeClr val="tx1"/>
                </a:solidFill>
              </a:rPr>
              <a:t>: 57%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 err="1">
                <a:solidFill>
                  <a:schemeClr val="tx1"/>
                </a:solidFill>
              </a:rPr>
              <a:t>Panopto</a:t>
            </a:r>
            <a:r>
              <a:rPr lang="en-AU" sz="3600" dirty="0">
                <a:solidFill>
                  <a:schemeClr val="tx1"/>
                </a:solidFill>
              </a:rPr>
              <a:t>: 64%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tx1"/>
                </a:solidFill>
              </a:rPr>
              <a:t>YouTube embedded, </a:t>
            </a:r>
            <a:r>
              <a:rPr lang="en-AU" sz="3600" dirty="0" err="1">
                <a:solidFill>
                  <a:schemeClr val="tx1"/>
                </a:solidFill>
              </a:rPr>
              <a:t>Plyr</a:t>
            </a:r>
            <a:r>
              <a:rPr lang="en-AU" sz="3600" dirty="0">
                <a:solidFill>
                  <a:schemeClr val="tx1"/>
                </a:solidFill>
              </a:rPr>
              <a:t> &amp; </a:t>
            </a:r>
            <a:r>
              <a:rPr lang="en-AU" sz="3600" dirty="0" err="1">
                <a:solidFill>
                  <a:schemeClr val="tx1"/>
                </a:solidFill>
              </a:rPr>
              <a:t>JWPlayer</a:t>
            </a:r>
            <a:r>
              <a:rPr lang="en-AU" sz="3600" dirty="0">
                <a:solidFill>
                  <a:schemeClr val="tx1"/>
                </a:solidFill>
              </a:rPr>
              <a:t>: 71%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 err="1">
                <a:solidFill>
                  <a:schemeClr val="tx1"/>
                </a:solidFill>
              </a:rPr>
              <a:t>AblePlayer</a:t>
            </a:r>
            <a:r>
              <a:rPr lang="en-AU" sz="3600" dirty="0">
                <a:solidFill>
                  <a:schemeClr val="tx1"/>
                </a:solidFill>
              </a:rPr>
              <a:t> : 79%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 err="1">
                <a:solidFill>
                  <a:schemeClr val="tx1"/>
                </a:solidFill>
              </a:rPr>
              <a:t>Kaltura</a:t>
            </a:r>
            <a:r>
              <a:rPr lang="en-AU" sz="3600" dirty="0">
                <a:solidFill>
                  <a:schemeClr val="tx1"/>
                </a:solidFill>
              </a:rPr>
              <a:t>: 86%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 err="1">
                <a:solidFill>
                  <a:schemeClr val="tx1"/>
                </a:solidFill>
              </a:rPr>
              <a:t>OzPlayer</a:t>
            </a:r>
            <a:r>
              <a:rPr lang="en-AU" sz="3600" dirty="0">
                <a:solidFill>
                  <a:schemeClr val="tx1"/>
                </a:solidFill>
              </a:rPr>
              <a:t>: 100%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AU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8328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2DF2F-AF6D-4E47-85AB-9F682C3F0B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Issues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542657-B3C4-4F7C-9107-E5B2C0F901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1" y="1286692"/>
            <a:ext cx="5543550" cy="4218758"/>
          </a:xfrm>
        </p:spPr>
        <p:txBody>
          <a:bodyPr/>
          <a:lstStyle/>
          <a:p>
            <a:r>
              <a:rPr lang="en-AU" sz="3600" dirty="0" err="1">
                <a:solidFill>
                  <a:schemeClr val="tx1"/>
                </a:solidFill>
              </a:rPr>
              <a:t>MediaSite</a:t>
            </a:r>
            <a:r>
              <a:rPr lang="en-AU" sz="3600" dirty="0">
                <a:solidFill>
                  <a:schemeClr val="tx1"/>
                </a:solidFill>
              </a:rPr>
              <a:t> (57%)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tx1"/>
                </a:solidFill>
              </a:rPr>
              <a:t>Low </a:t>
            </a:r>
            <a:r>
              <a:rPr lang="en-AU" sz="3200" dirty="0" err="1">
                <a:solidFill>
                  <a:schemeClr val="tx1"/>
                </a:solidFill>
              </a:rPr>
              <a:t>color</a:t>
            </a:r>
            <a:r>
              <a:rPr lang="en-AU" sz="3200" dirty="0">
                <a:solidFill>
                  <a:schemeClr val="tx1"/>
                </a:solidFill>
              </a:rPr>
              <a:t> contrast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tx1"/>
                </a:solidFill>
              </a:rPr>
              <a:t>Low or no keyboard accessibility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tx1"/>
                </a:solidFill>
              </a:rPr>
              <a:t>No keyboard focus indicator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tx1"/>
                </a:solidFill>
              </a:rPr>
              <a:t>Inaccurate keyboard focus order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tx1"/>
                </a:solidFill>
              </a:rPr>
              <a:t>No audio descriptions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AU" sz="3600" dirty="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C89F10-3C7E-4FEC-8BD9-3BDE2D0EC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0" y="1286693"/>
            <a:ext cx="5562600" cy="4218758"/>
          </a:xfrm>
        </p:spPr>
        <p:txBody>
          <a:bodyPr/>
          <a:lstStyle/>
          <a:p>
            <a:pPr marL="0" indent="0">
              <a:buNone/>
            </a:pPr>
            <a:r>
              <a:rPr lang="en-AU" sz="3600" dirty="0" err="1">
                <a:solidFill>
                  <a:schemeClr val="tx1"/>
                </a:solidFill>
              </a:rPr>
              <a:t>Panopto</a:t>
            </a:r>
            <a:r>
              <a:rPr lang="en-AU" sz="3600" dirty="0">
                <a:solidFill>
                  <a:schemeClr val="tx1"/>
                </a:solidFill>
              </a:rPr>
              <a:t> (64%)</a:t>
            </a:r>
          </a:p>
          <a:p>
            <a:pPr marL="571500" indent="-571500"/>
            <a:r>
              <a:rPr lang="en-AU" sz="3200" dirty="0" err="1">
                <a:solidFill>
                  <a:schemeClr val="tx1"/>
                </a:solidFill>
              </a:rPr>
              <a:t>Color</a:t>
            </a:r>
            <a:r>
              <a:rPr lang="en-AU" sz="3200" dirty="0">
                <a:solidFill>
                  <a:schemeClr val="tx1"/>
                </a:solidFill>
              </a:rPr>
              <a:t> alone</a:t>
            </a:r>
          </a:p>
          <a:p>
            <a:pPr marL="571500" indent="-571500"/>
            <a:r>
              <a:rPr lang="en-AU" sz="3200" dirty="0">
                <a:solidFill>
                  <a:schemeClr val="tx1"/>
                </a:solidFill>
              </a:rPr>
              <a:t>Low </a:t>
            </a:r>
            <a:r>
              <a:rPr lang="en-AU" sz="3200" dirty="0" err="1">
                <a:solidFill>
                  <a:schemeClr val="tx1"/>
                </a:solidFill>
              </a:rPr>
              <a:t>color</a:t>
            </a:r>
            <a:r>
              <a:rPr lang="en-AU" sz="3200" dirty="0">
                <a:solidFill>
                  <a:schemeClr val="tx1"/>
                </a:solidFill>
              </a:rPr>
              <a:t> contrast</a:t>
            </a:r>
          </a:p>
          <a:p>
            <a:pPr marL="571500" indent="-571500"/>
            <a:r>
              <a:rPr lang="en-AU" sz="3200" dirty="0">
                <a:solidFill>
                  <a:schemeClr val="tx1"/>
                </a:solidFill>
              </a:rPr>
              <a:t>No highly visible keyboard focus indicator</a:t>
            </a:r>
          </a:p>
          <a:p>
            <a:pPr marL="571500" indent="-571500"/>
            <a:r>
              <a:rPr lang="en-AU" sz="3200" dirty="0">
                <a:solidFill>
                  <a:schemeClr val="tx1"/>
                </a:solidFill>
              </a:rPr>
              <a:t>Transcript not easy to access</a:t>
            </a:r>
          </a:p>
          <a:p>
            <a:pPr marL="571500" indent="-571500"/>
            <a:r>
              <a:rPr lang="en-AU" sz="3200" dirty="0">
                <a:solidFill>
                  <a:schemeClr val="tx1"/>
                </a:solidFill>
              </a:rPr>
              <a:t>No audio descriptions</a:t>
            </a:r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463158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2DF2F-AF6D-4E47-85AB-9F682C3F0B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Issues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542657-B3C4-4F7C-9107-E5B2C0F901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1" y="1286692"/>
            <a:ext cx="5543550" cy="4218758"/>
          </a:xfrm>
        </p:spPr>
        <p:txBody>
          <a:bodyPr/>
          <a:lstStyle/>
          <a:p>
            <a:r>
              <a:rPr lang="en-AU" sz="3600" dirty="0">
                <a:solidFill>
                  <a:schemeClr val="tx1"/>
                </a:solidFill>
              </a:rPr>
              <a:t>YouTube embedded (71%)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tx1"/>
                </a:solidFill>
              </a:rPr>
              <a:t>Low </a:t>
            </a:r>
            <a:r>
              <a:rPr lang="en-AU" sz="3200" dirty="0" err="1">
                <a:solidFill>
                  <a:schemeClr val="tx1"/>
                </a:solidFill>
              </a:rPr>
              <a:t>color</a:t>
            </a:r>
            <a:r>
              <a:rPr lang="en-AU" sz="3200" dirty="0">
                <a:solidFill>
                  <a:schemeClr val="tx1"/>
                </a:solidFill>
              </a:rPr>
              <a:t> contrast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tx1"/>
                </a:solidFill>
              </a:rPr>
              <a:t>Low caption </a:t>
            </a:r>
            <a:r>
              <a:rPr lang="en-AU" sz="3200" dirty="0" err="1">
                <a:solidFill>
                  <a:schemeClr val="tx1"/>
                </a:solidFill>
              </a:rPr>
              <a:t>color</a:t>
            </a:r>
            <a:r>
              <a:rPr lang="en-AU" sz="3200" dirty="0">
                <a:solidFill>
                  <a:schemeClr val="tx1"/>
                </a:solidFill>
              </a:rPr>
              <a:t> contrast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tx1"/>
                </a:solidFill>
              </a:rPr>
              <a:t>No highly visible keyboard focus indicator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tx1"/>
                </a:solidFill>
              </a:rPr>
              <a:t>No audio descriptions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AU" sz="3600" dirty="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C89F10-3C7E-4FEC-8BD9-3BDE2D0EC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0" y="1286693"/>
            <a:ext cx="5562600" cy="4218758"/>
          </a:xfrm>
        </p:spPr>
        <p:txBody>
          <a:bodyPr/>
          <a:lstStyle/>
          <a:p>
            <a:pPr marL="0" indent="0">
              <a:buNone/>
            </a:pPr>
            <a:r>
              <a:rPr lang="en-AU" sz="3600" dirty="0" err="1">
                <a:solidFill>
                  <a:schemeClr val="tx1"/>
                </a:solidFill>
              </a:rPr>
              <a:t>Plyr</a:t>
            </a:r>
            <a:r>
              <a:rPr lang="en-AU" sz="3600" dirty="0">
                <a:solidFill>
                  <a:schemeClr val="tx1"/>
                </a:solidFill>
              </a:rPr>
              <a:t> (71%)</a:t>
            </a:r>
          </a:p>
          <a:p>
            <a:pPr marL="571500" indent="-571500"/>
            <a:r>
              <a:rPr lang="en-AU" sz="3200" dirty="0" err="1">
                <a:solidFill>
                  <a:schemeClr val="tx1"/>
                </a:solidFill>
              </a:rPr>
              <a:t>Color</a:t>
            </a:r>
            <a:r>
              <a:rPr lang="en-AU" sz="3200" dirty="0">
                <a:solidFill>
                  <a:schemeClr val="tx1"/>
                </a:solidFill>
              </a:rPr>
              <a:t> alone</a:t>
            </a:r>
          </a:p>
          <a:p>
            <a:pPr marL="571500" indent="-571500"/>
            <a:r>
              <a:rPr lang="en-AU" sz="3200" dirty="0">
                <a:solidFill>
                  <a:schemeClr val="tx1"/>
                </a:solidFill>
              </a:rPr>
              <a:t>Low </a:t>
            </a:r>
            <a:r>
              <a:rPr lang="en-AU" sz="3200" dirty="0" err="1">
                <a:solidFill>
                  <a:schemeClr val="tx1"/>
                </a:solidFill>
              </a:rPr>
              <a:t>color</a:t>
            </a:r>
            <a:r>
              <a:rPr lang="en-AU" sz="3200" dirty="0">
                <a:solidFill>
                  <a:schemeClr val="tx1"/>
                </a:solidFill>
              </a:rPr>
              <a:t> contrast</a:t>
            </a:r>
          </a:p>
          <a:p>
            <a:pPr marL="571500" indent="-571500"/>
            <a:r>
              <a:rPr lang="en-AU" sz="3200" dirty="0">
                <a:solidFill>
                  <a:schemeClr val="tx1"/>
                </a:solidFill>
              </a:rPr>
              <a:t>No highly visible keyboard focus indicator</a:t>
            </a:r>
          </a:p>
          <a:p>
            <a:pPr marL="571500" indent="-571500"/>
            <a:r>
              <a:rPr lang="en-AU" sz="3200" dirty="0">
                <a:solidFill>
                  <a:schemeClr val="tx1"/>
                </a:solidFill>
              </a:rPr>
              <a:t>No audio descriptions</a:t>
            </a:r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688718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2DF2F-AF6D-4E47-85AB-9F682C3F0B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Issues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542657-B3C4-4F7C-9107-E5B2C0F901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1" y="1286692"/>
            <a:ext cx="5543550" cy="4218758"/>
          </a:xfrm>
        </p:spPr>
        <p:txBody>
          <a:bodyPr/>
          <a:lstStyle/>
          <a:p>
            <a:r>
              <a:rPr lang="en-AU" sz="3600" dirty="0" err="1">
                <a:solidFill>
                  <a:schemeClr val="tx1"/>
                </a:solidFill>
              </a:rPr>
              <a:t>JWPlayer</a:t>
            </a:r>
            <a:r>
              <a:rPr lang="en-AU" sz="3600" dirty="0">
                <a:solidFill>
                  <a:schemeClr val="tx1"/>
                </a:solidFill>
              </a:rPr>
              <a:t> (71%)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200" dirty="0" err="1">
                <a:solidFill>
                  <a:schemeClr val="tx1"/>
                </a:solidFill>
              </a:rPr>
              <a:t>Color</a:t>
            </a:r>
            <a:r>
              <a:rPr lang="en-AU" sz="3200" dirty="0">
                <a:solidFill>
                  <a:schemeClr val="tx1"/>
                </a:solidFill>
              </a:rPr>
              <a:t> alone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tx1"/>
                </a:solidFill>
              </a:rPr>
              <a:t>Low </a:t>
            </a:r>
            <a:r>
              <a:rPr lang="en-AU" sz="3200" dirty="0" err="1">
                <a:solidFill>
                  <a:schemeClr val="tx1"/>
                </a:solidFill>
              </a:rPr>
              <a:t>color</a:t>
            </a:r>
            <a:r>
              <a:rPr lang="en-AU" sz="3200" dirty="0">
                <a:solidFill>
                  <a:schemeClr val="tx1"/>
                </a:solidFill>
              </a:rPr>
              <a:t> contrast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tx1"/>
                </a:solidFill>
              </a:rPr>
              <a:t>No highly visible keyboard focus indicator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tx1"/>
                </a:solidFill>
              </a:rPr>
              <a:t>No audio descriptions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AU" sz="3600" dirty="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C89F10-3C7E-4FEC-8BD9-3BDE2D0EC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0" y="1286693"/>
            <a:ext cx="5562600" cy="4218758"/>
          </a:xfrm>
        </p:spPr>
        <p:txBody>
          <a:bodyPr/>
          <a:lstStyle/>
          <a:p>
            <a:pPr marL="0" indent="0">
              <a:buNone/>
            </a:pPr>
            <a:r>
              <a:rPr lang="en-AU" sz="3600" dirty="0" err="1">
                <a:solidFill>
                  <a:schemeClr val="tx1"/>
                </a:solidFill>
              </a:rPr>
              <a:t>AblePlayer</a:t>
            </a:r>
            <a:r>
              <a:rPr lang="en-AU" sz="3600" dirty="0">
                <a:solidFill>
                  <a:schemeClr val="tx1"/>
                </a:solidFill>
              </a:rPr>
              <a:t> (79%)</a:t>
            </a:r>
          </a:p>
          <a:p>
            <a:pPr marL="571500" indent="-571500"/>
            <a:r>
              <a:rPr lang="en-AU" sz="3200" dirty="0" err="1">
                <a:solidFill>
                  <a:schemeClr val="tx1"/>
                </a:solidFill>
              </a:rPr>
              <a:t>Color</a:t>
            </a:r>
            <a:r>
              <a:rPr lang="en-AU" sz="3200" dirty="0">
                <a:solidFill>
                  <a:schemeClr val="tx1"/>
                </a:solidFill>
              </a:rPr>
              <a:t> alone</a:t>
            </a:r>
          </a:p>
          <a:p>
            <a:pPr marL="571500" indent="-571500"/>
            <a:r>
              <a:rPr lang="en-AU" sz="3200" dirty="0">
                <a:solidFill>
                  <a:schemeClr val="tx1"/>
                </a:solidFill>
              </a:rPr>
              <a:t>Low </a:t>
            </a:r>
            <a:r>
              <a:rPr lang="en-AU" sz="3200" dirty="0" err="1">
                <a:solidFill>
                  <a:schemeClr val="tx1"/>
                </a:solidFill>
              </a:rPr>
              <a:t>color</a:t>
            </a:r>
            <a:r>
              <a:rPr lang="en-AU" sz="3200" dirty="0">
                <a:solidFill>
                  <a:schemeClr val="tx1"/>
                </a:solidFill>
              </a:rPr>
              <a:t> contrast</a:t>
            </a:r>
          </a:p>
          <a:p>
            <a:pPr marL="571500" indent="-571500"/>
            <a:r>
              <a:rPr lang="en-AU" sz="3200" dirty="0">
                <a:solidFill>
                  <a:schemeClr val="tx1"/>
                </a:solidFill>
              </a:rPr>
              <a:t>Transcript is not easy-to-access</a:t>
            </a:r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093163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2DF2F-AF6D-4E47-85AB-9F682C3F0B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Issues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542657-B3C4-4F7C-9107-E5B2C0F901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1" y="1286692"/>
            <a:ext cx="5543550" cy="4218758"/>
          </a:xfrm>
        </p:spPr>
        <p:txBody>
          <a:bodyPr/>
          <a:lstStyle/>
          <a:p>
            <a:r>
              <a:rPr lang="en-AU" sz="3600" dirty="0" err="1">
                <a:solidFill>
                  <a:schemeClr val="tx1"/>
                </a:solidFill>
              </a:rPr>
              <a:t>Kaltura</a:t>
            </a:r>
            <a:r>
              <a:rPr lang="en-AU" sz="3600" dirty="0">
                <a:solidFill>
                  <a:schemeClr val="tx1"/>
                </a:solidFill>
              </a:rPr>
              <a:t> (86%)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tx1"/>
                </a:solidFill>
              </a:rPr>
              <a:t>Low </a:t>
            </a:r>
            <a:r>
              <a:rPr lang="en-AU" sz="3200" dirty="0" err="1">
                <a:solidFill>
                  <a:schemeClr val="tx1"/>
                </a:solidFill>
              </a:rPr>
              <a:t>color</a:t>
            </a:r>
            <a:r>
              <a:rPr lang="en-AU" sz="3200" dirty="0">
                <a:solidFill>
                  <a:schemeClr val="tx1"/>
                </a:solidFill>
              </a:rPr>
              <a:t> contrast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tx1"/>
                </a:solidFill>
              </a:rPr>
              <a:t>No audio descriptions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AU" sz="3600" dirty="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C89F10-3C7E-4FEC-8BD9-3BDE2D0EC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0" y="1286693"/>
            <a:ext cx="5562600" cy="4218758"/>
          </a:xfrm>
        </p:spPr>
        <p:txBody>
          <a:bodyPr/>
          <a:lstStyle/>
          <a:p>
            <a:pPr marL="0" indent="0">
              <a:buNone/>
            </a:pPr>
            <a:r>
              <a:rPr lang="en-AU" sz="3600" dirty="0" err="1">
                <a:solidFill>
                  <a:schemeClr val="tx1"/>
                </a:solidFill>
              </a:rPr>
              <a:t>OzPlayer</a:t>
            </a:r>
            <a:r>
              <a:rPr lang="en-AU" sz="3600" dirty="0">
                <a:solidFill>
                  <a:schemeClr val="tx1"/>
                </a:solidFill>
              </a:rPr>
              <a:t> (100%)</a:t>
            </a:r>
          </a:p>
          <a:p>
            <a:pPr marL="571500" indent="-571500"/>
            <a:r>
              <a:rPr lang="en-AU" sz="3200" dirty="0">
                <a:solidFill>
                  <a:schemeClr val="tx1"/>
                </a:solidFill>
              </a:rPr>
              <a:t>Yay! (A sigh of relief!)</a:t>
            </a:r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139919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And then there was eight…</a:t>
            </a:r>
          </a:p>
        </p:txBody>
      </p:sp>
    </p:spTree>
    <p:extLst>
      <p:ext uri="{BB962C8B-B14F-4D97-AF65-F5344CB8AC3E}">
        <p14:creationId xmlns:p14="http://schemas.microsoft.com/office/powerpoint/2010/main" val="34447129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82177" y="294198"/>
            <a:ext cx="4395498" cy="6376946"/>
          </a:xfrm>
          <a:prstGeom prst="rect">
            <a:avLst/>
          </a:prstGeom>
        </p:spPr>
        <p:txBody>
          <a:bodyPr anchor="ctr"/>
          <a:lstStyle/>
          <a:p>
            <a:r>
              <a:rPr lang="en-AU" sz="3600" dirty="0"/>
              <a:t>“</a:t>
            </a:r>
            <a:r>
              <a:rPr lang="en-GB" sz="3600" dirty="0"/>
              <a:t>Video is a very important source of information and is a remarkable of culture now. Blind individuals must not be excluded from access to data provided in video content. You can’t see, but you can </a:t>
            </a:r>
            <a:r>
              <a:rPr lang="en-GB" sz="3600"/>
              <a:t>understand.</a:t>
            </a:r>
            <a:r>
              <a:rPr lang="en-AU" sz="3600"/>
              <a:t>”</a:t>
            </a:r>
            <a:endParaRPr lang="en-AU" sz="3600" dirty="0"/>
          </a:p>
        </p:txBody>
      </p:sp>
    </p:spTree>
    <p:extLst>
      <p:ext uri="{BB962C8B-B14F-4D97-AF65-F5344CB8AC3E}">
        <p14:creationId xmlns:p14="http://schemas.microsoft.com/office/powerpoint/2010/main" val="41854488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Screen reader testing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1" y="1280160"/>
            <a:ext cx="5543550" cy="4225289"/>
          </a:xfrm>
        </p:spPr>
        <p:txBody>
          <a:bodyPr/>
          <a:lstStyle/>
          <a:p>
            <a:pPr lvl="0"/>
            <a:r>
              <a:rPr lang="en-AU" sz="2800" dirty="0">
                <a:solidFill>
                  <a:schemeClr val="tx1"/>
                </a:solidFill>
              </a:rPr>
              <a:t>Windows 10 with JAWS: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tx1"/>
                </a:solidFill>
              </a:rPr>
              <a:t>IE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AU" sz="2800" dirty="0" err="1">
                <a:solidFill>
                  <a:schemeClr val="tx1"/>
                </a:solidFill>
              </a:rPr>
              <a:t>FireFox</a:t>
            </a:r>
            <a:endParaRPr lang="en-AU" sz="2800" dirty="0">
              <a:solidFill>
                <a:schemeClr val="tx1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tx1"/>
                </a:solidFill>
              </a:rPr>
              <a:t>Chrome</a:t>
            </a:r>
          </a:p>
          <a:p>
            <a:pPr lvl="0"/>
            <a:r>
              <a:rPr lang="en-AU" sz="2800" dirty="0">
                <a:solidFill>
                  <a:schemeClr val="tx1"/>
                </a:solidFill>
              </a:rPr>
              <a:t>Windows 10 with NVDA: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tx1"/>
                </a:solidFill>
              </a:rPr>
              <a:t>IE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AU" sz="2800" dirty="0" err="1">
                <a:solidFill>
                  <a:schemeClr val="tx1"/>
                </a:solidFill>
              </a:rPr>
              <a:t>FireFox</a:t>
            </a:r>
            <a:endParaRPr lang="en-AU" sz="2800" dirty="0">
              <a:solidFill>
                <a:schemeClr val="tx1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tx1"/>
                </a:solidFill>
              </a:rPr>
              <a:t>Chrome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tx1"/>
                </a:solidFill>
              </a:rPr>
              <a:t>Edge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286500" y="1280161"/>
            <a:ext cx="5562600" cy="4225290"/>
          </a:xfrm>
        </p:spPr>
        <p:txBody>
          <a:bodyPr/>
          <a:lstStyle/>
          <a:p>
            <a:pPr marL="0" lvl="0" indent="0">
              <a:buNone/>
            </a:pPr>
            <a:r>
              <a:rPr lang="en-AU" sz="2800" dirty="0">
                <a:solidFill>
                  <a:schemeClr val="tx1"/>
                </a:solidFill>
              </a:rPr>
              <a:t>iOS:</a:t>
            </a:r>
          </a:p>
          <a:p>
            <a:pPr marL="457200" lvl="0" indent="-457200"/>
            <a:r>
              <a:rPr lang="en-AU" sz="2800" dirty="0">
                <a:solidFill>
                  <a:schemeClr val="tx1"/>
                </a:solidFill>
              </a:rPr>
              <a:t>Safari with </a:t>
            </a:r>
            <a:r>
              <a:rPr lang="en-AU" sz="2800" dirty="0" err="1">
                <a:solidFill>
                  <a:schemeClr val="tx1"/>
                </a:solidFill>
              </a:rPr>
              <a:t>VoiceOver</a:t>
            </a:r>
            <a:endParaRPr lang="en-AU" sz="2800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r>
              <a:rPr lang="en-AU" sz="2800" dirty="0">
                <a:solidFill>
                  <a:schemeClr val="tx1"/>
                </a:solidFill>
              </a:rPr>
              <a:t>Android</a:t>
            </a:r>
          </a:p>
          <a:p>
            <a:pPr marL="457200" lvl="0" indent="-457200"/>
            <a:r>
              <a:rPr lang="en-AU" sz="2800" dirty="0">
                <a:solidFill>
                  <a:schemeClr val="tx1"/>
                </a:solidFill>
              </a:rPr>
              <a:t>Chrome with </a:t>
            </a:r>
            <a:r>
              <a:rPr lang="en-AU" sz="2800" dirty="0" err="1">
                <a:solidFill>
                  <a:schemeClr val="tx1"/>
                </a:solidFill>
              </a:rPr>
              <a:t>TalkBack</a:t>
            </a:r>
            <a:endParaRPr lang="en-AU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26340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429375" y="2228850"/>
            <a:ext cx="5448300" cy="4313266"/>
          </a:xfrm>
        </p:spPr>
        <p:txBody>
          <a:bodyPr/>
          <a:lstStyle/>
          <a:p>
            <a:r>
              <a:rPr lang="en-AU" sz="3200" dirty="0"/>
              <a:t>Dyslexia</a:t>
            </a:r>
          </a:p>
          <a:p>
            <a:r>
              <a:rPr lang="en-AU" sz="3200" dirty="0"/>
              <a:t>Moderate vision impairment</a:t>
            </a:r>
          </a:p>
          <a:p>
            <a:r>
              <a:rPr lang="en-AU" sz="3200" dirty="0"/>
              <a:t>Severe vision impairment</a:t>
            </a:r>
          </a:p>
          <a:p>
            <a:r>
              <a:rPr lang="en-AU" sz="3200" dirty="0"/>
              <a:t>Epilepsy</a:t>
            </a:r>
          </a:p>
          <a:p>
            <a:r>
              <a:rPr lang="en-AU" sz="3200" dirty="0"/>
              <a:t>Migraines</a:t>
            </a:r>
          </a:p>
          <a:p>
            <a:r>
              <a:rPr lang="en-AU" sz="3200" dirty="0"/>
              <a:t>Physical impairment</a:t>
            </a:r>
          </a:p>
          <a:p>
            <a:r>
              <a:rPr lang="en-AU" sz="3200" dirty="0"/>
              <a:t>Fibromyalgia</a:t>
            </a:r>
          </a:p>
          <a:p>
            <a:r>
              <a:rPr lang="en-AU" sz="3200" dirty="0"/>
              <a:t>Multiple Sclerosis</a:t>
            </a:r>
          </a:p>
          <a:p>
            <a:r>
              <a:rPr lang="en-AU" sz="3200" dirty="0" err="1"/>
              <a:t>Crohns</a:t>
            </a:r>
            <a:r>
              <a:rPr lang="en-AU" sz="3200" dirty="0"/>
              <a:t> Disease</a:t>
            </a:r>
          </a:p>
          <a:p>
            <a:r>
              <a:rPr lang="en-AU" sz="3200" dirty="0"/>
              <a:t>PTSD</a:t>
            </a:r>
          </a:p>
          <a:p>
            <a:r>
              <a:rPr lang="en-AU" sz="3200" dirty="0" err="1"/>
              <a:t>Aspergers</a:t>
            </a:r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5814135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Showstoppers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Video could not be played</a:t>
            </a:r>
          </a:p>
        </p:txBody>
      </p:sp>
    </p:spTree>
    <p:extLst>
      <p:ext uri="{BB962C8B-B14F-4D97-AF65-F5344CB8AC3E}">
        <p14:creationId xmlns:p14="http://schemas.microsoft.com/office/powerpoint/2010/main" val="36432764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Round Two Knockouts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1" y="1267098"/>
            <a:ext cx="4008119" cy="423835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 err="1">
                <a:solidFill>
                  <a:schemeClr val="tx1"/>
                </a:solidFill>
              </a:rPr>
              <a:t>AblePlayer</a:t>
            </a:r>
            <a:endParaRPr lang="en-AU" sz="28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28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28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28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28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28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28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 err="1">
                <a:solidFill>
                  <a:schemeClr val="tx1"/>
                </a:solidFill>
              </a:rPr>
              <a:t>JWPlayer</a:t>
            </a:r>
            <a:endParaRPr lang="en-AU" sz="28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32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32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36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3200" dirty="0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0" y="1267099"/>
            <a:ext cx="3387256" cy="4238352"/>
          </a:xfrm>
        </p:spPr>
        <p:txBody>
          <a:bodyPr/>
          <a:lstStyle/>
          <a:p>
            <a:pPr marL="457200" indent="-457200"/>
            <a:r>
              <a:rPr lang="en-AU" sz="2800" dirty="0" err="1">
                <a:solidFill>
                  <a:schemeClr val="tx1"/>
                </a:solidFill>
              </a:rPr>
              <a:t>Kaltura</a:t>
            </a:r>
            <a:endParaRPr lang="en-AU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AU" sz="2800" strike="sngStrike" dirty="0">
              <a:solidFill>
                <a:schemeClr val="tx1"/>
              </a:solidFill>
            </a:endParaRPr>
          </a:p>
          <a:p>
            <a:pPr marL="457200" indent="-457200"/>
            <a:r>
              <a:rPr lang="en-AU" sz="2800" dirty="0" err="1">
                <a:solidFill>
                  <a:schemeClr val="tx1"/>
                </a:solidFill>
              </a:rPr>
              <a:t>MediaSite</a:t>
            </a:r>
            <a:endParaRPr lang="en-AU" sz="2800" dirty="0">
              <a:solidFill>
                <a:schemeClr val="tx1"/>
              </a:solidFill>
            </a:endParaRPr>
          </a:p>
          <a:p>
            <a:pPr marL="457200" indent="-457200"/>
            <a:endParaRPr lang="en-AU" sz="2800" dirty="0">
              <a:solidFill>
                <a:schemeClr val="tx1"/>
              </a:solidFill>
            </a:endParaRPr>
          </a:p>
          <a:p>
            <a:pPr marL="457200" indent="-457200"/>
            <a:r>
              <a:rPr lang="en-AU" sz="2800" dirty="0" err="1">
                <a:solidFill>
                  <a:schemeClr val="tx1"/>
                </a:solidFill>
              </a:rPr>
              <a:t>OzPlayer</a:t>
            </a:r>
            <a:endParaRPr lang="en-AU" sz="2800" dirty="0">
              <a:solidFill>
                <a:schemeClr val="tx1"/>
              </a:solidFill>
            </a:endParaRPr>
          </a:p>
          <a:p>
            <a:pPr marL="457200" indent="-457200"/>
            <a:r>
              <a:rPr lang="en-AU" sz="2800" strike="sngStrike" dirty="0" err="1">
                <a:solidFill>
                  <a:schemeClr val="tx1"/>
                </a:solidFill>
              </a:rPr>
              <a:t>Panopto</a:t>
            </a:r>
            <a:endParaRPr lang="en-AU" sz="2800" strike="sngStrike" dirty="0">
              <a:solidFill>
                <a:schemeClr val="tx1"/>
              </a:solidFill>
            </a:endParaRPr>
          </a:p>
          <a:p>
            <a:pPr marL="457200" indent="-457200"/>
            <a:endParaRPr lang="en-AU" sz="2800" dirty="0">
              <a:solidFill>
                <a:schemeClr val="tx1"/>
              </a:solidFill>
            </a:endParaRPr>
          </a:p>
          <a:p>
            <a:pPr marL="457200" indent="-457200"/>
            <a:r>
              <a:rPr lang="en-AU" sz="2800" dirty="0" err="1">
                <a:solidFill>
                  <a:schemeClr val="tx1"/>
                </a:solidFill>
              </a:rPr>
              <a:t>Plyr</a:t>
            </a:r>
            <a:endParaRPr lang="en-AU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AU" sz="2800" strike="sngStrike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AU" dirty="0"/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8142136" y="1363663"/>
            <a:ext cx="3706964" cy="41417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4000" b="0" kern="1200" dirty="0" smtClean="0">
                <a:solidFill>
                  <a:srgbClr val="E6522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4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AU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03D200C-5741-4A87-8542-1309EA2F5D43}"/>
              </a:ext>
            </a:extLst>
          </p:cNvPr>
          <p:cNvSpPr txBox="1">
            <a:spLocks/>
          </p:cNvSpPr>
          <p:nvPr/>
        </p:nvSpPr>
        <p:spPr>
          <a:xfrm>
            <a:off x="8142136" y="1267099"/>
            <a:ext cx="3706964" cy="42383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4000" b="0" kern="1200" dirty="0" smtClean="0">
                <a:solidFill>
                  <a:srgbClr val="E6522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4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AU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endParaRPr lang="en-AU" sz="2800" dirty="0">
              <a:solidFill>
                <a:schemeClr val="tx1"/>
              </a:solidFill>
            </a:endParaRPr>
          </a:p>
          <a:p>
            <a:pPr marL="457200" indent="-457200"/>
            <a:endParaRPr lang="en-AU" sz="2800" dirty="0">
              <a:solidFill>
                <a:schemeClr val="tx1"/>
              </a:solidFill>
            </a:endParaRPr>
          </a:p>
          <a:p>
            <a:pPr marL="457200" indent="-457200"/>
            <a:endParaRPr lang="en-AU" sz="2800" dirty="0">
              <a:solidFill>
                <a:schemeClr val="tx1"/>
              </a:solidFill>
            </a:endParaRPr>
          </a:p>
          <a:p>
            <a:pPr marL="457200" indent="-457200"/>
            <a:endParaRPr lang="en-AU" sz="2800" dirty="0">
              <a:solidFill>
                <a:schemeClr val="tx1"/>
              </a:solidFill>
            </a:endParaRPr>
          </a:p>
          <a:p>
            <a:pPr marL="457200" indent="-457200"/>
            <a:endParaRPr lang="en-AU" sz="2800" dirty="0">
              <a:solidFill>
                <a:schemeClr val="tx1"/>
              </a:solidFill>
            </a:endParaRPr>
          </a:p>
          <a:p>
            <a:pPr marL="457200" indent="-457200"/>
            <a:endParaRPr lang="en-AU" sz="2800" dirty="0">
              <a:solidFill>
                <a:schemeClr val="tx1"/>
              </a:solidFill>
            </a:endParaRPr>
          </a:p>
          <a:p>
            <a:pPr marL="457200" indent="-457200"/>
            <a:endParaRPr lang="en-AU" sz="2800" dirty="0">
              <a:solidFill>
                <a:schemeClr val="tx1"/>
              </a:solidFill>
            </a:endParaRPr>
          </a:p>
          <a:p>
            <a:pPr marL="457200" indent="-457200"/>
            <a:r>
              <a:rPr lang="en-AU" sz="2800" dirty="0">
                <a:solidFill>
                  <a:schemeClr val="tx1"/>
                </a:solidFill>
              </a:rPr>
              <a:t>YouTube embed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981977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C3A81-8F9A-462F-BD89-8376599C85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Screen reader tests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0D659C-D1FB-4490-8535-BC2B59DC4A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tx1"/>
                </a:solidFill>
              </a:rPr>
              <a:t>Player’s controls are labelled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tx1"/>
                </a:solidFill>
              </a:rPr>
              <a:t>Player’s controls are easy-to-find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tx1"/>
                </a:solidFill>
              </a:rPr>
              <a:t>Button status (on / off) is announced correctly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tx1"/>
                </a:solidFill>
              </a:rPr>
              <a:t>Volume level is announced while changing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tx1"/>
                </a:solidFill>
              </a:rPr>
              <a:t>Current time of the video is announced when requested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tx1"/>
                </a:solidFill>
              </a:rPr>
              <a:t>Fast forwarding or rewinding is operable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tx1"/>
                </a:solidFill>
              </a:rPr>
              <a:t>The title of the video is easy-to-find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AU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4675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C3A81-8F9A-462F-BD89-8376599C85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Screen reader test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0D659C-D1FB-4490-8535-BC2B59DC4A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tx1"/>
                </a:solidFill>
              </a:rPr>
              <a:t>Captions are read automatically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tx1"/>
                </a:solidFill>
              </a:rPr>
              <a:t>Where a transcript is provided, the transcript is easy-to-find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AU" sz="3600" dirty="0">
              <a:solidFill>
                <a:schemeClr val="tx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AU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4272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C3A81-8F9A-462F-BD89-8376599C85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Statistics at the end of testing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0D659C-D1FB-4490-8535-BC2B59DC4A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sz="3600" dirty="0">
                <a:solidFill>
                  <a:schemeClr val="tx1"/>
                </a:solidFill>
              </a:rPr>
              <a:t>Lowest to highest: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tx1"/>
                </a:solidFill>
              </a:rPr>
              <a:t>JW Player: 59%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 err="1">
                <a:solidFill>
                  <a:schemeClr val="tx1"/>
                </a:solidFill>
              </a:rPr>
              <a:t>MediaSite</a:t>
            </a:r>
            <a:r>
              <a:rPr lang="en-AU" sz="3600" dirty="0">
                <a:solidFill>
                  <a:schemeClr val="tx1"/>
                </a:solidFill>
              </a:rPr>
              <a:t> and YouTube embed: 69%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 err="1">
                <a:solidFill>
                  <a:schemeClr val="tx1"/>
                </a:solidFill>
              </a:rPr>
              <a:t>Kaltura</a:t>
            </a:r>
            <a:r>
              <a:rPr lang="en-AU" sz="3600" dirty="0">
                <a:solidFill>
                  <a:schemeClr val="tx1"/>
                </a:solidFill>
              </a:rPr>
              <a:t>: 73%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 err="1">
                <a:solidFill>
                  <a:schemeClr val="tx1"/>
                </a:solidFill>
              </a:rPr>
              <a:t>Plyr</a:t>
            </a:r>
            <a:r>
              <a:rPr lang="en-AU" sz="3600" dirty="0">
                <a:solidFill>
                  <a:schemeClr val="tx1"/>
                </a:solidFill>
              </a:rPr>
              <a:t>: 77%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 err="1">
                <a:solidFill>
                  <a:schemeClr val="tx1"/>
                </a:solidFill>
              </a:rPr>
              <a:t>AblePlayer</a:t>
            </a:r>
            <a:r>
              <a:rPr lang="en-AU" sz="3600" dirty="0">
                <a:solidFill>
                  <a:schemeClr val="tx1"/>
                </a:solidFill>
              </a:rPr>
              <a:t>: 79%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 err="1">
                <a:solidFill>
                  <a:schemeClr val="tx1"/>
                </a:solidFill>
              </a:rPr>
              <a:t>OzPlayer</a:t>
            </a:r>
            <a:r>
              <a:rPr lang="en-AU" sz="3600" dirty="0">
                <a:solidFill>
                  <a:schemeClr val="tx1"/>
                </a:solidFill>
              </a:rPr>
              <a:t>: 98%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AU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0419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2DF2F-AF6D-4E47-85AB-9F682C3F0B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Issues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542657-B3C4-4F7C-9107-E5B2C0F901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1" y="1286692"/>
            <a:ext cx="5543550" cy="4218758"/>
          </a:xfrm>
        </p:spPr>
        <p:txBody>
          <a:bodyPr/>
          <a:lstStyle/>
          <a:p>
            <a:r>
              <a:rPr lang="en-AU" sz="3600" dirty="0" err="1">
                <a:solidFill>
                  <a:schemeClr val="tx1"/>
                </a:solidFill>
              </a:rPr>
              <a:t>JWPlayer</a:t>
            </a:r>
            <a:r>
              <a:rPr lang="en-AU" sz="3600" dirty="0">
                <a:solidFill>
                  <a:schemeClr val="tx1"/>
                </a:solidFill>
              </a:rPr>
              <a:t> (59%)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tx1"/>
                </a:solidFill>
              </a:rPr>
              <a:t>Player’s controls are not easy-to-find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tx1"/>
                </a:solidFill>
              </a:rPr>
              <a:t>Button status / volume level is not announced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tx1"/>
                </a:solidFill>
              </a:rPr>
              <a:t>Captions not read automatically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tx1"/>
                </a:solidFill>
              </a:rPr>
              <a:t>FF / RW not available on mobile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C89F10-3C7E-4FEC-8BD9-3BDE2D0EC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0" y="1286693"/>
            <a:ext cx="5562600" cy="4218758"/>
          </a:xfrm>
        </p:spPr>
        <p:txBody>
          <a:bodyPr/>
          <a:lstStyle/>
          <a:p>
            <a:pPr marL="0" indent="0">
              <a:buNone/>
            </a:pPr>
            <a:r>
              <a:rPr lang="en-AU" sz="3600" dirty="0" err="1">
                <a:solidFill>
                  <a:schemeClr val="tx1"/>
                </a:solidFill>
              </a:rPr>
              <a:t>MediaSite</a:t>
            </a:r>
            <a:r>
              <a:rPr lang="en-AU" sz="3600" dirty="0">
                <a:solidFill>
                  <a:schemeClr val="tx1"/>
                </a:solidFill>
              </a:rPr>
              <a:t> (69%)</a:t>
            </a:r>
          </a:p>
          <a:p>
            <a:pPr marL="571500" indent="-571500"/>
            <a:r>
              <a:rPr lang="en-AU" sz="3200" dirty="0">
                <a:solidFill>
                  <a:schemeClr val="tx1"/>
                </a:solidFill>
              </a:rPr>
              <a:t>Player’s controls are not easy-to-find</a:t>
            </a:r>
          </a:p>
          <a:p>
            <a:pPr marL="571500" indent="-571500"/>
            <a:r>
              <a:rPr lang="en-AU" sz="3200" dirty="0">
                <a:solidFill>
                  <a:schemeClr val="tx1"/>
                </a:solidFill>
              </a:rPr>
              <a:t>Button status is not announced</a:t>
            </a:r>
          </a:p>
          <a:p>
            <a:pPr marL="571500" indent="-571500"/>
            <a:r>
              <a:rPr lang="en-AU" sz="3200" dirty="0">
                <a:solidFill>
                  <a:schemeClr val="tx1"/>
                </a:solidFill>
              </a:rPr>
              <a:t>Captions not read automatically</a:t>
            </a:r>
          </a:p>
          <a:p>
            <a:pPr marL="571500" indent="-571500"/>
            <a:r>
              <a:rPr lang="en-AU" sz="3200" dirty="0">
                <a:solidFill>
                  <a:schemeClr val="tx1"/>
                </a:solidFill>
              </a:rPr>
              <a:t>FF / RW not available on mobile</a:t>
            </a:r>
          </a:p>
          <a:p>
            <a:pPr marL="571500" indent="-571500"/>
            <a:endParaRPr lang="en-AU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049424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2DF2F-AF6D-4E47-85AB-9F682C3F0B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Issues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542657-B3C4-4F7C-9107-E5B2C0F901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1" y="1286692"/>
            <a:ext cx="5543550" cy="4218758"/>
          </a:xfrm>
        </p:spPr>
        <p:txBody>
          <a:bodyPr/>
          <a:lstStyle/>
          <a:p>
            <a:r>
              <a:rPr lang="en-AU" sz="3600" dirty="0">
                <a:solidFill>
                  <a:schemeClr val="tx1"/>
                </a:solidFill>
              </a:rPr>
              <a:t>YouTube embed (69%)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tx1"/>
                </a:solidFill>
              </a:rPr>
              <a:t>Player’s controls are not easy-to-find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tx1"/>
                </a:solidFill>
              </a:rPr>
              <a:t>Captions are not read automatically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tx1"/>
                </a:solidFill>
              </a:rPr>
              <a:t>Caption text is not easy-to-find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tx1"/>
                </a:solidFill>
              </a:rPr>
              <a:t>Caption status not announced on Android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AU" sz="3600" dirty="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C89F10-3C7E-4FEC-8BD9-3BDE2D0EC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0" y="1286693"/>
            <a:ext cx="5562600" cy="4218758"/>
          </a:xfrm>
        </p:spPr>
        <p:txBody>
          <a:bodyPr/>
          <a:lstStyle/>
          <a:p>
            <a:pPr marL="0" indent="0">
              <a:buNone/>
            </a:pPr>
            <a:r>
              <a:rPr lang="en-AU" sz="3600" dirty="0" err="1">
                <a:solidFill>
                  <a:schemeClr val="tx1"/>
                </a:solidFill>
              </a:rPr>
              <a:t>Kaltura</a:t>
            </a:r>
            <a:r>
              <a:rPr lang="en-AU" sz="3600" dirty="0">
                <a:solidFill>
                  <a:schemeClr val="tx1"/>
                </a:solidFill>
              </a:rPr>
              <a:t> (73%)</a:t>
            </a:r>
          </a:p>
          <a:p>
            <a:pPr marL="571500" indent="-571500"/>
            <a:r>
              <a:rPr lang="en-AU" sz="3200" dirty="0">
                <a:solidFill>
                  <a:schemeClr val="tx1"/>
                </a:solidFill>
              </a:rPr>
              <a:t>Player’s controls are not easy-to-find</a:t>
            </a:r>
          </a:p>
          <a:p>
            <a:pPr marL="571500" indent="-571500"/>
            <a:r>
              <a:rPr lang="en-AU" sz="3200" dirty="0">
                <a:solidFill>
                  <a:schemeClr val="tx1"/>
                </a:solidFill>
              </a:rPr>
              <a:t>Volume level not announced</a:t>
            </a:r>
          </a:p>
          <a:p>
            <a:pPr marL="571500" indent="-571500"/>
            <a:r>
              <a:rPr lang="en-AU" sz="3200" dirty="0">
                <a:solidFill>
                  <a:schemeClr val="tx1"/>
                </a:solidFill>
              </a:rPr>
              <a:t>Captions are not read automatically</a:t>
            </a:r>
          </a:p>
          <a:p>
            <a:pPr marL="571500" indent="-571500"/>
            <a:r>
              <a:rPr lang="en-AU" sz="3200" dirty="0">
                <a:solidFill>
                  <a:schemeClr val="tx1"/>
                </a:solidFill>
              </a:rPr>
              <a:t>FF and RW not available on Android</a:t>
            </a:r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407027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2DF2F-AF6D-4E47-85AB-9F682C3F0B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Issues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542657-B3C4-4F7C-9107-E5B2C0F901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1" y="1286692"/>
            <a:ext cx="5543550" cy="4218758"/>
          </a:xfrm>
        </p:spPr>
        <p:txBody>
          <a:bodyPr/>
          <a:lstStyle/>
          <a:p>
            <a:r>
              <a:rPr lang="en-AU" sz="3600" dirty="0" err="1">
                <a:solidFill>
                  <a:schemeClr val="tx1"/>
                </a:solidFill>
              </a:rPr>
              <a:t>Plyr</a:t>
            </a:r>
            <a:r>
              <a:rPr lang="en-AU" sz="3600" dirty="0">
                <a:solidFill>
                  <a:schemeClr val="tx1"/>
                </a:solidFill>
              </a:rPr>
              <a:t> (77%)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tx1"/>
                </a:solidFill>
              </a:rPr>
              <a:t>Player’s controls are not easy-to-find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tx1"/>
                </a:solidFill>
              </a:rPr>
              <a:t>Button status / volume level is not announced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tx1"/>
                </a:solidFill>
              </a:rPr>
              <a:t>Captions are not read automatically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AU" sz="3600" dirty="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C89F10-3C7E-4FEC-8BD9-3BDE2D0EC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0" y="1286693"/>
            <a:ext cx="5562600" cy="4218758"/>
          </a:xfrm>
        </p:spPr>
        <p:txBody>
          <a:bodyPr/>
          <a:lstStyle/>
          <a:p>
            <a:pPr marL="0" indent="0">
              <a:buNone/>
            </a:pPr>
            <a:r>
              <a:rPr lang="en-AU" sz="3600" dirty="0" err="1">
                <a:solidFill>
                  <a:schemeClr val="tx1"/>
                </a:solidFill>
              </a:rPr>
              <a:t>AblePlayer</a:t>
            </a:r>
            <a:r>
              <a:rPr lang="en-AU" sz="3600" dirty="0">
                <a:solidFill>
                  <a:schemeClr val="tx1"/>
                </a:solidFill>
              </a:rPr>
              <a:t> (79%)</a:t>
            </a:r>
          </a:p>
          <a:p>
            <a:pPr marL="571500" indent="-571500"/>
            <a:r>
              <a:rPr lang="en-AU" sz="3200" dirty="0">
                <a:solidFill>
                  <a:schemeClr val="tx1"/>
                </a:solidFill>
              </a:rPr>
              <a:t>Player’s controls are not easy-to-find</a:t>
            </a:r>
          </a:p>
          <a:p>
            <a:pPr marL="571500" indent="-571500"/>
            <a:r>
              <a:rPr lang="en-AU" sz="3200" dirty="0">
                <a:solidFill>
                  <a:schemeClr val="tx1"/>
                </a:solidFill>
              </a:rPr>
              <a:t>Button status not read correctly</a:t>
            </a:r>
          </a:p>
          <a:p>
            <a:pPr marL="571500" indent="-571500"/>
            <a:r>
              <a:rPr lang="en-AU" sz="3200" dirty="0">
                <a:solidFill>
                  <a:schemeClr val="tx1"/>
                </a:solidFill>
              </a:rPr>
              <a:t>Could not operate captions with JAWS or NVDA or on mobile</a:t>
            </a:r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455655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2DF2F-AF6D-4E47-85AB-9F682C3F0B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Issues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542657-B3C4-4F7C-9107-E5B2C0F901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1" y="1286692"/>
            <a:ext cx="5543550" cy="4218758"/>
          </a:xfrm>
        </p:spPr>
        <p:txBody>
          <a:bodyPr/>
          <a:lstStyle/>
          <a:p>
            <a:r>
              <a:rPr lang="en-AU" sz="3600" dirty="0" err="1">
                <a:solidFill>
                  <a:schemeClr val="tx1"/>
                </a:solidFill>
              </a:rPr>
              <a:t>OzPlayer</a:t>
            </a:r>
            <a:r>
              <a:rPr lang="en-AU" sz="3600" dirty="0">
                <a:solidFill>
                  <a:schemeClr val="tx1"/>
                </a:solidFill>
              </a:rPr>
              <a:t> (98%)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tx1"/>
                </a:solidFill>
              </a:rPr>
              <a:t>FF / RW is not available on Android Chrome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7DD41BE-85BF-4CD7-8D79-14731A5072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091983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And then there was seven…</a:t>
            </a:r>
          </a:p>
        </p:txBody>
      </p:sp>
    </p:spTree>
    <p:extLst>
      <p:ext uri="{BB962C8B-B14F-4D97-AF65-F5344CB8AC3E}">
        <p14:creationId xmlns:p14="http://schemas.microsoft.com/office/powerpoint/2010/main" val="579452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It’s not just </a:t>
            </a:r>
            <a:br>
              <a:rPr lang="en-AU" dirty="0"/>
            </a:br>
            <a:r>
              <a:rPr lang="en-AU" dirty="0"/>
              <a:t>about vision impairments</a:t>
            </a:r>
          </a:p>
        </p:txBody>
      </p:sp>
    </p:spTree>
    <p:extLst>
      <p:ext uri="{BB962C8B-B14F-4D97-AF65-F5344CB8AC3E}">
        <p14:creationId xmlns:p14="http://schemas.microsoft.com/office/powerpoint/2010/main" val="12229514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About the testing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z="2800" dirty="0">
                <a:solidFill>
                  <a:schemeClr val="tx1"/>
                </a:solidFill>
              </a:rPr>
              <a:t>Mobile: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/>
                </a:solidFill>
              </a:rPr>
              <a:t>Google Pixel 1, Android 8.0, Chrome: 62.0.3202.73; </a:t>
            </a:r>
            <a:endParaRPr lang="en-AU" sz="28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/>
                </a:solidFill>
              </a:rPr>
              <a:t>iPhone 7+, iOS 10.3.2, Safari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AU" sz="2800" dirty="0">
              <a:solidFill>
                <a:schemeClr val="tx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32449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Showstoppers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Cannot play video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Cannot pause video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Video crashed browser</a:t>
            </a:r>
          </a:p>
        </p:txBody>
      </p:sp>
    </p:spTree>
    <p:extLst>
      <p:ext uri="{BB962C8B-B14F-4D97-AF65-F5344CB8AC3E}">
        <p14:creationId xmlns:p14="http://schemas.microsoft.com/office/powerpoint/2010/main" val="25944573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Round Three Knockouts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1" y="1267098"/>
            <a:ext cx="4008119" cy="423835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 err="1">
                <a:solidFill>
                  <a:schemeClr val="tx1"/>
                </a:solidFill>
              </a:rPr>
              <a:t>AblePlayer</a:t>
            </a:r>
            <a:endParaRPr lang="en-AU" sz="28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28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28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28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28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28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28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 err="1">
                <a:solidFill>
                  <a:schemeClr val="tx1"/>
                </a:solidFill>
              </a:rPr>
              <a:t>JWPlayer</a:t>
            </a:r>
            <a:endParaRPr lang="en-AU" sz="28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32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32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36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3200" dirty="0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0" y="1267099"/>
            <a:ext cx="3387256" cy="4238352"/>
          </a:xfrm>
        </p:spPr>
        <p:txBody>
          <a:bodyPr/>
          <a:lstStyle/>
          <a:p>
            <a:pPr marL="457200" indent="-457200"/>
            <a:r>
              <a:rPr lang="en-AU" sz="2800" strike="sngStrike" dirty="0" err="1">
                <a:solidFill>
                  <a:schemeClr val="tx1"/>
                </a:solidFill>
              </a:rPr>
              <a:t>Kaltura</a:t>
            </a:r>
            <a:endParaRPr lang="en-AU" sz="2800" strike="sngStrike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AU" sz="2800" strike="sngStrike" dirty="0">
              <a:solidFill>
                <a:schemeClr val="tx1"/>
              </a:solidFill>
            </a:endParaRPr>
          </a:p>
          <a:p>
            <a:pPr marL="457200" indent="-457200"/>
            <a:r>
              <a:rPr lang="en-AU" sz="2800" strike="sngStrike" dirty="0" err="1">
                <a:solidFill>
                  <a:schemeClr val="tx1"/>
                </a:solidFill>
              </a:rPr>
              <a:t>MediaSite</a:t>
            </a:r>
            <a:endParaRPr lang="en-AU" sz="2800" strike="sngStrike" dirty="0">
              <a:solidFill>
                <a:schemeClr val="tx1"/>
              </a:solidFill>
            </a:endParaRPr>
          </a:p>
          <a:p>
            <a:pPr marL="457200" indent="-457200"/>
            <a:endParaRPr lang="en-AU" sz="2800" dirty="0">
              <a:solidFill>
                <a:schemeClr val="tx1"/>
              </a:solidFill>
            </a:endParaRPr>
          </a:p>
          <a:p>
            <a:pPr marL="457200" indent="-457200"/>
            <a:r>
              <a:rPr lang="en-AU" sz="2800" dirty="0" err="1">
                <a:solidFill>
                  <a:schemeClr val="tx1"/>
                </a:solidFill>
              </a:rPr>
              <a:t>OzPlayer</a:t>
            </a:r>
            <a:endParaRPr lang="en-AU" sz="2800" dirty="0">
              <a:solidFill>
                <a:schemeClr val="tx1"/>
              </a:solidFill>
            </a:endParaRPr>
          </a:p>
          <a:p>
            <a:pPr marL="457200" indent="-457200"/>
            <a:endParaRPr lang="en-AU" sz="2800" dirty="0">
              <a:solidFill>
                <a:schemeClr val="tx1"/>
              </a:solidFill>
            </a:endParaRPr>
          </a:p>
          <a:p>
            <a:pPr marL="457200" indent="-457200"/>
            <a:endParaRPr lang="en-AU" sz="2800" dirty="0">
              <a:solidFill>
                <a:schemeClr val="tx1"/>
              </a:solidFill>
            </a:endParaRPr>
          </a:p>
          <a:p>
            <a:pPr marL="457200" indent="-457200"/>
            <a:r>
              <a:rPr lang="en-AU" sz="2800" dirty="0" err="1">
                <a:solidFill>
                  <a:schemeClr val="tx1"/>
                </a:solidFill>
              </a:rPr>
              <a:t>Plyr</a:t>
            </a:r>
            <a:endParaRPr lang="en-AU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AU" sz="2800" strike="sngStrike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AU" dirty="0"/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8142136" y="1363663"/>
            <a:ext cx="3706964" cy="41417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4000" b="0" kern="1200" dirty="0" smtClean="0">
                <a:solidFill>
                  <a:srgbClr val="E6522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4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AU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03D200C-5741-4A87-8542-1309EA2F5D43}"/>
              </a:ext>
            </a:extLst>
          </p:cNvPr>
          <p:cNvSpPr txBox="1">
            <a:spLocks/>
          </p:cNvSpPr>
          <p:nvPr/>
        </p:nvSpPr>
        <p:spPr>
          <a:xfrm>
            <a:off x="8142136" y="1267099"/>
            <a:ext cx="3706964" cy="42383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4000" b="0" kern="1200" dirty="0" smtClean="0">
                <a:solidFill>
                  <a:srgbClr val="E6522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4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AU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endParaRPr lang="en-AU" sz="2800" dirty="0">
              <a:solidFill>
                <a:schemeClr val="tx1"/>
              </a:solidFill>
            </a:endParaRPr>
          </a:p>
          <a:p>
            <a:pPr marL="457200" indent="-457200"/>
            <a:endParaRPr lang="en-AU" sz="2800" dirty="0">
              <a:solidFill>
                <a:schemeClr val="tx1"/>
              </a:solidFill>
            </a:endParaRPr>
          </a:p>
          <a:p>
            <a:pPr marL="457200" indent="-457200"/>
            <a:endParaRPr lang="en-AU" sz="2800" dirty="0">
              <a:solidFill>
                <a:schemeClr val="tx1"/>
              </a:solidFill>
            </a:endParaRPr>
          </a:p>
          <a:p>
            <a:pPr marL="457200" indent="-457200"/>
            <a:endParaRPr lang="en-AU" sz="2800" dirty="0">
              <a:solidFill>
                <a:schemeClr val="tx1"/>
              </a:solidFill>
            </a:endParaRPr>
          </a:p>
          <a:p>
            <a:pPr marL="457200" indent="-457200"/>
            <a:endParaRPr lang="en-AU" sz="2800" dirty="0">
              <a:solidFill>
                <a:schemeClr val="tx1"/>
              </a:solidFill>
            </a:endParaRPr>
          </a:p>
          <a:p>
            <a:pPr marL="457200" indent="-457200"/>
            <a:endParaRPr lang="en-AU" sz="2800" dirty="0">
              <a:solidFill>
                <a:schemeClr val="tx1"/>
              </a:solidFill>
            </a:endParaRPr>
          </a:p>
          <a:p>
            <a:pPr marL="457200" indent="-457200"/>
            <a:endParaRPr lang="en-AU" sz="2800" dirty="0">
              <a:solidFill>
                <a:schemeClr val="tx1"/>
              </a:solidFill>
            </a:endParaRPr>
          </a:p>
          <a:p>
            <a:pPr marL="457200" indent="-457200"/>
            <a:r>
              <a:rPr lang="en-AU" sz="2800" strike="sngStrike" dirty="0">
                <a:solidFill>
                  <a:schemeClr val="tx1"/>
                </a:solidFill>
              </a:rPr>
              <a:t>YouTube embed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02006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C3A81-8F9A-462F-BD89-8376599C85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Statistics at the end of testing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0D659C-D1FB-4490-8535-BC2B59DC4A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sz="3600" dirty="0">
                <a:solidFill>
                  <a:schemeClr val="tx1"/>
                </a:solidFill>
              </a:rPr>
              <a:t>Lowest to highest: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tx1"/>
                </a:solidFill>
              </a:rPr>
              <a:t>JW Player: 75%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 err="1">
                <a:solidFill>
                  <a:schemeClr val="tx1"/>
                </a:solidFill>
              </a:rPr>
              <a:t>AblePlayer</a:t>
            </a:r>
            <a:r>
              <a:rPr lang="en-AU" sz="3600" dirty="0">
                <a:solidFill>
                  <a:schemeClr val="tx1"/>
                </a:solidFill>
              </a:rPr>
              <a:t>: 79%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 err="1">
                <a:solidFill>
                  <a:schemeClr val="tx1"/>
                </a:solidFill>
              </a:rPr>
              <a:t>Plyr</a:t>
            </a:r>
            <a:r>
              <a:rPr lang="en-AU" sz="3600" dirty="0">
                <a:solidFill>
                  <a:schemeClr val="tx1"/>
                </a:solidFill>
              </a:rPr>
              <a:t>: 86%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 err="1">
                <a:solidFill>
                  <a:schemeClr val="tx1"/>
                </a:solidFill>
              </a:rPr>
              <a:t>OzPlayer</a:t>
            </a:r>
            <a:r>
              <a:rPr lang="en-AU" sz="3600" dirty="0">
                <a:solidFill>
                  <a:schemeClr val="tx1"/>
                </a:solidFill>
              </a:rPr>
              <a:t>: 89%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AU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3513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C3A81-8F9A-462F-BD89-8376599C85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Mobile tests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0D659C-D1FB-4490-8535-BC2B59DC4A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tx1"/>
                </a:solidFill>
              </a:rPr>
              <a:t>Video volume can be changed independent of system volume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 err="1">
                <a:solidFill>
                  <a:schemeClr val="tx1"/>
                </a:solidFill>
              </a:rPr>
              <a:t>Color</a:t>
            </a:r>
            <a:r>
              <a:rPr lang="en-AU" sz="3600" dirty="0">
                <a:solidFill>
                  <a:schemeClr val="tx1"/>
                </a:solidFill>
              </a:rPr>
              <a:t> alone has not been used to convey information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 err="1">
                <a:solidFill>
                  <a:schemeClr val="tx1"/>
                </a:solidFill>
              </a:rPr>
              <a:t>Color</a:t>
            </a:r>
            <a:r>
              <a:rPr lang="en-AU" sz="3600" dirty="0">
                <a:solidFill>
                  <a:schemeClr val="tx1"/>
                </a:solidFill>
              </a:rPr>
              <a:t> contrast is sufficient (AA)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tx1"/>
                </a:solidFill>
              </a:rPr>
              <a:t>Where the video supports a transcript, the video transcript is easy-to-find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AU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1635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C3A81-8F9A-462F-BD89-8376599C85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Mobile tests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0D659C-D1FB-4490-8535-BC2B59DC4A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tx1"/>
                </a:solidFill>
              </a:rPr>
              <a:t>Video supports captions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tx1"/>
                </a:solidFill>
              </a:rPr>
              <a:t>Video captions are easy-to-access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tx1"/>
                </a:solidFill>
              </a:rPr>
              <a:t>Video caption </a:t>
            </a:r>
            <a:r>
              <a:rPr lang="en-AU" sz="3600" dirty="0" err="1">
                <a:solidFill>
                  <a:schemeClr val="tx1"/>
                </a:solidFill>
              </a:rPr>
              <a:t>color</a:t>
            </a:r>
            <a:r>
              <a:rPr lang="en-AU" sz="3600" dirty="0">
                <a:solidFill>
                  <a:schemeClr val="tx1"/>
                </a:solidFill>
              </a:rPr>
              <a:t> contrast is sufficient (AA)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tx1"/>
                </a:solidFill>
              </a:rPr>
              <a:t>Where video supports multi-lingual captions, the correct LANG attribute is used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tx1"/>
                </a:solidFill>
              </a:rPr>
              <a:t>Video supports audio descriptions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AU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4935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2DF2F-AF6D-4E47-85AB-9F682C3F0B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Issues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542657-B3C4-4F7C-9107-E5B2C0F901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1" y="1286692"/>
            <a:ext cx="5543550" cy="4218758"/>
          </a:xfrm>
        </p:spPr>
        <p:txBody>
          <a:bodyPr/>
          <a:lstStyle/>
          <a:p>
            <a:r>
              <a:rPr lang="en-AU" sz="3600" dirty="0">
                <a:solidFill>
                  <a:schemeClr val="tx1"/>
                </a:solidFill>
              </a:rPr>
              <a:t>JW Player (75%)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tx1"/>
                </a:solidFill>
              </a:rPr>
              <a:t>Volume cannot be changed independent of system volume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200" dirty="0" err="1">
                <a:solidFill>
                  <a:schemeClr val="tx1"/>
                </a:solidFill>
              </a:rPr>
              <a:t>Color</a:t>
            </a:r>
            <a:r>
              <a:rPr lang="en-AU" sz="3200" dirty="0">
                <a:solidFill>
                  <a:schemeClr val="tx1"/>
                </a:solidFill>
              </a:rPr>
              <a:t> alone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tx1"/>
                </a:solidFill>
              </a:rPr>
              <a:t>Low </a:t>
            </a:r>
            <a:r>
              <a:rPr lang="en-AU" sz="3200" dirty="0" err="1">
                <a:solidFill>
                  <a:schemeClr val="tx1"/>
                </a:solidFill>
              </a:rPr>
              <a:t>color</a:t>
            </a:r>
            <a:r>
              <a:rPr lang="en-AU" sz="3200" dirty="0">
                <a:solidFill>
                  <a:schemeClr val="tx1"/>
                </a:solidFill>
              </a:rPr>
              <a:t> contrast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tx1"/>
                </a:solidFill>
              </a:rPr>
              <a:t>No audio descriptions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AU" sz="3600" dirty="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C89F10-3C7E-4FEC-8BD9-3BDE2D0EC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0" y="1286693"/>
            <a:ext cx="5562600" cy="4218758"/>
          </a:xfrm>
        </p:spPr>
        <p:txBody>
          <a:bodyPr/>
          <a:lstStyle/>
          <a:p>
            <a:pPr marL="0" indent="0">
              <a:buNone/>
            </a:pPr>
            <a:r>
              <a:rPr lang="en-AU" sz="3600" dirty="0" err="1">
                <a:solidFill>
                  <a:schemeClr val="tx1"/>
                </a:solidFill>
              </a:rPr>
              <a:t>AblePlayer</a:t>
            </a:r>
            <a:r>
              <a:rPr lang="en-AU" sz="3600" dirty="0">
                <a:solidFill>
                  <a:schemeClr val="tx1"/>
                </a:solidFill>
              </a:rPr>
              <a:t> (79%)</a:t>
            </a:r>
          </a:p>
          <a:p>
            <a:pPr marL="571500" indent="-571500"/>
            <a:r>
              <a:rPr lang="en-AU" sz="3200" dirty="0">
                <a:solidFill>
                  <a:schemeClr val="tx1"/>
                </a:solidFill>
              </a:rPr>
              <a:t>Volume cannot be changed independent of system volume</a:t>
            </a:r>
          </a:p>
          <a:p>
            <a:pPr marL="571500" indent="-571500"/>
            <a:r>
              <a:rPr lang="en-AU" sz="3200" dirty="0" err="1">
                <a:solidFill>
                  <a:schemeClr val="tx1"/>
                </a:solidFill>
              </a:rPr>
              <a:t>Color</a:t>
            </a:r>
            <a:r>
              <a:rPr lang="en-AU" sz="3200" dirty="0">
                <a:solidFill>
                  <a:schemeClr val="tx1"/>
                </a:solidFill>
              </a:rPr>
              <a:t> alone</a:t>
            </a:r>
          </a:p>
          <a:p>
            <a:pPr marL="571500" indent="-571500"/>
            <a:r>
              <a:rPr lang="en-AU" sz="3200" dirty="0">
                <a:solidFill>
                  <a:schemeClr val="tx1"/>
                </a:solidFill>
              </a:rPr>
              <a:t>Low </a:t>
            </a:r>
            <a:r>
              <a:rPr lang="en-AU" sz="3200" dirty="0" err="1">
                <a:solidFill>
                  <a:schemeClr val="tx1"/>
                </a:solidFill>
              </a:rPr>
              <a:t>color</a:t>
            </a:r>
            <a:r>
              <a:rPr lang="en-AU" sz="3200" dirty="0">
                <a:solidFill>
                  <a:schemeClr val="tx1"/>
                </a:solidFill>
              </a:rPr>
              <a:t> contrast</a:t>
            </a:r>
          </a:p>
          <a:p>
            <a:pPr marL="571500" indent="-571500"/>
            <a:r>
              <a:rPr lang="en-AU" sz="3200" dirty="0">
                <a:solidFill>
                  <a:schemeClr val="tx1"/>
                </a:solidFill>
              </a:rPr>
              <a:t>Captions sometimes appear twice</a:t>
            </a:r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500853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2DF2F-AF6D-4E47-85AB-9F682C3F0B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Issues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542657-B3C4-4F7C-9107-E5B2C0F901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1" y="1286692"/>
            <a:ext cx="5543550" cy="4218758"/>
          </a:xfrm>
        </p:spPr>
        <p:txBody>
          <a:bodyPr/>
          <a:lstStyle/>
          <a:p>
            <a:r>
              <a:rPr lang="en-AU" sz="3600" dirty="0" err="1">
                <a:solidFill>
                  <a:schemeClr val="tx1"/>
                </a:solidFill>
              </a:rPr>
              <a:t>Plyr</a:t>
            </a:r>
            <a:r>
              <a:rPr lang="en-AU" sz="3600" dirty="0">
                <a:solidFill>
                  <a:schemeClr val="tx1"/>
                </a:solidFill>
              </a:rPr>
              <a:t> (86%)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200" dirty="0" err="1">
                <a:solidFill>
                  <a:schemeClr val="tx1"/>
                </a:solidFill>
              </a:rPr>
              <a:t>Color</a:t>
            </a:r>
            <a:r>
              <a:rPr lang="en-AU" sz="3200" dirty="0">
                <a:solidFill>
                  <a:schemeClr val="tx1"/>
                </a:solidFill>
              </a:rPr>
              <a:t> alone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tx1"/>
                </a:solidFill>
              </a:rPr>
              <a:t>No audio descriptions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AU" sz="3600" dirty="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C89F10-3C7E-4FEC-8BD9-3BDE2D0EC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0" y="1286693"/>
            <a:ext cx="5562600" cy="4218758"/>
          </a:xfrm>
        </p:spPr>
        <p:txBody>
          <a:bodyPr/>
          <a:lstStyle/>
          <a:p>
            <a:pPr marL="0" indent="0">
              <a:buNone/>
            </a:pPr>
            <a:r>
              <a:rPr lang="en-AU" sz="3600" dirty="0" err="1">
                <a:solidFill>
                  <a:schemeClr val="tx1"/>
                </a:solidFill>
              </a:rPr>
              <a:t>OzPlayer</a:t>
            </a:r>
            <a:r>
              <a:rPr lang="en-AU" sz="3600" dirty="0">
                <a:solidFill>
                  <a:schemeClr val="tx1"/>
                </a:solidFill>
              </a:rPr>
              <a:t> (89%)</a:t>
            </a:r>
          </a:p>
          <a:p>
            <a:pPr marL="571500" indent="-571500"/>
            <a:r>
              <a:rPr lang="en-AU" sz="3200" dirty="0">
                <a:solidFill>
                  <a:schemeClr val="tx1"/>
                </a:solidFill>
              </a:rPr>
              <a:t>Video volume cannot be changed independent of system volume</a:t>
            </a:r>
          </a:p>
          <a:p>
            <a:pPr marL="571500" indent="-571500"/>
            <a:r>
              <a:rPr lang="en-AU" sz="3200" dirty="0">
                <a:solidFill>
                  <a:schemeClr val="tx1"/>
                </a:solidFill>
              </a:rPr>
              <a:t>No audio descriptions</a:t>
            </a:r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266494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And then there was four…</a:t>
            </a:r>
          </a:p>
        </p:txBody>
      </p:sp>
    </p:spTree>
    <p:extLst>
      <p:ext uri="{BB962C8B-B14F-4D97-AF65-F5344CB8AC3E}">
        <p14:creationId xmlns:p14="http://schemas.microsoft.com/office/powerpoint/2010/main" val="9713923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About the testing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z="2800" dirty="0">
                <a:solidFill>
                  <a:schemeClr val="tx1"/>
                </a:solidFill>
              </a:rPr>
              <a:t>Mobile: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tx1"/>
                </a:solidFill>
              </a:rPr>
              <a:t>iPad, iOS 10, </a:t>
            </a:r>
            <a:r>
              <a:rPr lang="en-AU" sz="2800" dirty="0" err="1">
                <a:solidFill>
                  <a:schemeClr val="tx1"/>
                </a:solidFill>
              </a:rPr>
              <a:t>Zagg</a:t>
            </a:r>
            <a:r>
              <a:rPr lang="en-AU" sz="2800" dirty="0">
                <a:solidFill>
                  <a:schemeClr val="tx1"/>
                </a:solidFill>
              </a:rPr>
              <a:t> keyboard</a:t>
            </a:r>
            <a:endParaRPr lang="en-GB" sz="2800" dirty="0">
              <a:solidFill>
                <a:schemeClr val="tx1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AU" sz="2800" dirty="0">
              <a:solidFill>
                <a:schemeClr val="tx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20322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Our Services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dirty="0"/>
              <a:t>Audits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dirty="0"/>
              <a:t>Mobile testing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dirty="0"/>
              <a:t>Building web sites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dirty="0"/>
              <a:t>CMS testing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dirty="0"/>
              <a:t>Accessible design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dirty="0"/>
              <a:t>Video accessibility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6629400" y="1363663"/>
            <a:ext cx="5562600" cy="4141787"/>
          </a:xfrm>
          <a:prstGeom prst="rect">
            <a:avLst/>
          </a:prstGeo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sz="4000" dirty="0">
                <a:solidFill>
                  <a:srgbClr val="E65225"/>
                </a:solidFill>
                <a:latin typeface="Proxima Nova Semibold"/>
              </a:rPr>
              <a:t>User testing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sz="4000" dirty="0">
                <a:solidFill>
                  <a:srgbClr val="E65225"/>
                </a:solidFill>
                <a:latin typeface="Proxima Nova Semibold"/>
              </a:rPr>
              <a:t>OS / browser testing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sz="4000" dirty="0">
                <a:solidFill>
                  <a:srgbClr val="E65225"/>
                </a:solidFill>
                <a:latin typeface="Proxima Nova Semibold"/>
              </a:rPr>
              <a:t>Consultation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sz="4000" dirty="0">
                <a:solidFill>
                  <a:srgbClr val="E65225"/>
                </a:solidFill>
                <a:latin typeface="Proxima Nova Semibold"/>
              </a:rPr>
              <a:t>Accessible documents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AU" dirty="0"/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903572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Showstoppers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Cannot play video with keyboard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Cannot pause video with keyboard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Crashed browser</a:t>
            </a:r>
          </a:p>
        </p:txBody>
      </p:sp>
    </p:spTree>
    <p:extLst>
      <p:ext uri="{BB962C8B-B14F-4D97-AF65-F5344CB8AC3E}">
        <p14:creationId xmlns:p14="http://schemas.microsoft.com/office/powerpoint/2010/main" val="38429061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Round Three Knockouts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1" y="1267098"/>
            <a:ext cx="4008119" cy="423835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 err="1">
                <a:solidFill>
                  <a:schemeClr val="tx1"/>
                </a:solidFill>
              </a:rPr>
              <a:t>AblePlayer</a:t>
            </a:r>
            <a:endParaRPr lang="en-AU" sz="28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28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28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28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28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28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28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strike="sngStrike" dirty="0" err="1">
                <a:solidFill>
                  <a:schemeClr val="tx1"/>
                </a:solidFill>
              </a:rPr>
              <a:t>JWPlayer</a:t>
            </a:r>
            <a:endParaRPr lang="en-AU" sz="2800" strike="sngStrike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32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32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36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3200" dirty="0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0" y="1267099"/>
            <a:ext cx="3387256" cy="4238352"/>
          </a:xfrm>
        </p:spPr>
        <p:txBody>
          <a:bodyPr/>
          <a:lstStyle/>
          <a:p>
            <a:pPr marL="0" indent="0">
              <a:buNone/>
            </a:pPr>
            <a:endParaRPr lang="en-AU" sz="2800" strike="sngStrike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AU" sz="2800" strike="sngStrike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AU" sz="2800" strike="sngStrike" dirty="0">
              <a:solidFill>
                <a:schemeClr val="tx1"/>
              </a:solidFill>
            </a:endParaRPr>
          </a:p>
          <a:p>
            <a:pPr marL="457200" indent="-457200"/>
            <a:endParaRPr lang="en-AU" sz="2800" dirty="0">
              <a:solidFill>
                <a:schemeClr val="tx1"/>
              </a:solidFill>
            </a:endParaRPr>
          </a:p>
          <a:p>
            <a:pPr marL="457200" indent="-457200"/>
            <a:r>
              <a:rPr lang="en-AU" sz="2800" dirty="0" err="1">
                <a:solidFill>
                  <a:schemeClr val="tx1"/>
                </a:solidFill>
              </a:rPr>
              <a:t>OzPlayer</a:t>
            </a:r>
            <a:endParaRPr lang="en-AU" sz="2800" dirty="0">
              <a:solidFill>
                <a:schemeClr val="tx1"/>
              </a:solidFill>
            </a:endParaRPr>
          </a:p>
          <a:p>
            <a:pPr marL="457200" indent="-457200"/>
            <a:endParaRPr lang="en-AU" sz="2800" dirty="0">
              <a:solidFill>
                <a:schemeClr val="tx1"/>
              </a:solidFill>
            </a:endParaRPr>
          </a:p>
          <a:p>
            <a:pPr marL="457200" indent="-457200"/>
            <a:endParaRPr lang="en-AU" sz="2800" dirty="0">
              <a:solidFill>
                <a:schemeClr val="tx1"/>
              </a:solidFill>
            </a:endParaRPr>
          </a:p>
          <a:p>
            <a:pPr marL="457200" indent="-457200"/>
            <a:r>
              <a:rPr lang="en-AU" sz="2800" strike="sngStrike" dirty="0" err="1">
                <a:solidFill>
                  <a:schemeClr val="tx1"/>
                </a:solidFill>
              </a:rPr>
              <a:t>Plyr</a:t>
            </a:r>
            <a:endParaRPr lang="en-AU" sz="2800" strike="sngStrike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AU" sz="2800" strike="sngStrike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AU" dirty="0"/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8142136" y="1363663"/>
            <a:ext cx="3706964" cy="41417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4000" b="0" kern="1200" dirty="0" smtClean="0">
                <a:solidFill>
                  <a:srgbClr val="E6522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4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AU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03D200C-5741-4A87-8542-1309EA2F5D43}"/>
              </a:ext>
            </a:extLst>
          </p:cNvPr>
          <p:cNvSpPr txBox="1">
            <a:spLocks/>
          </p:cNvSpPr>
          <p:nvPr/>
        </p:nvSpPr>
        <p:spPr>
          <a:xfrm>
            <a:off x="8142136" y="1267099"/>
            <a:ext cx="3706964" cy="42383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4000" b="0" kern="1200" dirty="0" smtClean="0">
                <a:solidFill>
                  <a:srgbClr val="E6522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4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AU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endParaRPr lang="en-AU" sz="2800" dirty="0">
              <a:solidFill>
                <a:schemeClr val="tx1"/>
              </a:solidFill>
            </a:endParaRPr>
          </a:p>
          <a:p>
            <a:pPr marL="457200" indent="-457200"/>
            <a:endParaRPr lang="en-AU" sz="2800" dirty="0">
              <a:solidFill>
                <a:schemeClr val="tx1"/>
              </a:solidFill>
            </a:endParaRPr>
          </a:p>
          <a:p>
            <a:pPr marL="457200" indent="-457200"/>
            <a:endParaRPr lang="en-AU" sz="2800" dirty="0">
              <a:solidFill>
                <a:schemeClr val="tx1"/>
              </a:solidFill>
            </a:endParaRPr>
          </a:p>
          <a:p>
            <a:pPr marL="457200" indent="-457200"/>
            <a:endParaRPr lang="en-AU" sz="2800" dirty="0">
              <a:solidFill>
                <a:schemeClr val="tx1"/>
              </a:solidFill>
            </a:endParaRPr>
          </a:p>
          <a:p>
            <a:pPr marL="457200" indent="-457200"/>
            <a:endParaRPr lang="en-AU" sz="2800" dirty="0">
              <a:solidFill>
                <a:schemeClr val="tx1"/>
              </a:solidFill>
            </a:endParaRPr>
          </a:p>
          <a:p>
            <a:pPr marL="457200" indent="-457200"/>
            <a:endParaRPr lang="en-AU" sz="2800" dirty="0">
              <a:solidFill>
                <a:schemeClr val="tx1"/>
              </a:solidFill>
            </a:endParaRPr>
          </a:p>
          <a:p>
            <a:pPr marL="457200" indent="-457200"/>
            <a:endParaRPr lang="en-AU" sz="2800" dirty="0">
              <a:solidFill>
                <a:schemeClr val="tx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973787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C3A81-8F9A-462F-BD89-8376599C85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Statistics at the end of testing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0D659C-D1FB-4490-8535-BC2B59DC4A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sz="3600" dirty="0">
                <a:solidFill>
                  <a:schemeClr val="tx1"/>
                </a:solidFill>
              </a:rPr>
              <a:t>Lowest to highest: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 err="1">
                <a:solidFill>
                  <a:schemeClr val="tx1"/>
                </a:solidFill>
              </a:rPr>
              <a:t>AblePlayer</a:t>
            </a:r>
            <a:r>
              <a:rPr lang="en-AU" sz="3600" dirty="0">
                <a:solidFill>
                  <a:schemeClr val="tx1"/>
                </a:solidFill>
              </a:rPr>
              <a:t>: 100%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 err="1">
                <a:solidFill>
                  <a:schemeClr val="tx1"/>
                </a:solidFill>
              </a:rPr>
              <a:t>OzPlayer</a:t>
            </a:r>
            <a:r>
              <a:rPr lang="en-AU" sz="3600" dirty="0">
                <a:solidFill>
                  <a:schemeClr val="tx1"/>
                </a:solidFill>
              </a:rPr>
              <a:t>: 100%</a:t>
            </a:r>
          </a:p>
          <a:p>
            <a:endParaRPr lang="en-AU" sz="3600" dirty="0">
              <a:solidFill>
                <a:schemeClr val="tx1"/>
              </a:solidFill>
            </a:endParaRPr>
          </a:p>
          <a:p>
            <a:r>
              <a:rPr lang="en-AU" sz="3600" dirty="0">
                <a:solidFill>
                  <a:schemeClr val="tx1"/>
                </a:solidFill>
              </a:rPr>
              <a:t>What we tested: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tx1"/>
                </a:solidFill>
              </a:rPr>
              <a:t>Controls are available to the keyboard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AU" sz="3600" dirty="0">
              <a:solidFill>
                <a:schemeClr val="tx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AU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4849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Final results</a:t>
            </a:r>
          </a:p>
        </p:txBody>
      </p:sp>
    </p:spTree>
    <p:extLst>
      <p:ext uri="{BB962C8B-B14F-4D97-AF65-F5344CB8AC3E}">
        <p14:creationId xmlns:p14="http://schemas.microsoft.com/office/powerpoint/2010/main" val="35208876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C3A81-8F9A-462F-BD89-8376599C85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Final results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0D659C-D1FB-4490-8535-BC2B59DC4A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 sz="4400" dirty="0">
              <a:solidFill>
                <a:schemeClr val="tx1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1D369DF-0523-4534-AC1C-7C616975BC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2835007"/>
              </p:ext>
            </p:extLst>
          </p:nvPr>
        </p:nvGraphicFramePr>
        <p:xfrm>
          <a:off x="381000" y="1363661"/>
          <a:ext cx="11538858" cy="3550104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846286">
                  <a:extLst>
                    <a:ext uri="{9D8B030D-6E8A-4147-A177-3AD203B41FA5}">
                      <a16:colId xmlns:a16="http://schemas.microsoft.com/office/drawing/2014/main" val="586843918"/>
                    </a:ext>
                  </a:extLst>
                </a:gridCol>
                <a:gridCol w="3846286">
                  <a:extLst>
                    <a:ext uri="{9D8B030D-6E8A-4147-A177-3AD203B41FA5}">
                      <a16:colId xmlns:a16="http://schemas.microsoft.com/office/drawing/2014/main" val="2409784399"/>
                    </a:ext>
                  </a:extLst>
                </a:gridCol>
                <a:gridCol w="3846286">
                  <a:extLst>
                    <a:ext uri="{9D8B030D-6E8A-4147-A177-3AD203B41FA5}">
                      <a16:colId xmlns:a16="http://schemas.microsoft.com/office/drawing/2014/main" val="3296595069"/>
                    </a:ext>
                  </a:extLst>
                </a:gridCol>
              </a:tblGrid>
              <a:tr h="591684">
                <a:tc>
                  <a:txBody>
                    <a:bodyPr/>
                    <a:lstStyle/>
                    <a:p>
                      <a:endParaRPr lang="en-AU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b="1" dirty="0" err="1"/>
                        <a:t>AblePlayer</a:t>
                      </a:r>
                      <a:endParaRPr lang="en-AU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b="1" dirty="0" err="1"/>
                        <a:t>OzPlayer</a:t>
                      </a:r>
                      <a:endParaRPr lang="en-AU" sz="2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1561030"/>
                  </a:ext>
                </a:extLst>
              </a:tr>
              <a:tr h="591684">
                <a:tc>
                  <a:txBody>
                    <a:bodyPr/>
                    <a:lstStyle/>
                    <a:p>
                      <a:r>
                        <a:rPr lang="en-AU" sz="2000" b="0" dirty="0"/>
                        <a:t>Testing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b="0" dirty="0"/>
                        <a:t>79%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b="0" dirty="0"/>
                        <a:t>100%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6365259"/>
                  </a:ext>
                </a:extLst>
              </a:tr>
              <a:tr h="591684">
                <a:tc>
                  <a:txBody>
                    <a:bodyPr/>
                    <a:lstStyle/>
                    <a:p>
                      <a:r>
                        <a:rPr lang="en-AU" sz="2000" b="0" dirty="0"/>
                        <a:t>Screen reader testing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b="0" dirty="0"/>
                        <a:t>79%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b="0" dirty="0"/>
                        <a:t>98%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5803331"/>
                  </a:ext>
                </a:extLst>
              </a:tr>
              <a:tr h="591684">
                <a:tc>
                  <a:txBody>
                    <a:bodyPr/>
                    <a:lstStyle/>
                    <a:p>
                      <a:r>
                        <a:rPr lang="en-AU" sz="2000" b="0" dirty="0"/>
                        <a:t>Mobile testing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b="0" dirty="0"/>
                        <a:t>79%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b="0" dirty="0"/>
                        <a:t>89%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3711876"/>
                  </a:ext>
                </a:extLst>
              </a:tr>
              <a:tr h="591684">
                <a:tc>
                  <a:txBody>
                    <a:bodyPr/>
                    <a:lstStyle/>
                    <a:p>
                      <a:r>
                        <a:rPr lang="en-AU" sz="2000" b="0" dirty="0"/>
                        <a:t>Mobile keyboard testing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b="0" dirty="0"/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b="0" dirty="0"/>
                        <a:t>100%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3117070"/>
                  </a:ext>
                </a:extLst>
              </a:tr>
              <a:tr h="591684">
                <a:tc>
                  <a:txBody>
                    <a:bodyPr/>
                    <a:lstStyle/>
                    <a:p>
                      <a:r>
                        <a:rPr lang="en-AU" sz="2000" b="1" dirty="0"/>
                        <a:t>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b="1" dirty="0"/>
                        <a:t>84%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b="1" dirty="0"/>
                        <a:t>97%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156947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69120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6CD3B-D5B5-40C3-B5C3-3D97D72EAC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Access </a:t>
            </a:r>
            <a:r>
              <a:rPr lang="en-AU" dirty="0" err="1"/>
              <a:t>AblePlayer</a:t>
            </a:r>
            <a:r>
              <a:rPr lang="en-AU" dirty="0"/>
              <a:t> and </a:t>
            </a:r>
            <a:r>
              <a:rPr lang="en-AU" dirty="0" err="1"/>
              <a:t>OzPlayer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18051E-3C67-439E-853A-CB37DEEC13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dirty="0" err="1">
                <a:solidFill>
                  <a:schemeClr val="tx1"/>
                </a:solidFill>
              </a:rPr>
              <a:t>AblePlayer</a:t>
            </a:r>
            <a:r>
              <a:rPr lang="en-AU" dirty="0">
                <a:solidFill>
                  <a:schemeClr val="tx1"/>
                </a:solidFill>
              </a:rPr>
              <a:t>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tx1"/>
                </a:solidFill>
                <a:hlinkClick r:id="rId2"/>
              </a:rPr>
              <a:t>http://ableplayer.github.io/ableplayer</a:t>
            </a:r>
            <a:r>
              <a:rPr lang="en-AU" sz="3600" dirty="0">
                <a:solidFill>
                  <a:schemeClr val="tx1"/>
                </a:solidFill>
              </a:rPr>
              <a:t> </a:t>
            </a:r>
          </a:p>
          <a:p>
            <a:r>
              <a:rPr lang="en-AU" dirty="0" err="1">
                <a:solidFill>
                  <a:schemeClr val="tx1"/>
                </a:solidFill>
              </a:rPr>
              <a:t>OzPlayer</a:t>
            </a:r>
            <a:r>
              <a:rPr lang="en-AU" dirty="0">
                <a:solidFill>
                  <a:schemeClr val="tx1"/>
                </a:solidFill>
              </a:rPr>
              <a:t>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tx1"/>
                </a:solidFill>
                <a:hlinkClick r:id="rId3"/>
              </a:rPr>
              <a:t>http://www.accessibilityoz.com/ozplayer</a:t>
            </a:r>
            <a:endParaRPr lang="en-AU" sz="3600" dirty="0">
              <a:solidFill>
                <a:schemeClr val="tx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tx1"/>
                </a:solidFill>
              </a:rPr>
              <a:t>Code Generator: </a:t>
            </a:r>
            <a:r>
              <a:rPr lang="en-AU" sz="3600" dirty="0">
                <a:solidFill>
                  <a:schemeClr val="tx1"/>
                </a:solidFill>
                <a:hlinkClick r:id="rId4"/>
              </a:rPr>
              <a:t>https://www.accessibilityoz.com/ozplayer/ozplayer-code-generator/</a:t>
            </a:r>
            <a:r>
              <a:rPr lang="en-AU" sz="36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19008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It’s still not good enough</a:t>
            </a:r>
            <a:br>
              <a:rPr lang="en-AU" dirty="0"/>
            </a:b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298771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82177" y="294198"/>
            <a:ext cx="4395498" cy="6376946"/>
          </a:xfrm>
          <a:prstGeom prst="rect">
            <a:avLst/>
          </a:prstGeom>
        </p:spPr>
        <p:txBody>
          <a:bodyPr anchor="ctr"/>
          <a:lstStyle/>
          <a:p>
            <a:r>
              <a:rPr lang="en-AU" sz="3600" dirty="0"/>
              <a:t>“To enjoy online materials you need to have three browsers, three screen readers and a smartphone with accessibility features, and extreme patience, and still satisfaction is not guaranteed.”</a:t>
            </a:r>
          </a:p>
        </p:txBody>
      </p:sp>
    </p:spTree>
    <p:extLst>
      <p:ext uri="{BB962C8B-B14F-4D97-AF65-F5344CB8AC3E}">
        <p14:creationId xmlns:p14="http://schemas.microsoft.com/office/powerpoint/2010/main" val="41161429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899" y="389614"/>
            <a:ext cx="5448301" cy="906449"/>
          </a:xfrm>
        </p:spPr>
        <p:txBody>
          <a:bodyPr/>
          <a:lstStyle/>
          <a:p>
            <a:r>
              <a:rPr lang="en-AU" dirty="0"/>
              <a:t>What’s next?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42900" y="1486894"/>
            <a:ext cx="5448300" cy="4104281"/>
          </a:xfrm>
        </p:spPr>
        <p:txBody>
          <a:bodyPr/>
          <a:lstStyle/>
          <a:p>
            <a:r>
              <a:rPr lang="en-AU" dirty="0"/>
              <a:t>Testing on Mac </a:t>
            </a:r>
          </a:p>
          <a:p>
            <a:r>
              <a:rPr lang="en-AU" dirty="0"/>
              <a:t>Testing on other browsers</a:t>
            </a:r>
          </a:p>
        </p:txBody>
      </p:sp>
    </p:spTree>
    <p:extLst>
      <p:ext uri="{BB962C8B-B14F-4D97-AF65-F5344CB8AC3E}">
        <p14:creationId xmlns:p14="http://schemas.microsoft.com/office/powerpoint/2010/main" val="34130242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899" y="389614"/>
            <a:ext cx="5448301" cy="906449"/>
          </a:xfrm>
        </p:spPr>
        <p:txBody>
          <a:bodyPr/>
          <a:lstStyle/>
          <a:p>
            <a:r>
              <a:rPr lang="en-AU" dirty="0"/>
              <a:t>What’s next?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42900" y="1486894"/>
            <a:ext cx="5448300" cy="4104281"/>
          </a:xfrm>
        </p:spPr>
        <p:txBody>
          <a:bodyPr/>
          <a:lstStyle/>
          <a:p>
            <a:r>
              <a:rPr lang="en-AU" dirty="0"/>
              <a:t>Did we miss any players?</a:t>
            </a:r>
          </a:p>
        </p:txBody>
      </p:sp>
    </p:spTree>
    <p:extLst>
      <p:ext uri="{BB962C8B-B14F-4D97-AF65-F5344CB8AC3E}">
        <p14:creationId xmlns:p14="http://schemas.microsoft.com/office/powerpoint/2010/main" val="898739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Our Products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dirty="0" err="1"/>
              <a:t>OzPlayer</a:t>
            </a:r>
            <a:endParaRPr lang="en-AU" dirty="0"/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dirty="0"/>
              <a:t>OzART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dirty="0" err="1"/>
              <a:t>OzWiki</a:t>
            </a:r>
            <a:endParaRPr lang="en-AU" dirty="0"/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dirty="0"/>
              <a:t>A11y Voices</a:t>
            </a:r>
          </a:p>
          <a:p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5562600" y="1363663"/>
            <a:ext cx="6629400" cy="414178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AU" sz="3600" dirty="0">
                <a:latin typeface="Proxima Nova Semibold"/>
              </a:rPr>
              <a:t>More information:</a:t>
            </a:r>
          </a:p>
          <a:p>
            <a:pPr marL="0" indent="0">
              <a:buNone/>
            </a:pPr>
            <a:r>
              <a:rPr lang="en-AU" sz="3600" dirty="0">
                <a:latin typeface="Proxima Nova Semibold"/>
              </a:rPr>
              <a:t>www.accessibilityoz.com</a:t>
            </a:r>
          </a:p>
        </p:txBody>
      </p:sp>
    </p:spTree>
    <p:extLst>
      <p:ext uri="{BB962C8B-B14F-4D97-AF65-F5344CB8AC3E}">
        <p14:creationId xmlns:p14="http://schemas.microsoft.com/office/powerpoint/2010/main" val="245204452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We are happy to share our results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sz="4400" dirty="0"/>
              <a:t>inquiries@accessibilityoz.com</a:t>
            </a:r>
          </a:p>
        </p:txBody>
      </p:sp>
    </p:spTree>
    <p:extLst>
      <p:ext uri="{BB962C8B-B14F-4D97-AF65-F5344CB8AC3E}">
        <p14:creationId xmlns:p14="http://schemas.microsoft.com/office/powerpoint/2010/main" val="218580988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b="1" dirty="0">
                <a:ea typeface="ＭＳ Ｐゴシック" pitchFamily="32" charset="-128"/>
              </a:rPr>
              <a:t>Questions?</a:t>
            </a:r>
            <a:endParaRPr lang="en-US" b="1" dirty="0">
              <a:cs typeface="ＭＳ Ｐゴシック" charset="-12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http://a11yoz.com/</a:t>
            </a:r>
            <a:br>
              <a:rPr lang="en-AU" dirty="0"/>
            </a:br>
            <a:r>
              <a:rPr lang="en-AU" dirty="0"/>
              <a:t>player17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2770188" y="3454400"/>
            <a:ext cx="6737350" cy="1384300"/>
          </a:xfrm>
          <a:prstGeom prst="rect">
            <a:avLst/>
          </a:prstGeom>
        </p:spPr>
        <p:txBody>
          <a:bodyPr anchor="b"/>
          <a:lstStyle/>
          <a:p>
            <a:pPr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None/>
              <a:defRPr/>
            </a:pPr>
            <a:endParaRPr lang="en-AU" sz="3300" kern="0" dirty="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32772" name="TextBox 13"/>
          <p:cNvSpPr txBox="1">
            <a:spLocks noChangeArrowheads="1"/>
          </p:cNvSpPr>
          <p:nvPr/>
        </p:nvSpPr>
        <p:spPr bwMode="auto">
          <a:xfrm>
            <a:off x="7391400" y="6597650"/>
            <a:ext cx="1657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728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About video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2">
              <a:spcBef>
                <a:spcPts val="1000"/>
              </a:spcBef>
            </a:pPr>
            <a:r>
              <a:rPr lang="en-US" altLang="en-US" sz="4000" dirty="0"/>
              <a:t>One-third of all online activity is watching video</a:t>
            </a:r>
          </a:p>
          <a:p>
            <a:pPr lvl="2">
              <a:spcBef>
                <a:spcPts val="1000"/>
              </a:spcBef>
            </a:pPr>
            <a:r>
              <a:rPr lang="en-US" altLang="en-US" sz="4000" dirty="0"/>
              <a:t>Over half of all video content is viewed on mobile</a:t>
            </a:r>
          </a:p>
          <a:p>
            <a:pPr lvl="2">
              <a:spcBef>
                <a:spcPts val="1000"/>
              </a:spcBef>
            </a:pPr>
            <a:r>
              <a:rPr lang="en-US" altLang="en-US" sz="4000" dirty="0"/>
              <a:t>Over 500 million people are watching video on Facebook every day (100 million hours)</a:t>
            </a:r>
          </a:p>
          <a:p>
            <a:pPr lvl="2">
              <a:spcBef>
                <a:spcPts val="1000"/>
              </a:spcBef>
            </a:pPr>
            <a:r>
              <a:rPr lang="en-US" altLang="en-US" sz="4000" dirty="0"/>
              <a:t>More than 500 million hours of videos are watched on YouTube every day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25753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About video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2">
              <a:spcBef>
                <a:spcPts val="1000"/>
              </a:spcBef>
            </a:pPr>
            <a:r>
              <a:rPr lang="en-US" altLang="en-US" sz="4000" dirty="0"/>
              <a:t>85% of Facebook videos are watched without sound</a:t>
            </a:r>
          </a:p>
          <a:p>
            <a:pPr lvl="2">
              <a:spcBef>
                <a:spcPts val="1000"/>
              </a:spcBef>
            </a:pPr>
            <a:r>
              <a:rPr lang="en-US" altLang="en-US" sz="4000" dirty="0"/>
              <a:t>Completion of a video with captions doubles compared to without captions</a:t>
            </a:r>
          </a:p>
          <a:p>
            <a:pPr lvl="2">
              <a:spcBef>
                <a:spcPts val="1000"/>
              </a:spcBef>
            </a:pPr>
            <a:r>
              <a:rPr lang="en-US" altLang="en-US" sz="4000" dirty="0"/>
              <a:t>Videos with transcripts earned 16% more revenue than videos without transcripts</a:t>
            </a:r>
          </a:p>
          <a:p>
            <a:pPr lvl="2">
              <a:spcBef>
                <a:spcPts val="1000"/>
              </a:spcBef>
            </a:pPr>
            <a:r>
              <a:rPr lang="en-US" altLang="en-US" sz="4000" dirty="0"/>
              <a:t>80% of people that use captions are </a:t>
            </a:r>
            <a:r>
              <a:rPr lang="en-US" altLang="en-US" sz="4000" b="1" dirty="0"/>
              <a:t>not</a:t>
            </a:r>
            <a:r>
              <a:rPr lang="en-US" altLang="en-US" sz="4000" dirty="0"/>
              <a:t> Deaf or Hard Of Hearing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4149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Common accessibility issues for video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2"/>
            <a:r>
              <a:rPr lang="en-US" altLang="en-US" sz="4400" dirty="0"/>
              <a:t>Inadequate keyboard access</a:t>
            </a:r>
          </a:p>
          <a:p>
            <a:pPr lvl="2"/>
            <a:r>
              <a:rPr lang="en-US" altLang="en-US" sz="4400" dirty="0"/>
              <a:t>Insufficient control and operation</a:t>
            </a:r>
          </a:p>
          <a:p>
            <a:pPr lvl="2"/>
            <a:r>
              <a:rPr lang="en-US" altLang="en-US" sz="4400" dirty="0"/>
              <a:t>Incorrect implementation</a:t>
            </a:r>
          </a:p>
          <a:p>
            <a:pPr lvl="2"/>
            <a:endParaRPr lang="en-US" alt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457200" lvl="2" indent="-457200">
              <a:buFont typeface="Wingdings" panose="05000000000000000000" pitchFamily="2" charset="2"/>
              <a:buChar char="§"/>
            </a:pPr>
            <a:r>
              <a:rPr lang="en-US" altLang="en-US" sz="4400" dirty="0"/>
              <a:t>Inaccessible content</a:t>
            </a:r>
          </a:p>
          <a:p>
            <a:pPr marL="457200" lvl="2" indent="-457200">
              <a:buFont typeface="Wingdings" panose="05000000000000000000" pitchFamily="2" charset="2"/>
              <a:buChar char="§"/>
            </a:pPr>
            <a:r>
              <a:rPr lang="en-US" altLang="en-US" sz="4400" dirty="0"/>
              <a:t>Inability to gain a full and complete understanding of all information contained in the video</a:t>
            </a:r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839293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9_Custom Design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1_Custom Design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4_Custom Design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7_Custom Design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1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2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2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4382</TotalTime>
  <Words>1486</Words>
  <Application>Microsoft Office PowerPoint</Application>
  <PresentationFormat>Widescreen</PresentationFormat>
  <Paragraphs>442</Paragraphs>
  <Slides>61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23</vt:i4>
      </vt:variant>
      <vt:variant>
        <vt:lpstr>Slide Titles</vt:lpstr>
      </vt:variant>
      <vt:variant>
        <vt:i4>61</vt:i4>
      </vt:variant>
    </vt:vector>
  </HeadingPairs>
  <TitlesOfParts>
    <vt:vector size="95" baseType="lpstr">
      <vt:lpstr>ＭＳ Ｐゴシック</vt:lpstr>
      <vt:lpstr>PMingLiU-ExtB</vt:lpstr>
      <vt:lpstr>Arial</vt:lpstr>
      <vt:lpstr>Calibri</vt:lpstr>
      <vt:lpstr>Calibri Light</vt:lpstr>
      <vt:lpstr>Proxima Nova Cn Lt</vt:lpstr>
      <vt:lpstr>Proxima Nova Cn Rg</vt:lpstr>
      <vt:lpstr>Proxima Nova Light</vt:lpstr>
      <vt:lpstr>Proxima Nova Rg</vt:lpstr>
      <vt:lpstr>Proxima Nova Semibold</vt:lpstr>
      <vt:lpstr>Wingdings</vt:lpstr>
      <vt:lpstr>Office Theme</vt:lpstr>
      <vt:lpstr>Custom Design</vt:lpstr>
      <vt:lpstr>7_Custom Design</vt:lpstr>
      <vt:lpstr>2_Custom Design</vt:lpstr>
      <vt:lpstr>4_Custom Design</vt:lpstr>
      <vt:lpstr>6_Custom Design</vt:lpstr>
      <vt:lpstr>3_Custom Design</vt:lpstr>
      <vt:lpstr>12_Custom Design</vt:lpstr>
      <vt:lpstr>5_Custom Design</vt:lpstr>
      <vt:lpstr>1_Custom Design</vt:lpstr>
      <vt:lpstr>8_Custom Design</vt:lpstr>
      <vt:lpstr>9_Custom Design</vt:lpstr>
      <vt:lpstr>10_Custom Design</vt:lpstr>
      <vt:lpstr>11_Custom Design</vt:lpstr>
      <vt:lpstr>13_Custom Design</vt:lpstr>
      <vt:lpstr>14_Custom Design</vt:lpstr>
      <vt:lpstr>15_Custom Design</vt:lpstr>
      <vt:lpstr>16_Custom Design</vt:lpstr>
      <vt:lpstr>17_Custom Design</vt:lpstr>
      <vt:lpstr>18_Custom Design</vt:lpstr>
      <vt:lpstr>19_Custom Design</vt:lpstr>
      <vt:lpstr>20_Custom Design</vt:lpstr>
      <vt:lpstr>21_Custom Design</vt:lpstr>
      <vt:lpstr>Video player accessibility http://a11yoz.com/player17</vt:lpstr>
      <vt:lpstr>PowerPoint Presentation</vt:lpstr>
      <vt:lpstr>PowerPoint Presentation</vt:lpstr>
      <vt:lpstr>It’s not just  about vision impairments</vt:lpstr>
      <vt:lpstr>Our Services</vt:lpstr>
      <vt:lpstr>Our Products</vt:lpstr>
      <vt:lpstr>About video</vt:lpstr>
      <vt:lpstr>About video</vt:lpstr>
      <vt:lpstr>Common accessibility issues for video</vt:lpstr>
      <vt:lpstr>Resources</vt:lpstr>
      <vt:lpstr>PowerPoint Presentation</vt:lpstr>
      <vt:lpstr>Accessible video</vt:lpstr>
      <vt:lpstr>Video player testing: 37 players in all</vt:lpstr>
      <vt:lpstr>Video players tested</vt:lpstr>
      <vt:lpstr>About the testing</vt:lpstr>
      <vt:lpstr>Showstoppers</vt:lpstr>
      <vt:lpstr>Round One Knockouts</vt:lpstr>
      <vt:lpstr>Controls</vt:lpstr>
      <vt:lpstr>Keyboard</vt:lpstr>
      <vt:lpstr>Transcripts and captions</vt:lpstr>
      <vt:lpstr>Audio descriptions</vt:lpstr>
      <vt:lpstr>Statistics at the end of testing</vt:lpstr>
      <vt:lpstr>Issues</vt:lpstr>
      <vt:lpstr>Issues</vt:lpstr>
      <vt:lpstr>Issues</vt:lpstr>
      <vt:lpstr>Issues</vt:lpstr>
      <vt:lpstr>And then there was eight…</vt:lpstr>
      <vt:lpstr>PowerPoint Presentation</vt:lpstr>
      <vt:lpstr>Screen reader testing</vt:lpstr>
      <vt:lpstr>Showstoppers</vt:lpstr>
      <vt:lpstr>Round Two Knockouts</vt:lpstr>
      <vt:lpstr>Screen reader tests</vt:lpstr>
      <vt:lpstr>Screen reader test</vt:lpstr>
      <vt:lpstr>Statistics at the end of testing</vt:lpstr>
      <vt:lpstr>Issues</vt:lpstr>
      <vt:lpstr>Issues</vt:lpstr>
      <vt:lpstr>Issues</vt:lpstr>
      <vt:lpstr>Issues</vt:lpstr>
      <vt:lpstr>And then there was seven…</vt:lpstr>
      <vt:lpstr>About the testing</vt:lpstr>
      <vt:lpstr>Showstoppers</vt:lpstr>
      <vt:lpstr>Round Three Knockouts</vt:lpstr>
      <vt:lpstr>Statistics at the end of testing</vt:lpstr>
      <vt:lpstr>Mobile tests</vt:lpstr>
      <vt:lpstr>Mobile tests</vt:lpstr>
      <vt:lpstr>Issues</vt:lpstr>
      <vt:lpstr>Issues</vt:lpstr>
      <vt:lpstr>And then there was four…</vt:lpstr>
      <vt:lpstr>About the testing</vt:lpstr>
      <vt:lpstr>Showstoppers</vt:lpstr>
      <vt:lpstr>Round Three Knockouts</vt:lpstr>
      <vt:lpstr>Statistics at the end of testing</vt:lpstr>
      <vt:lpstr>Final results</vt:lpstr>
      <vt:lpstr>Final results</vt:lpstr>
      <vt:lpstr>Access AblePlayer and OzPlayer</vt:lpstr>
      <vt:lpstr>It’s still not good enough </vt:lpstr>
      <vt:lpstr>PowerPoint Presentation</vt:lpstr>
      <vt:lpstr>What’s next?</vt:lpstr>
      <vt:lpstr>What’s next?</vt:lpstr>
      <vt:lpstr>We are happy to share our results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Video player accessibility</dc:title>
  <dc:subject>Accessibility compliance of video players</dc:subject>
  <dc:creator>Gian</dc:creator>
  <cp:keywords>accessibility</cp:keywords>
  <cp:lastModifiedBy>Gian Wild</cp:lastModifiedBy>
  <cp:revision>320</cp:revision>
  <cp:lastPrinted>2017-10-30T17:04:07Z</cp:lastPrinted>
  <dcterms:created xsi:type="dcterms:W3CDTF">2014-09-22T10:34:10Z</dcterms:created>
  <dcterms:modified xsi:type="dcterms:W3CDTF">2017-11-03T18:29:35Z</dcterms:modified>
</cp:coreProperties>
</file>