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8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9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10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11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1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1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1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7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18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19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0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1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2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2" r:id="rId3"/>
    <p:sldMasterId id="2147483688" r:id="rId4"/>
    <p:sldMasterId id="2147483693" r:id="rId5"/>
    <p:sldMasterId id="2147483699" r:id="rId6"/>
    <p:sldMasterId id="2147483691" r:id="rId7"/>
    <p:sldMasterId id="2147483855" r:id="rId8"/>
    <p:sldMasterId id="2147483696" r:id="rId9"/>
    <p:sldMasterId id="2147483675" r:id="rId10"/>
    <p:sldMasterId id="2147483712" r:id="rId11"/>
    <p:sldMasterId id="2147483721" r:id="rId12"/>
    <p:sldMasterId id="2147483724" r:id="rId13"/>
    <p:sldMasterId id="2147483728" r:id="rId14"/>
    <p:sldMasterId id="2147483860" r:id="rId15"/>
    <p:sldMasterId id="2147483863" r:id="rId16"/>
    <p:sldMasterId id="2147483866" r:id="rId17"/>
    <p:sldMasterId id="2147483869" r:id="rId18"/>
    <p:sldMasterId id="2147483872" r:id="rId19"/>
    <p:sldMasterId id="2147483876" r:id="rId20"/>
    <p:sldMasterId id="2147483885" r:id="rId21"/>
    <p:sldMasterId id="2147483891" r:id="rId22"/>
    <p:sldMasterId id="2147483894" r:id="rId23"/>
  </p:sldMasterIdLst>
  <p:notesMasterIdLst>
    <p:notesMasterId r:id="rId59"/>
  </p:notesMasterIdLst>
  <p:handoutMasterIdLst>
    <p:handoutMasterId r:id="rId60"/>
  </p:handoutMasterIdLst>
  <p:sldIdLst>
    <p:sldId id="259" r:id="rId24"/>
    <p:sldId id="940" r:id="rId25"/>
    <p:sldId id="941" r:id="rId26"/>
    <p:sldId id="732" r:id="rId27"/>
    <p:sldId id="734" r:id="rId28"/>
    <p:sldId id="735" r:id="rId29"/>
    <p:sldId id="1268" r:id="rId30"/>
    <p:sldId id="1269" r:id="rId31"/>
    <p:sldId id="1288" r:id="rId32"/>
    <p:sldId id="1289" r:id="rId33"/>
    <p:sldId id="1259" r:id="rId34"/>
    <p:sldId id="1260" r:id="rId35"/>
    <p:sldId id="1262" r:id="rId36"/>
    <p:sldId id="1263" r:id="rId37"/>
    <p:sldId id="1264" r:id="rId38"/>
    <p:sldId id="1265" r:id="rId39"/>
    <p:sldId id="1266" r:id="rId40"/>
    <p:sldId id="1267" r:id="rId41"/>
    <p:sldId id="1271" r:id="rId42"/>
    <p:sldId id="1291" r:id="rId43"/>
    <p:sldId id="1290" r:id="rId44"/>
    <p:sldId id="1278" r:id="rId45"/>
    <p:sldId id="1279" r:id="rId46"/>
    <p:sldId id="1292" r:id="rId47"/>
    <p:sldId id="1280" r:id="rId48"/>
    <p:sldId id="1281" r:id="rId49"/>
    <p:sldId id="1272" r:id="rId50"/>
    <p:sldId id="1274" r:id="rId51"/>
    <p:sldId id="1273" r:id="rId52"/>
    <p:sldId id="1282" r:id="rId53"/>
    <p:sldId id="1277" r:id="rId54"/>
    <p:sldId id="1276" r:id="rId55"/>
    <p:sldId id="1287" r:id="rId56"/>
    <p:sldId id="1286" r:id="rId57"/>
    <p:sldId id="731" r:id="rId58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5225"/>
    <a:srgbClr val="DB5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537" autoAdjust="0"/>
    <p:restoredTop sz="94707" autoAdjust="0"/>
  </p:normalViewPr>
  <p:slideViewPr>
    <p:cSldViewPr snapToGrid="0">
      <p:cViewPr varScale="1">
        <p:scale>
          <a:sx n="69" d="100"/>
          <a:sy n="69" d="100"/>
        </p:scale>
        <p:origin x="38" y="23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8300"/>
    </p:cViewPr>
    <p:sldLst>
      <p:sld r:id="rId1" collapse="1"/>
      <p:sld r:id="rId2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47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6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35.xml"/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3B08C41F-9010-4ED2-A7EF-DDD9DD7DDB34}" type="datetimeFigureOut">
              <a:rPr lang="en-AU" smtClean="0"/>
              <a:t>13/12/2016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6363" cy="513507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5837FB04-B73E-4910-99B4-AC808A3144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38585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A0E0A894-D5FF-42BC-B2F0-C0D05C17F742}" type="datetimeFigureOut">
              <a:rPr lang="en-AU" smtClean="0"/>
              <a:t>13/12/2016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3507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F6B801E2-B522-475A-B406-7DD67F9A6B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170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45764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03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69993" indent="-296151" defTabSz="94603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84605" indent="-236921" defTabSz="94603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58447" indent="-236921" defTabSz="94603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132289" indent="-236921" defTabSz="94603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606131" indent="-236921" defTabSz="94603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79974" indent="-236921" defTabSz="94603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553816" indent="-236921" defTabSz="94603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4027658" indent="-236921" defTabSz="94603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0ED8D5C-67EB-4FBF-A3CE-404A64A0D8C0}" type="slidenum">
              <a:rPr lang="en-AU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35</a:t>
            </a:fld>
            <a:endParaRPr lang="en-AU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854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0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15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0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0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2803525"/>
            <a:ext cx="10515600" cy="1330325"/>
          </a:xfrm>
          <a:prstGeom prst="rect">
            <a:avLst/>
          </a:prstGeom>
          <a:solidFill>
            <a:srgbClr val="DB582F"/>
          </a:solidFill>
          <a:ln w="34925">
            <a:solidFill>
              <a:schemeClr val="bg1"/>
            </a:solidFill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19088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766733" y="820248"/>
            <a:ext cx="7425268" cy="107161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ccessibility_Oz_Orang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978400" y="999068"/>
            <a:ext cx="6899276" cy="694266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78400" y="2228850"/>
            <a:ext cx="6899275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389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23446" y="0"/>
            <a:ext cx="5924550" cy="118533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5246077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1363662"/>
            <a:ext cx="5246076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+mn-lt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+mn-lt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+mn-lt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+mn-lt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+mn-lt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471138" y="1363663"/>
            <a:ext cx="5377962" cy="4141787"/>
          </a:xfrm>
          <a:prstGeom prst="rect">
            <a:avLst/>
          </a:prstGeom>
        </p:spPr>
        <p:txBody>
          <a:bodyPr/>
          <a:lstStyle>
            <a:lvl1pPr>
              <a:defRPr lang="en-US" sz="4000" b="0" kern="1200" dirty="0" smtClean="0">
                <a:solidFill>
                  <a:srgbClr val="E65225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4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AU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Second level</a:t>
            </a:r>
          </a:p>
          <a:p>
            <a:pPr marL="4572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Third level</a:t>
            </a:r>
          </a:p>
          <a:p>
            <a:pPr marL="447675" lvl="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Fourth level</a:t>
            </a:r>
          </a:p>
          <a:p>
            <a:pPr marL="895350" lvl="4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Fifth level</a:t>
            </a:r>
            <a:endParaRPr lang="en-AU" dirty="0"/>
          </a:p>
        </p:txBody>
      </p:sp>
      <p:sp>
        <p:nvSpPr>
          <p:cNvPr id="9" name="Rectangle 8"/>
          <p:cNvSpPr/>
          <p:nvPr userDrawn="1"/>
        </p:nvSpPr>
        <p:spPr>
          <a:xfrm>
            <a:off x="6286500" y="0"/>
            <a:ext cx="5924550" cy="118533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ccessibility_Oz_Orang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257" y="5771446"/>
            <a:ext cx="2394849" cy="119793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19454" y="6147035"/>
            <a:ext cx="2411120" cy="46166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2400" cap="none" spc="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@</a:t>
            </a:r>
            <a:r>
              <a:rPr lang="en-AU" sz="2400" cap="none" spc="0" dirty="0" err="1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accessibilityoz</a:t>
            </a:r>
            <a:endParaRPr lang="en-AU" sz="2400" cap="none" spc="0" dirty="0">
              <a:ln w="12700">
                <a:noFill/>
                <a:prstDash val="solid"/>
              </a:ln>
              <a:solidFill>
                <a:srgbClr val="E65225"/>
              </a:solidFill>
              <a:latin typeface="Proxima Nova Semibold"/>
              <a:cs typeface="Proxima Nova Semibold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65975" y="5771446"/>
            <a:ext cx="11511700" cy="0"/>
          </a:xfrm>
          <a:prstGeom prst="line">
            <a:avLst/>
          </a:prstGeom>
          <a:ln w="9525" cmpd="sng">
            <a:solidFill>
              <a:srgbClr val="E65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Twitter_Orang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75" y="6214765"/>
            <a:ext cx="375121" cy="375121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 userDrawn="1"/>
        </p:nvSpPr>
        <p:spPr>
          <a:xfrm>
            <a:off x="6631598" y="188649"/>
            <a:ext cx="5246077" cy="7239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Proxima Nova Ligh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Click to edit Master title style</a:t>
            </a:r>
            <a:endParaRPr lang="en-A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8464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766733" y="820248"/>
            <a:ext cx="7425268" cy="107161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ccessibility_Oz_Orang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978400" y="999068"/>
            <a:ext cx="6899276" cy="694266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78400" y="2228850"/>
            <a:ext cx="6899275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1983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7093973" y="820248"/>
            <a:ext cx="5098027" cy="107161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ccessibility_Oz_Orang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7391400" y="999068"/>
            <a:ext cx="4486276" cy="694266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391400" y="2228850"/>
            <a:ext cx="4486275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8198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132" y="288110"/>
            <a:ext cx="2990352" cy="6272661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4766733" y="820248"/>
            <a:ext cx="7425268" cy="107161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ccessibility_Oz_Orang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978400" y="999068"/>
            <a:ext cx="6899276" cy="694266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78400" y="2228850"/>
            <a:ext cx="6899275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66800" y="1176867"/>
            <a:ext cx="2590800" cy="4512733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91107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0"/>
            <a:ext cx="6858000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3576" y="1122362"/>
            <a:ext cx="6134100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43575" y="2228850"/>
            <a:ext cx="6134100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+mn-lt"/>
                <a:ea typeface="PMingLiU-ExtB" panose="02020500000000000000" pitchFamily="18" charset="-12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5245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01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5" y="665163"/>
            <a:ext cx="4638675" cy="2382837"/>
          </a:xfrm>
          <a:prstGeom prst="rect">
            <a:avLst/>
          </a:prstGeom>
        </p:spPr>
        <p:txBody>
          <a:bodyPr anchor="ctr"/>
          <a:lstStyle>
            <a:lvl1pPr algn="ctr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16171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22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419099" y="-155222"/>
            <a:ext cx="12611100" cy="7013221"/>
          </a:xfrm>
          <a:prstGeom prst="rect">
            <a:avLst/>
          </a:prstGeom>
          <a:solidFill>
            <a:srgbClr val="E65225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2228850"/>
            <a:ext cx="5448300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098875" y="-155221"/>
            <a:ext cx="6255050" cy="7013220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11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3"/>
            <a:ext cx="5448301" cy="3973512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05500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3708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5" y="665163"/>
            <a:ext cx="4638675" cy="4802187"/>
          </a:xfrm>
          <a:prstGeom prst="rect">
            <a:avLst/>
          </a:prstGeom>
        </p:spPr>
        <p:txBody>
          <a:bodyPr anchor="ctr"/>
          <a:lstStyle>
            <a:lvl1pPr algn="ctr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858163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1363662"/>
            <a:ext cx="1146810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+mn-lt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+mn-lt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+mn-lt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+mn-lt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+mn-lt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33637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1363662"/>
            <a:ext cx="554355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+mn-lt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+mn-lt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+mn-lt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+mn-lt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+mn-lt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86500" y="1363663"/>
            <a:ext cx="5562600" cy="4141787"/>
          </a:xfrm>
          <a:prstGeom prst="rect">
            <a:avLst/>
          </a:prstGeom>
        </p:spPr>
        <p:txBody>
          <a:bodyPr/>
          <a:lstStyle>
            <a:lvl1pPr>
              <a:defRPr lang="en-US" sz="4000" b="0" kern="1200" dirty="0" smtClean="0">
                <a:solidFill>
                  <a:srgbClr val="E65225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4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AU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Second level</a:t>
            </a:r>
          </a:p>
          <a:p>
            <a:pPr marL="4572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Third level</a:t>
            </a:r>
          </a:p>
          <a:p>
            <a:pPr marL="447675" lvl="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Fourth level</a:t>
            </a:r>
          </a:p>
          <a:p>
            <a:pPr marL="895350" lvl="4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674961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206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4" y="1160463"/>
            <a:ext cx="5448301" cy="3973512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7198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899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2900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5023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Ligh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1363662"/>
            <a:ext cx="1146810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Proxima Nova Semibold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Proxima Nova Cn Rg" panose="02000506030000020004" pitchFamily="50" charset="0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Proxima Nova Cn Rg" panose="02000506030000020004" pitchFamily="50" charset="0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Proxima Nova Cn Rg" panose="02000506030000020004" pitchFamily="50" charset="0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Proxima Nova Cn Rg" panose="02000506030000020004" pitchFamily="50" charset="0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25551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3"/>
            <a:ext cx="5448301" cy="3973512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137705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4254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3543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1363662"/>
            <a:ext cx="1146810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+mn-lt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+mn-lt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+mn-lt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+mn-lt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+mn-lt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5888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1363662"/>
            <a:ext cx="554355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+mn-lt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+mn-lt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+mn-lt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+mn-lt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+mn-lt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86500" y="1363663"/>
            <a:ext cx="5562600" cy="4141787"/>
          </a:xfrm>
          <a:prstGeom prst="rect">
            <a:avLst/>
          </a:prstGeom>
        </p:spPr>
        <p:txBody>
          <a:bodyPr/>
          <a:lstStyle>
            <a:lvl1pPr>
              <a:defRPr lang="en-US" sz="4000" b="0" kern="1200" dirty="0" smtClean="0">
                <a:solidFill>
                  <a:srgbClr val="E65225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4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AU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Second level</a:t>
            </a:r>
          </a:p>
          <a:p>
            <a:pPr marL="4572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Third level</a:t>
            </a:r>
          </a:p>
          <a:p>
            <a:pPr marL="447675" lvl="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Fourth level</a:t>
            </a:r>
          </a:p>
          <a:p>
            <a:pPr marL="895350" lvl="4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355536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4" y="1160463"/>
            <a:ext cx="5448301" cy="3973512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090868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899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2900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94758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1363662"/>
            <a:ext cx="1146810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+mn-lt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+mn-lt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+mn-lt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+mn-lt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+mn-lt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8609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1363662"/>
            <a:ext cx="554355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+mn-lt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+mn-lt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+mn-lt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+mn-lt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+mn-lt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86500" y="1363663"/>
            <a:ext cx="5562600" cy="4141787"/>
          </a:xfrm>
          <a:prstGeom prst="rect">
            <a:avLst/>
          </a:prstGeom>
        </p:spPr>
        <p:txBody>
          <a:bodyPr/>
          <a:lstStyle>
            <a:lvl1pPr>
              <a:defRPr lang="en-US" sz="4000" b="0" kern="1200" dirty="0" smtClean="0">
                <a:solidFill>
                  <a:srgbClr val="E65225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4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AU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Second level</a:t>
            </a:r>
          </a:p>
          <a:p>
            <a:pPr marL="4572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Third level</a:t>
            </a:r>
          </a:p>
          <a:p>
            <a:pPr marL="447675" lvl="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Fourth level</a:t>
            </a:r>
          </a:p>
          <a:p>
            <a:pPr marL="895350" lvl="4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539768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3"/>
            <a:ext cx="5448301" cy="3973512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863304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56789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"/>
            <a:ext cx="12192000" cy="118533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1363662"/>
            <a:ext cx="11468100" cy="52136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+mn-lt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+mn-lt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+mn-lt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+mn-lt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+mn-lt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61950" y="230716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126969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7093973" y="820248"/>
            <a:ext cx="5098027" cy="107161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 descr="Accessibility_Oz_Orang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7391400" y="999068"/>
            <a:ext cx="4486276" cy="694266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391400" y="2228850"/>
            <a:ext cx="4486275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8751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4" y="1160463"/>
            <a:ext cx="5448301" cy="3973512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225056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72896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0"/>
            <a:ext cx="6858000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3576" y="1122362"/>
            <a:ext cx="6134100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43575" y="2228850"/>
            <a:ext cx="6134100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06599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3" name="Picture 2" descr="mobilesuck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89694"/>
            <a:ext cx="8017933" cy="7055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198A9A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7934326" y="0"/>
            <a:ext cx="4257674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8305800" y="1122362"/>
            <a:ext cx="3571876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Proxima Nova Semibold"/>
                <a:ea typeface="+mj-ea"/>
                <a:cs typeface="+mj-cs"/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305799" y="2228850"/>
            <a:ext cx="3571876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88230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4" y="1160463"/>
            <a:ext cx="5448301" cy="3973512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533582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899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2900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88699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0"/>
            <a:ext cx="6858000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3576" y="1122362"/>
            <a:ext cx="6134100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43575" y="2228850"/>
            <a:ext cx="6134100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08728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3576" y="1122362"/>
            <a:ext cx="6134100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>
                <a:solidFill>
                  <a:schemeClr val="tx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43575" y="2228850"/>
            <a:ext cx="6134100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40820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863662" y="0"/>
            <a:ext cx="8328338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31733" y="1122362"/>
            <a:ext cx="7745943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31733" y="2228850"/>
            <a:ext cx="7745942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17834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132" y="288110"/>
            <a:ext cx="2990352" cy="6272661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4766733" y="820248"/>
            <a:ext cx="7425268" cy="107161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 descr="Accessibility_Oz_Orang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978400" y="999068"/>
            <a:ext cx="6899276" cy="694266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78400" y="2228850"/>
            <a:ext cx="6899275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66800" y="1176867"/>
            <a:ext cx="2590800" cy="4512733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34918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132" y="288110"/>
            <a:ext cx="2990352" cy="6272661"/>
          </a:xfrm>
          <a:prstGeom prst="rect">
            <a:avLst/>
          </a:prstGeom>
        </p:spPr>
      </p:pic>
      <p:pic>
        <p:nvPicPr>
          <p:cNvPr id="4" name="Picture 3" descr="Accessibility_Oz_Orang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66800" y="1176867"/>
            <a:ext cx="2590800" cy="4512733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843" y="1045507"/>
            <a:ext cx="7231634" cy="4757866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603750" y="1285875"/>
            <a:ext cx="6788150" cy="4262438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9568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899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2900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05935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766733" y="820248"/>
            <a:ext cx="7425268" cy="107161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 descr="Accessibility_Oz_Orang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978400" y="999068"/>
            <a:ext cx="6899276" cy="694266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78400" y="2228850"/>
            <a:ext cx="6899275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46" y="210855"/>
            <a:ext cx="3694107" cy="6444756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38199" y="1013794"/>
            <a:ext cx="3047999" cy="4838878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91221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132" y="288110"/>
            <a:ext cx="2990352" cy="6272661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7533021" y="820248"/>
            <a:ext cx="4658979" cy="107161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 descr="Accessibility_Oz_Orang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7795490" y="999068"/>
            <a:ext cx="4082185" cy="694266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795491" y="2228850"/>
            <a:ext cx="4082184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66800" y="1176867"/>
            <a:ext cx="2590800" cy="4512733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94077" y="288110"/>
            <a:ext cx="2990352" cy="6272661"/>
          </a:xfrm>
          <a:prstGeom prst="rect">
            <a:avLst/>
          </a:prstGeom>
        </p:spPr>
      </p:pic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05745" y="1176867"/>
            <a:ext cx="2590800" cy="4512733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82951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3" name="Picture 2" descr="mobilesuck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89694"/>
            <a:ext cx="8017933" cy="7055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198A9A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7195930" y="0"/>
            <a:ext cx="4996070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8305800" y="1122362"/>
            <a:ext cx="3571876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Proxima Nova Semibold"/>
                <a:ea typeface="+mj-ea"/>
                <a:cs typeface="+mj-cs"/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688911" y="365125"/>
            <a:ext cx="4023360" cy="59641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85299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1363662"/>
            <a:ext cx="1146810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+mn-lt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+mn-lt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+mn-lt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+mn-lt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+mn-lt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9722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1363662"/>
            <a:ext cx="554355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+mn-lt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+mn-lt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+mn-lt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+mn-lt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+mn-lt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86500" y="1363663"/>
            <a:ext cx="5562600" cy="4141787"/>
          </a:xfrm>
          <a:prstGeom prst="rect">
            <a:avLst/>
          </a:prstGeom>
        </p:spPr>
        <p:txBody>
          <a:bodyPr/>
          <a:lstStyle>
            <a:lvl1pPr>
              <a:defRPr lang="en-US" sz="4000" b="0" kern="1200" dirty="0" smtClean="0">
                <a:solidFill>
                  <a:srgbClr val="E65225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4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AU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Second level</a:t>
            </a:r>
          </a:p>
          <a:p>
            <a:pPr marL="4572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Third level</a:t>
            </a:r>
          </a:p>
          <a:p>
            <a:pPr marL="447675" lvl="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Fourth level</a:t>
            </a:r>
          </a:p>
          <a:p>
            <a:pPr marL="895350" lvl="4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27287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88437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2578100"/>
            <a:ext cx="10515600" cy="1765299"/>
          </a:xfrm>
          <a:prstGeom prst="rect">
            <a:avLst/>
          </a:prstGeom>
          <a:solidFill>
            <a:srgbClr val="DB582F"/>
          </a:solidFill>
          <a:ln w="34925">
            <a:solidFill>
              <a:schemeClr val="bg1"/>
            </a:solidFill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492899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1635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038850" y="0"/>
            <a:ext cx="6153150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2228850"/>
            <a:ext cx="5448300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5170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Ligh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1363662"/>
            <a:ext cx="1146810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Proxima Nova Semibold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Proxima Nova Cn Rg" panose="02000506030000020004" pitchFamily="50" charset="0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Proxima Nova Cn Rg" panose="02000506030000020004" pitchFamily="50" charset="0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Proxima Nova Cn Rg" panose="02000506030000020004" pitchFamily="50" charset="0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Proxima Nova Cn Rg" panose="02000506030000020004" pitchFamily="50" charset="0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5830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9414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Ligh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1363662"/>
            <a:ext cx="554355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Proxima Nova Semibold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Proxima Nova Cn Rg" panose="02000506030000020004" pitchFamily="50" charset="0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Proxima Nova Cn Rg" panose="02000506030000020004" pitchFamily="50" charset="0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Proxima Nova Cn Rg" panose="02000506030000020004" pitchFamily="50" charset="0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Proxima Nova Cn Rg" panose="02000506030000020004" pitchFamily="50" charset="0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86500" y="1363663"/>
            <a:ext cx="5562600" cy="4141787"/>
          </a:xfrm>
          <a:prstGeom prst="rect">
            <a:avLst/>
          </a:prstGeom>
        </p:spPr>
        <p:txBody>
          <a:bodyPr/>
          <a:lstStyle>
            <a:lvl1pPr>
              <a:defRPr lang="en-US" sz="4000" b="0" kern="1200" dirty="0" smtClean="0">
                <a:solidFill>
                  <a:srgbClr val="E65225"/>
                </a:solidFill>
                <a:latin typeface="Proxima Nova Semibold"/>
                <a:ea typeface="+mn-ea"/>
                <a:cs typeface="+mn-cs"/>
              </a:defRPr>
            </a:lvl1pPr>
            <a:lvl2pPr>
              <a:defRPr lang="en-US" sz="40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2pPr>
            <a:lvl3pPr>
              <a:defRPr lang="en-US" sz="32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4pPr>
            <a:lvl5pPr>
              <a:defRPr lang="en-AU" sz="28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Second level</a:t>
            </a:r>
          </a:p>
          <a:p>
            <a:pPr marL="4572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Third level</a:t>
            </a:r>
          </a:p>
          <a:p>
            <a:pPr marL="447675" lvl="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/>
              <a:t>Fourth level</a:t>
            </a:r>
          </a:p>
          <a:p>
            <a:pPr marL="895350" lvl="4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30411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28926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899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2900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00200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899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2900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30982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899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2900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37786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70076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5" y="665163"/>
            <a:ext cx="4638675" cy="2382837"/>
          </a:xfrm>
          <a:prstGeom prst="rect">
            <a:avLst/>
          </a:prstGeom>
        </p:spPr>
        <p:txBody>
          <a:bodyPr anchor="ctr"/>
          <a:lstStyle>
            <a:lvl1pPr algn="ctr">
              <a:defRPr sz="5400">
                <a:solidFill>
                  <a:schemeClr val="bg1"/>
                </a:solidFill>
                <a:latin typeface="Proxima Nova Cn Rg" panose="0200050603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272075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35949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3"/>
            <a:ext cx="5448301" cy="3973512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69485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3"/>
            <a:ext cx="5448301" cy="3973512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9706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419099" y="-155222"/>
            <a:ext cx="12611100" cy="7013221"/>
          </a:xfrm>
          <a:prstGeom prst="rect">
            <a:avLst/>
          </a:prstGeom>
          <a:solidFill>
            <a:srgbClr val="E65225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2228850"/>
            <a:ext cx="5448300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098875" y="-155221"/>
            <a:ext cx="6255050" cy="7013220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581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29028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4" y="1160463"/>
            <a:ext cx="5448301" cy="3973512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202109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3"/>
            <a:ext cx="5448301" cy="3973512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111067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36057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5" y="665163"/>
            <a:ext cx="4638675" cy="4802187"/>
          </a:xfrm>
          <a:prstGeom prst="rect">
            <a:avLst/>
          </a:prstGeom>
        </p:spPr>
        <p:txBody>
          <a:bodyPr anchor="ctr"/>
          <a:lstStyle>
            <a:lvl1pPr algn="ctr">
              <a:defRPr sz="5400">
                <a:solidFill>
                  <a:schemeClr val="bg1"/>
                </a:solidFill>
                <a:latin typeface="Proxima Nova Cn Rg" panose="0200050603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411236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80278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61047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19089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899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2900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37495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899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2900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3466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3301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899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2900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79438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899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2900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31546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4" y="1160463"/>
            <a:ext cx="5448301" cy="3973512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361958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899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2900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0220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3554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57890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5" y="665163"/>
            <a:ext cx="4638675" cy="4802187"/>
          </a:xfrm>
          <a:prstGeom prst="rect">
            <a:avLst/>
          </a:prstGeom>
        </p:spPr>
        <p:txBody>
          <a:bodyPr anchor="ctr"/>
          <a:lstStyle>
            <a:lvl1pPr algn="ctr">
              <a:defRPr sz="5400">
                <a:solidFill>
                  <a:schemeClr val="bg1"/>
                </a:solidFill>
                <a:latin typeface="Proxima Nova Cn Rg" panose="0200050603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360769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60229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81981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5" y="665163"/>
            <a:ext cx="4638675" cy="4802187"/>
          </a:xfrm>
          <a:prstGeom prst="rect">
            <a:avLst/>
          </a:prstGeom>
        </p:spPr>
        <p:txBody>
          <a:bodyPr anchor="ctr"/>
          <a:lstStyle>
            <a:lvl1pPr algn="ctr">
              <a:defRPr sz="5400">
                <a:solidFill>
                  <a:schemeClr val="bg1"/>
                </a:solidFill>
                <a:latin typeface="Proxima Nova Cn Rg" panose="0200050603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47193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038850" y="0"/>
            <a:ext cx="6153150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2228850"/>
            <a:ext cx="5448300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1925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37155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416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33022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"/>
            <a:ext cx="12192000" cy="118533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1363662"/>
            <a:ext cx="11468100" cy="52136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Proxima Nova Semibold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Proxima Nova Cn Rg" panose="02000506030000020004" pitchFamily="50" charset="0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Proxima Nova Cn Rg" panose="02000506030000020004" pitchFamily="50" charset="0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Proxima Nova Cn Rg" panose="02000506030000020004" pitchFamily="50" charset="0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Proxima Nova Cn Rg" panose="02000506030000020004" pitchFamily="50" charset="0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  <a:p>
            <a:endParaRPr lang="en-AU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61950" y="230716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Ligh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51730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theme" Target="../theme/theme1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9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.png"/><Relationship Id="rId5" Type="http://schemas.openxmlformats.org/officeDocument/2006/relationships/theme" Target="../theme/theme21.xml"/><Relationship Id="rId4" Type="http://schemas.openxmlformats.org/officeDocument/2006/relationships/slideLayout" Target="../slideLayouts/slideLayout56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2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7.jp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9" Type="http://schemas.openxmlformats.org/officeDocument/2006/relationships/image" Target="../media/image8.png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92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38" Type="http://schemas.openxmlformats.org/officeDocument/2006/relationships/image" Target="../media/image13.png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37" Type="http://schemas.openxmlformats.org/officeDocument/2006/relationships/image" Target="../media/image4.png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theme" Target="../theme/theme23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89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utterstock_19790327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5225">
              <a:alpha val="8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807075"/>
            <a:ext cx="12192000" cy="1050925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477838" y="6030913"/>
            <a:ext cx="4846637" cy="507831"/>
          </a:xfrm>
          <a:prstGeom prst="rect">
            <a:avLst/>
          </a:prstGeom>
          <a:solidFill>
            <a:srgbClr val="292929"/>
          </a:solidFill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kern="1500" dirty="0">
                <a:solidFill>
                  <a:schemeClr val="bg1"/>
                </a:solidFill>
                <a:latin typeface="+mn-lt"/>
                <a:ea typeface="ＭＳ Ｐゴシック" charset="0"/>
                <a:cs typeface="Proxima Nova Light"/>
              </a:rPr>
              <a:t>www.accessibilityoz.com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kern="1500" dirty="0">
                <a:solidFill>
                  <a:schemeClr val="bg1"/>
                </a:solidFill>
                <a:latin typeface="+mn-lt"/>
                <a:ea typeface="ＭＳ Ｐゴシック" charset="0"/>
                <a:cs typeface="Proxima Nova Semibold"/>
              </a:rPr>
              <a:t>@</a:t>
            </a:r>
            <a:r>
              <a:rPr lang="en-US" kern="1500" dirty="0" err="1">
                <a:solidFill>
                  <a:schemeClr val="bg1"/>
                </a:solidFill>
                <a:latin typeface="+mn-lt"/>
                <a:ea typeface="ＭＳ Ｐゴシック" charset="0"/>
                <a:cs typeface="Proxima Nova Semibold"/>
              </a:rPr>
              <a:t>accessibilityoz</a:t>
            </a:r>
            <a:endParaRPr lang="en-US" kern="1500" dirty="0">
              <a:solidFill>
                <a:schemeClr val="bg1"/>
              </a:solidFill>
              <a:latin typeface="+mn-lt"/>
              <a:ea typeface="ＭＳ Ｐゴシック" charset="0"/>
              <a:cs typeface="Proxima Nova Semibold"/>
            </a:endParaRPr>
          </a:p>
        </p:txBody>
      </p:sp>
      <p:pic>
        <p:nvPicPr>
          <p:cNvPr id="10" name="Picture 7" descr="Accessibility_Oz_white.ps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383" y="5828506"/>
            <a:ext cx="1862138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21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"/>
            <a:ext cx="12192000" cy="118533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ccessibility_Oz_Orange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257" y="5771446"/>
            <a:ext cx="2394849" cy="119793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812979" y="6147035"/>
            <a:ext cx="2224070" cy="46166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2400" cap="none" spc="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+mn-lt"/>
                <a:cs typeface="Proxima Nova Semibold"/>
              </a:rPr>
              <a:t>@</a:t>
            </a:r>
            <a:r>
              <a:rPr lang="en-AU" sz="2400" cap="none" spc="0" dirty="0" err="1">
                <a:ln w="12700">
                  <a:noFill/>
                  <a:prstDash val="solid"/>
                </a:ln>
                <a:solidFill>
                  <a:srgbClr val="E65225"/>
                </a:solidFill>
                <a:latin typeface="+mn-lt"/>
                <a:cs typeface="Proxima Nova Semibold"/>
              </a:rPr>
              <a:t>accessibilityoz</a:t>
            </a:r>
            <a:endParaRPr lang="en-AU" sz="2400" cap="none" spc="0" dirty="0">
              <a:ln w="12700">
                <a:noFill/>
                <a:prstDash val="solid"/>
              </a:ln>
              <a:solidFill>
                <a:srgbClr val="E65225"/>
              </a:solidFill>
              <a:latin typeface="+mn-lt"/>
              <a:cs typeface="Proxima Nova Semibold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65975" y="5771446"/>
            <a:ext cx="11511700" cy="0"/>
          </a:xfrm>
          <a:prstGeom prst="line">
            <a:avLst/>
          </a:prstGeom>
          <a:ln w="9525" cmpd="sng">
            <a:solidFill>
              <a:srgbClr val="E65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lider_Swirt.psd"/>
          <p:cNvPicPr>
            <a:picLocks noChangeAspect="1"/>
          </p:cNvPicPr>
          <p:nvPr userDrawn="1"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89" y="0"/>
            <a:ext cx="3599187" cy="3599187"/>
          </a:xfrm>
          <a:prstGeom prst="rect">
            <a:avLst/>
          </a:prstGeom>
        </p:spPr>
      </p:pic>
      <p:pic>
        <p:nvPicPr>
          <p:cNvPr id="12" name="Picture 11" descr="Twitter_Orange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75" y="6214765"/>
            <a:ext cx="375121" cy="37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6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7" r:id="rId2"/>
    <p:sldLayoutId id="214748385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utterstock_197903273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1"/>
            <a:ext cx="10572750" cy="594077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" y="0"/>
            <a:ext cx="6096000" cy="5940778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78068" y="6182996"/>
            <a:ext cx="48465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E65225"/>
                </a:solidFill>
                <a:latin typeface="+mn-lt"/>
                <a:ea typeface="ＭＳ Ｐゴシック" charset="0"/>
                <a:cs typeface="Proxima Nova Light"/>
              </a:rPr>
              <a:t>gian@accessibilityoz.com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E65225"/>
                </a:solidFill>
                <a:latin typeface="+mn-lt"/>
                <a:ea typeface="ＭＳ Ｐゴシック" charset="0"/>
                <a:cs typeface="Proxima Nova Semibold"/>
              </a:rPr>
              <a:t>accessibilityoz.com</a:t>
            </a:r>
          </a:p>
        </p:txBody>
      </p:sp>
      <p:pic>
        <p:nvPicPr>
          <p:cNvPr id="10" name="Picture 9" descr="Accessibility_Oz_Orange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4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9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utterstock_193680272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222"/>
            <a:ext cx="12192000" cy="6096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6098875" y="-155221"/>
            <a:ext cx="6093125" cy="6096000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78068" y="6182996"/>
            <a:ext cx="48465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E65225"/>
                </a:solidFill>
                <a:latin typeface="Proxima Nova Light"/>
                <a:ea typeface="ＭＳ Ｐゴシック" charset="0"/>
                <a:cs typeface="Proxima Nova Light"/>
              </a:rPr>
              <a:t>gian@accessibilityoz.com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E65225"/>
                </a:solidFill>
                <a:latin typeface="Proxima Nova Semibold"/>
                <a:ea typeface="ＭＳ Ｐゴシック" charset="0"/>
                <a:cs typeface="Proxima Nova Semibold"/>
              </a:rPr>
              <a:t>accessibilityoz.com</a:t>
            </a:r>
          </a:p>
        </p:txBody>
      </p:sp>
      <p:pic>
        <p:nvPicPr>
          <p:cNvPr id="10" name="Picture 9" descr="Accessibility_Oz_Orange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19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"/>
            <a:ext cx="12192000" cy="118533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Accessibility_Oz_Orange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257" y="5771446"/>
            <a:ext cx="2394849" cy="119793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41096" y="6202270"/>
            <a:ext cx="2085827" cy="40011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200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@</a:t>
            </a:r>
            <a:r>
              <a:rPr lang="en-AU" sz="2000" dirty="0" err="1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accessibilityoz</a:t>
            </a:r>
            <a:endParaRPr lang="en-AU" sz="2000" dirty="0">
              <a:ln w="12700">
                <a:noFill/>
                <a:prstDash val="solid"/>
              </a:ln>
              <a:solidFill>
                <a:srgbClr val="E65225"/>
              </a:solidFill>
              <a:latin typeface="Proxima Nova Semibold"/>
              <a:cs typeface="Proxima Nova Semibold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65975" y="5771446"/>
            <a:ext cx="11511700" cy="0"/>
          </a:xfrm>
          <a:prstGeom prst="line">
            <a:avLst/>
          </a:prstGeom>
          <a:ln w="9525" cmpd="sng">
            <a:solidFill>
              <a:srgbClr val="E65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lider_Swirt.psd"/>
          <p:cNvPicPr>
            <a:picLocks noChangeAspect="1"/>
          </p:cNvPicPr>
          <p:nvPr userDrawn="1"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89" y="0"/>
            <a:ext cx="3599187" cy="3599187"/>
          </a:xfrm>
          <a:prstGeom prst="rect">
            <a:avLst/>
          </a:prstGeom>
        </p:spPr>
      </p:pic>
      <p:pic>
        <p:nvPicPr>
          <p:cNvPr id="12" name="Picture 11" descr="Twitter_Orange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75" y="6214765"/>
            <a:ext cx="375121" cy="37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7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utterstock_197903273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1"/>
            <a:ext cx="10572750" cy="594077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" y="0"/>
            <a:ext cx="6096000" cy="5940778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78068" y="6182996"/>
            <a:ext cx="48465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E65225"/>
                </a:solidFill>
                <a:latin typeface="+mn-lt"/>
                <a:ea typeface="ＭＳ Ｐゴシック" charset="0"/>
                <a:cs typeface="Proxima Nova Light"/>
              </a:rPr>
              <a:t>gian@accessibilityoz.com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E65225"/>
                </a:solidFill>
                <a:latin typeface="+mn-lt"/>
                <a:ea typeface="ＭＳ Ｐゴシック" charset="0"/>
                <a:cs typeface="Proxima Nova Semibold"/>
              </a:rPr>
              <a:t>accessibilityoz.com</a:t>
            </a:r>
          </a:p>
        </p:txBody>
      </p:sp>
      <p:pic>
        <p:nvPicPr>
          <p:cNvPr id="10" name="Picture 9" descr="Accessibility_Oz_Orange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82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"/>
            <a:ext cx="12192000" cy="118533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Accessibility_Oz_Orange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257" y="5771446"/>
            <a:ext cx="2394849" cy="119793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41096" y="6202270"/>
            <a:ext cx="2085827" cy="40011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200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@</a:t>
            </a:r>
            <a:r>
              <a:rPr lang="en-AU" sz="2000" dirty="0" err="1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accessibilityoz</a:t>
            </a:r>
            <a:endParaRPr lang="en-AU" sz="2000" dirty="0">
              <a:ln w="12700">
                <a:noFill/>
                <a:prstDash val="solid"/>
              </a:ln>
              <a:solidFill>
                <a:srgbClr val="E65225"/>
              </a:solidFill>
              <a:latin typeface="Proxima Nova Semibold"/>
              <a:cs typeface="Proxima Nova Semibold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65975" y="5771446"/>
            <a:ext cx="11511700" cy="0"/>
          </a:xfrm>
          <a:prstGeom prst="line">
            <a:avLst/>
          </a:prstGeom>
          <a:ln w="9525" cmpd="sng">
            <a:solidFill>
              <a:srgbClr val="E65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lider_Swirt.psd"/>
          <p:cNvPicPr>
            <a:picLocks noChangeAspect="1"/>
          </p:cNvPicPr>
          <p:nvPr userDrawn="1"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89" y="0"/>
            <a:ext cx="3599187" cy="3599187"/>
          </a:xfrm>
          <a:prstGeom prst="rect">
            <a:avLst/>
          </a:prstGeom>
        </p:spPr>
      </p:pic>
      <p:pic>
        <p:nvPicPr>
          <p:cNvPr id="12" name="Picture 11" descr="Twitter_Orange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75" y="6214765"/>
            <a:ext cx="375121" cy="37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utterstock_193680272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222"/>
            <a:ext cx="12192000" cy="6096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6098875" y="-155221"/>
            <a:ext cx="6093125" cy="6096000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78068" y="6182996"/>
            <a:ext cx="4846525" cy="534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E65225"/>
                </a:solidFill>
                <a:latin typeface="+mn-lt"/>
                <a:ea typeface="ＭＳ Ｐゴシック" charset="0"/>
                <a:cs typeface="Proxima Nova Light"/>
              </a:rPr>
              <a:t>gian@accessibilityoz.com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E65225"/>
                </a:solidFill>
                <a:latin typeface="+mn-lt"/>
                <a:ea typeface="ＭＳ Ｐゴシック" charset="0"/>
                <a:cs typeface="Proxima Nova Semibold"/>
              </a:rPr>
              <a:t>accessibilityoz.com</a:t>
            </a:r>
          </a:p>
        </p:txBody>
      </p:sp>
      <p:pic>
        <p:nvPicPr>
          <p:cNvPr id="10" name="Picture 9" descr="Accessibility_Oz_Orange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49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19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9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6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utterstock_197903273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1"/>
            <a:ext cx="10572750" cy="594077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" y="0"/>
            <a:ext cx="6096000" cy="5940778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78068" y="6182996"/>
            <a:ext cx="4846525" cy="534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E65225"/>
                </a:solidFill>
                <a:latin typeface="+mn-lt"/>
                <a:ea typeface="ＭＳ Ｐゴシック" charset="0"/>
                <a:cs typeface="Proxima Nova Light"/>
              </a:rPr>
              <a:t>gian@accessibilityoz.com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E65225"/>
                </a:solidFill>
                <a:latin typeface="+mn-lt"/>
                <a:ea typeface="ＭＳ Ｐゴシック" charset="0"/>
                <a:cs typeface="Proxima Nova Semibold"/>
              </a:rPr>
              <a:t>accessibilityoz.com</a:t>
            </a:r>
          </a:p>
        </p:txBody>
      </p:sp>
      <p:pic>
        <p:nvPicPr>
          <p:cNvPr id="10" name="Picture 9" descr="Accessibility_Oz_Orange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76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utterstock_193680272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222"/>
            <a:ext cx="12192000" cy="6096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6098875" y="-155221"/>
            <a:ext cx="6093125" cy="6096000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478068" y="6182996"/>
            <a:ext cx="48465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800" dirty="0">
                <a:solidFill>
                  <a:srgbClr val="E65225"/>
                </a:solidFill>
                <a:latin typeface="+mn-lt"/>
                <a:ea typeface="ＭＳ Ｐゴシック" charset="0"/>
                <a:cs typeface="Proxima Nova Light"/>
              </a:rPr>
              <a:t>gian@accessibilityoz.com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800" dirty="0">
                <a:solidFill>
                  <a:srgbClr val="E65225"/>
                </a:solidFill>
                <a:latin typeface="+mn-lt"/>
                <a:ea typeface="ＭＳ Ｐゴシック" charset="0"/>
                <a:cs typeface="Proxima Nova Semibold"/>
              </a:rPr>
              <a:t>accessibilityoz.com</a:t>
            </a:r>
          </a:p>
        </p:txBody>
      </p:sp>
      <p:pic>
        <p:nvPicPr>
          <p:cNvPr id="10" name="Picture 9" descr="Accessibility_Oz_Orange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06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467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"/>
            <a:ext cx="12192000" cy="118533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Accessibility_Oz_Orange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257" y="5771446"/>
            <a:ext cx="2394849" cy="119793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41095" y="5970302"/>
            <a:ext cx="2085827" cy="40011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200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@</a:t>
            </a:r>
            <a:r>
              <a:rPr lang="en-AU" sz="2000" dirty="0" err="1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Rg" panose="02000506030000020004" pitchFamily="50" charset="0"/>
                <a:cs typeface="Proxima Nova Semibold"/>
              </a:rPr>
              <a:t>accessibilityoz</a:t>
            </a:r>
            <a:endParaRPr lang="en-AU" sz="2000" dirty="0">
              <a:ln w="12700">
                <a:noFill/>
                <a:prstDash val="solid"/>
              </a:ln>
              <a:solidFill>
                <a:srgbClr val="E65225"/>
              </a:solidFill>
              <a:latin typeface="Proxima Nova Rg" panose="02000506030000020004" pitchFamily="50" charset="0"/>
              <a:cs typeface="Proxima Nova Semibold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65975" y="5771446"/>
            <a:ext cx="11511700" cy="0"/>
          </a:xfrm>
          <a:prstGeom prst="line">
            <a:avLst/>
          </a:prstGeom>
          <a:ln w="9525" cmpd="sng">
            <a:solidFill>
              <a:srgbClr val="E65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lider_Swirt.psd"/>
          <p:cNvPicPr>
            <a:picLocks noChangeAspect="1"/>
          </p:cNvPicPr>
          <p:nvPr userDrawn="1"/>
        </p:nvPicPr>
        <p:blipFill>
          <a:blip r:embed="rId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89" y="0"/>
            <a:ext cx="3599187" cy="3599187"/>
          </a:xfrm>
          <a:prstGeom prst="rect">
            <a:avLst/>
          </a:prstGeom>
        </p:spPr>
      </p:pic>
      <p:pic>
        <p:nvPicPr>
          <p:cNvPr id="12" name="Picture 11" descr="Twitter_Orange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74" y="5982797"/>
            <a:ext cx="375121" cy="37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9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2" b="10088"/>
          <a:stretch/>
        </p:blipFill>
        <p:spPr>
          <a:xfrm>
            <a:off x="0" y="0"/>
            <a:ext cx="12225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52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"/>
            <a:ext cx="12192000" cy="118533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ccessibility_Oz_Orange.png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257" y="5771446"/>
            <a:ext cx="2394849" cy="119793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19454" y="6147035"/>
            <a:ext cx="2411120" cy="46166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2400" cap="none" spc="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@</a:t>
            </a:r>
            <a:r>
              <a:rPr lang="en-AU" sz="2400" cap="none" spc="0" dirty="0" err="1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accessibilityoz</a:t>
            </a:r>
            <a:endParaRPr lang="en-AU" sz="2400" cap="none" spc="0" dirty="0">
              <a:ln w="12700">
                <a:noFill/>
                <a:prstDash val="solid"/>
              </a:ln>
              <a:solidFill>
                <a:srgbClr val="E65225"/>
              </a:solidFill>
              <a:latin typeface="Proxima Nova Semibold"/>
              <a:cs typeface="Proxima Nova Semibold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65975" y="5771446"/>
            <a:ext cx="11511700" cy="0"/>
          </a:xfrm>
          <a:prstGeom prst="line">
            <a:avLst/>
          </a:prstGeom>
          <a:ln w="9525" cmpd="sng">
            <a:solidFill>
              <a:srgbClr val="E65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lider_Swirt.psd"/>
          <p:cNvPicPr>
            <a:picLocks noChangeAspect="1"/>
          </p:cNvPicPr>
          <p:nvPr userDrawn="1"/>
        </p:nvPicPr>
        <p:blipFill>
          <a:blip r:embed="rId38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89" y="0"/>
            <a:ext cx="3599187" cy="3599187"/>
          </a:xfrm>
          <a:prstGeom prst="rect">
            <a:avLst/>
          </a:prstGeom>
        </p:spPr>
      </p:pic>
      <p:pic>
        <p:nvPicPr>
          <p:cNvPr id="12" name="Picture 11" descr="Twitter_Orange.png"/>
          <p:cNvPicPr>
            <a:picLocks noChangeAspect="1"/>
          </p:cNvPicPr>
          <p:nvPr userDrawn="1"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75" y="6214765"/>
            <a:ext cx="375121" cy="37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6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  <p:sldLayoutId id="2147483910" r:id="rId16"/>
    <p:sldLayoutId id="2147483911" r:id="rId17"/>
    <p:sldLayoutId id="2147483912" r:id="rId18"/>
    <p:sldLayoutId id="2147483913" r:id="rId19"/>
    <p:sldLayoutId id="2147483914" r:id="rId20"/>
    <p:sldLayoutId id="2147483915" r:id="rId21"/>
    <p:sldLayoutId id="2147483916" r:id="rId22"/>
    <p:sldLayoutId id="2147483917" r:id="rId23"/>
    <p:sldLayoutId id="2147483918" r:id="rId24"/>
    <p:sldLayoutId id="2147483919" r:id="rId25"/>
    <p:sldLayoutId id="2147483920" r:id="rId26"/>
    <p:sldLayoutId id="2147483921" r:id="rId27"/>
    <p:sldLayoutId id="2147483922" r:id="rId28"/>
    <p:sldLayoutId id="2147483923" r:id="rId29"/>
    <p:sldLayoutId id="2147483924" r:id="rId30"/>
    <p:sldLayoutId id="2147483925" r:id="rId31"/>
    <p:sldLayoutId id="2147483926" r:id="rId32"/>
    <p:sldLayoutId id="2147483927" r:id="rId33"/>
    <p:sldLayoutId id="2147483928" r:id="rId34"/>
    <p:sldLayoutId id="2147483929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utterstock_197903273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1"/>
            <a:ext cx="10572750" cy="594717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" y="-1"/>
            <a:ext cx="6096000" cy="594717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478068" y="6182996"/>
            <a:ext cx="48465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800" dirty="0">
                <a:solidFill>
                  <a:srgbClr val="E65225"/>
                </a:solidFill>
                <a:latin typeface="+mn-lt"/>
                <a:ea typeface="ＭＳ Ｐゴシック" charset="0"/>
                <a:cs typeface="Proxima Nova Light"/>
              </a:rPr>
              <a:t>gian@accessibilityoz.com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800" dirty="0">
                <a:solidFill>
                  <a:srgbClr val="E65225"/>
                </a:solidFill>
                <a:latin typeface="+mn-lt"/>
                <a:ea typeface="ＭＳ Ｐゴシック" charset="0"/>
                <a:cs typeface="Proxima Nova Semibold"/>
              </a:rPr>
              <a:t>accessibilityoz.com</a:t>
            </a:r>
          </a:p>
        </p:txBody>
      </p:sp>
      <p:pic>
        <p:nvPicPr>
          <p:cNvPr id="10" name="Picture 9" descr="Accessibility_Oz_Orange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0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202046" y="0"/>
            <a:ext cx="13523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80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2" b="10088"/>
          <a:stretch/>
        </p:blipFill>
        <p:spPr>
          <a:xfrm>
            <a:off x="0" y="0"/>
            <a:ext cx="12225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0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0" r:id="rId2"/>
    <p:sldLayoutId id="2147483709" r:id="rId3"/>
    <p:sldLayoutId id="2147483707" r:id="rId4"/>
    <p:sldLayoutId id="2147483708" r:id="rId5"/>
    <p:sldLayoutId id="2147483701" r:id="rId6"/>
    <p:sldLayoutId id="214748385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561875"/>
            <a:ext cx="4836822" cy="2600425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6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9" b="6522"/>
          <a:stretch/>
        </p:blipFill>
        <p:spPr>
          <a:xfrm>
            <a:off x="0" y="-49877"/>
            <a:ext cx="12192000" cy="690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86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4" b="8512"/>
          <a:stretch/>
        </p:blipFill>
        <p:spPr>
          <a:xfrm>
            <a:off x="0" y="0"/>
            <a:ext cx="12192000" cy="695154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61875"/>
            <a:ext cx="4836822" cy="5076925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2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000" dirty="0"/>
              <a:t>Video player accessibility</a:t>
            </a:r>
            <a:br>
              <a:rPr lang="en-AU" sz="4000" dirty="0"/>
            </a:br>
            <a:r>
              <a:rPr lang="en-AU" sz="4000" dirty="0"/>
              <a:t>http://a11yoz.com/faf16-video</a:t>
            </a:r>
          </a:p>
        </p:txBody>
      </p:sp>
    </p:spTree>
    <p:extLst>
      <p:ext uri="{BB962C8B-B14F-4D97-AF65-F5344CB8AC3E}">
        <p14:creationId xmlns:p14="http://schemas.microsoft.com/office/powerpoint/2010/main" val="3031236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Accessible video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AU" sz="3600" dirty="0">
                <a:solidFill>
                  <a:schemeClr val="tx1"/>
                </a:solidFill>
              </a:rPr>
              <a:t>Accessible content in the video</a:t>
            </a:r>
          </a:p>
          <a:p>
            <a:pPr marL="742950" indent="-742950">
              <a:buFont typeface="+mj-lt"/>
              <a:buAutoNum type="arabicPeriod"/>
            </a:pPr>
            <a:r>
              <a:rPr lang="en-AU" sz="3600" dirty="0">
                <a:solidFill>
                  <a:schemeClr val="tx1"/>
                </a:solidFill>
              </a:rPr>
              <a:t>Accessible video player</a:t>
            </a:r>
          </a:p>
          <a:p>
            <a:pPr marL="742950" indent="-742950">
              <a:buFont typeface="+mj-lt"/>
              <a:buAutoNum type="arabicPeriod"/>
            </a:pPr>
            <a:r>
              <a:rPr lang="en-AU" sz="3600" dirty="0">
                <a:solidFill>
                  <a:schemeClr val="tx1"/>
                </a:solidFill>
              </a:rPr>
              <a:t>Never auto-play</a:t>
            </a:r>
          </a:p>
          <a:p>
            <a:pPr marL="742950" indent="-742950">
              <a:buFont typeface="+mj-lt"/>
              <a:buAutoNum type="arabicPeriod"/>
            </a:pPr>
            <a:r>
              <a:rPr lang="en-AU" sz="3600" dirty="0">
                <a:solidFill>
                  <a:schemeClr val="tx1"/>
                </a:solidFill>
              </a:rPr>
              <a:t>No flashing content</a:t>
            </a:r>
          </a:p>
          <a:p>
            <a:pPr marL="742950" indent="-742950">
              <a:buFont typeface="+mj-lt"/>
              <a:buAutoNum type="arabicPeriod"/>
            </a:pPr>
            <a:r>
              <a:rPr lang="en-AU" sz="3600" dirty="0">
                <a:solidFill>
                  <a:schemeClr val="tx1"/>
                </a:solidFill>
              </a:rPr>
              <a:t>Accessible transcript</a:t>
            </a:r>
          </a:p>
          <a:p>
            <a:pPr marL="742950" indent="-742950">
              <a:buFont typeface="+mj-lt"/>
              <a:buAutoNum type="arabicPeriod"/>
            </a:pPr>
            <a:r>
              <a:rPr lang="en-AU" sz="3600" dirty="0">
                <a:solidFill>
                  <a:schemeClr val="tx1"/>
                </a:solidFill>
              </a:rPr>
              <a:t>Accessible captions</a:t>
            </a:r>
          </a:p>
          <a:p>
            <a:pPr marL="742950" indent="-742950">
              <a:buFont typeface="+mj-lt"/>
              <a:buAutoNum type="arabicPeriod"/>
            </a:pPr>
            <a:r>
              <a:rPr lang="en-AU" sz="3600" dirty="0">
                <a:solidFill>
                  <a:schemeClr val="tx1"/>
                </a:solidFill>
              </a:rPr>
              <a:t>Accessible audio descriptions</a:t>
            </a:r>
          </a:p>
        </p:txBody>
      </p:sp>
    </p:spTree>
    <p:extLst>
      <p:ext uri="{BB962C8B-B14F-4D97-AF65-F5344CB8AC3E}">
        <p14:creationId xmlns:p14="http://schemas.microsoft.com/office/powerpoint/2010/main" val="368502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Video player testing</a:t>
            </a:r>
          </a:p>
        </p:txBody>
      </p:sp>
    </p:spTree>
    <p:extLst>
      <p:ext uri="{BB962C8B-B14F-4D97-AF65-F5344CB8AC3E}">
        <p14:creationId xmlns:p14="http://schemas.microsoft.com/office/powerpoint/2010/main" val="835077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Video players tested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1" y="1363662"/>
            <a:ext cx="4008119" cy="414178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YouTube 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YouTube embedded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Vimeo 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Vimeo embedded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chemeClr val="tx1"/>
                </a:solidFill>
              </a:rPr>
              <a:t>AFB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32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32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3200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0" y="1363663"/>
            <a:ext cx="3387256" cy="4141787"/>
          </a:xfrm>
        </p:spPr>
        <p:txBody>
          <a:bodyPr/>
          <a:lstStyle/>
          <a:p>
            <a:pPr marL="457200" indent="-457200"/>
            <a:r>
              <a:rPr lang="en-AU" sz="3200" dirty="0">
                <a:solidFill>
                  <a:schemeClr val="tx1"/>
                </a:solidFill>
              </a:rPr>
              <a:t>Able Player</a:t>
            </a:r>
          </a:p>
          <a:p>
            <a:pPr marL="457200" indent="-457200"/>
            <a:r>
              <a:rPr lang="en-AU" sz="3200" dirty="0" err="1">
                <a:solidFill>
                  <a:schemeClr val="tx1"/>
                </a:solidFill>
              </a:rPr>
              <a:t>Kaltura</a:t>
            </a:r>
            <a:endParaRPr lang="en-AU" sz="3200" dirty="0">
              <a:solidFill>
                <a:schemeClr val="tx1"/>
              </a:solidFill>
            </a:endParaRPr>
          </a:p>
          <a:p>
            <a:pPr marL="457200" indent="-457200"/>
            <a:r>
              <a:rPr lang="en-AU" sz="3200" dirty="0" err="1">
                <a:solidFill>
                  <a:schemeClr val="tx1"/>
                </a:solidFill>
              </a:rPr>
              <a:t>Brightcove</a:t>
            </a:r>
            <a:endParaRPr lang="en-AU" sz="3200" dirty="0">
              <a:solidFill>
                <a:schemeClr val="tx1"/>
              </a:solidFill>
            </a:endParaRPr>
          </a:p>
          <a:p>
            <a:pPr marL="457200" indent="-457200"/>
            <a:r>
              <a:rPr lang="en-AU" sz="3200" dirty="0">
                <a:solidFill>
                  <a:schemeClr val="tx1"/>
                </a:solidFill>
              </a:rPr>
              <a:t>RAMP</a:t>
            </a:r>
          </a:p>
          <a:p>
            <a:pPr marL="457200" indent="-457200"/>
            <a:r>
              <a:rPr lang="en-AU" sz="3200" dirty="0">
                <a:solidFill>
                  <a:schemeClr val="tx1"/>
                </a:solidFill>
              </a:rPr>
              <a:t>PANAPTO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8142136" y="1363663"/>
            <a:ext cx="3706964" cy="41417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b="0" kern="1200" dirty="0" smtClean="0">
                <a:solidFill>
                  <a:srgbClr val="E6522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AU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AU" sz="3200" dirty="0">
                <a:solidFill>
                  <a:schemeClr val="tx1"/>
                </a:solidFill>
              </a:rPr>
              <a:t>Video.js</a:t>
            </a:r>
          </a:p>
          <a:p>
            <a:pPr marL="457200" indent="-457200"/>
            <a:r>
              <a:rPr lang="en-AU" sz="3200" dirty="0" err="1">
                <a:solidFill>
                  <a:schemeClr val="tx1"/>
                </a:solidFill>
              </a:rPr>
              <a:t>JWPlayer</a:t>
            </a:r>
            <a:endParaRPr lang="en-AU" sz="3200" dirty="0">
              <a:solidFill>
                <a:schemeClr val="tx1"/>
              </a:solidFill>
            </a:endParaRPr>
          </a:p>
          <a:p>
            <a:pPr marL="457200" indent="-457200"/>
            <a:r>
              <a:rPr lang="en-AU" sz="3200" dirty="0" err="1">
                <a:solidFill>
                  <a:schemeClr val="tx1"/>
                </a:solidFill>
              </a:rPr>
              <a:t>eStandards</a:t>
            </a:r>
            <a:endParaRPr lang="en-AU" sz="3200" dirty="0">
              <a:solidFill>
                <a:schemeClr val="tx1"/>
              </a:solidFill>
            </a:endParaRPr>
          </a:p>
          <a:p>
            <a:pPr marL="457200" indent="-457200"/>
            <a:r>
              <a:rPr lang="en-AU" sz="3200" dirty="0" err="1">
                <a:solidFill>
                  <a:schemeClr val="tx1"/>
                </a:solidFill>
              </a:rPr>
              <a:t>OzPlayer</a:t>
            </a:r>
            <a:endParaRPr lang="en-AU" sz="3200" dirty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03272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About the testing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en-GB" sz="2800" dirty="0">
                <a:solidFill>
                  <a:schemeClr val="tx1"/>
                </a:solidFill>
              </a:rPr>
              <a:t>Windows 8.1 (64 bit):</a:t>
            </a:r>
            <a:endParaRPr lang="en-AU" sz="2800" dirty="0">
              <a:solidFill>
                <a:schemeClr val="tx1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</a:rPr>
              <a:t>Firefox: 42.0; </a:t>
            </a:r>
            <a:endParaRPr lang="en-AU" sz="2800" dirty="0">
              <a:solidFill>
                <a:schemeClr val="tx1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</a:rPr>
              <a:t>Internet Explorer 11; </a:t>
            </a:r>
            <a:endParaRPr lang="en-AU" sz="2800" dirty="0">
              <a:solidFill>
                <a:schemeClr val="tx1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</a:rPr>
              <a:t>Google Chrome 46.0.2. </a:t>
            </a:r>
          </a:p>
          <a:p>
            <a:pPr lvl="0"/>
            <a:r>
              <a:rPr lang="en-GB" sz="2800" dirty="0">
                <a:solidFill>
                  <a:schemeClr val="tx1"/>
                </a:solidFill>
              </a:rPr>
              <a:t>Screen readers: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</a:rPr>
              <a:t>JAWS 16; </a:t>
            </a:r>
            <a:endParaRPr lang="en-AU" sz="2800" dirty="0">
              <a:solidFill>
                <a:schemeClr val="tx1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</a:rPr>
              <a:t>NVDA 2015.3; </a:t>
            </a:r>
            <a:endParaRPr lang="en-AU" sz="2800" dirty="0">
              <a:solidFill>
                <a:schemeClr val="tx1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</a:rPr>
              <a:t>Window-Eyes 9.2.1.0; </a:t>
            </a:r>
            <a:endParaRPr lang="en-AU" sz="2800" dirty="0">
              <a:solidFill>
                <a:schemeClr val="tx1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800" dirty="0">
                <a:solidFill>
                  <a:schemeClr val="tx1"/>
                </a:solidFill>
              </a:rPr>
              <a:t>Mobile:</a:t>
            </a:r>
          </a:p>
          <a:p>
            <a:r>
              <a:rPr lang="en-GB" sz="2800" dirty="0">
                <a:solidFill>
                  <a:schemeClr val="tx1"/>
                </a:solidFill>
              </a:rPr>
              <a:t>Samsung Galaxy Phone, Android 6.0, Chrome: 46.0.2490.76; </a:t>
            </a:r>
            <a:endParaRPr lang="en-AU" sz="2800" dirty="0">
              <a:solidFill>
                <a:schemeClr val="tx1"/>
              </a:solidFill>
            </a:endParaRPr>
          </a:p>
          <a:p>
            <a:r>
              <a:rPr lang="en-GB" sz="2800" dirty="0">
                <a:solidFill>
                  <a:schemeClr val="tx1"/>
                </a:solidFill>
              </a:rPr>
              <a:t>Samsung Galaxy Phone, Android 6.0, Firefox: 42.0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83234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Accessibility testing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Audio is not played automatically unless the user is made aware this is happening or a pause or stop button is provided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Video is keyboard operable (no keyboard trap)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Video is keyboard accessible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Video captions are correct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Video volume can be changed independent on the system volume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Link to the video is clear</a:t>
            </a:r>
            <a:endParaRPr lang="en-A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704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Accessibility testing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Video has a transcript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Link to the video transcript is clear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Video transcript is accessible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Video transcript or link to the transcript is provided at the video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Video is available and works well with Flash disabled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Video has audio description</a:t>
            </a:r>
          </a:p>
        </p:txBody>
      </p:sp>
    </p:spTree>
    <p:extLst>
      <p:ext uri="{BB962C8B-B14F-4D97-AF65-F5344CB8AC3E}">
        <p14:creationId xmlns:p14="http://schemas.microsoft.com/office/powerpoint/2010/main" val="582011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Screen reader testing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Player's controls are labelled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Player's controls are easy to locate</a:t>
            </a:r>
            <a:endParaRPr lang="en-AU" sz="32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Button status (on or off) is not accessible or read incorrectly by screen readers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Next or Previous are easy to find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Volume level is announced while changing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Current time of currently played movie is accessible for screen reader</a:t>
            </a:r>
          </a:p>
        </p:txBody>
      </p:sp>
    </p:spTree>
    <p:extLst>
      <p:ext uri="{BB962C8B-B14F-4D97-AF65-F5344CB8AC3E}">
        <p14:creationId xmlns:p14="http://schemas.microsoft.com/office/powerpoint/2010/main" val="4158906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Screen reader testing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Fast forwarding or rewinding is operable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The title of currently played movie is easy to check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Caption or subtitles can be read by a screen reader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Transcript's text is easy to find</a:t>
            </a:r>
            <a:endParaRPr lang="en-A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97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Video player testing results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The worst of the worst</a:t>
            </a:r>
          </a:p>
        </p:txBody>
      </p:sp>
    </p:spTree>
    <p:extLst>
      <p:ext uri="{BB962C8B-B14F-4D97-AF65-F5344CB8AC3E}">
        <p14:creationId xmlns:p14="http://schemas.microsoft.com/office/powerpoint/2010/main" val="4139320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The worst of the worst: under 50% accessible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0999" y="1259251"/>
            <a:ext cx="5543550" cy="4141787"/>
          </a:xfrm>
        </p:spPr>
        <p:txBody>
          <a:bodyPr/>
          <a:lstStyle/>
          <a:p>
            <a:r>
              <a:rPr lang="en-AU" sz="3600" dirty="0"/>
              <a:t>16% accessible: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err="1">
                <a:solidFill>
                  <a:schemeClr val="tx1"/>
                </a:solidFill>
              </a:rPr>
              <a:t>JWPlayer</a:t>
            </a:r>
            <a:endParaRPr lang="en-AU" sz="2800" dirty="0">
              <a:solidFill>
                <a:schemeClr val="tx1"/>
              </a:solidFill>
            </a:endParaRPr>
          </a:p>
          <a:p>
            <a:r>
              <a:rPr lang="en-AU" sz="3600" dirty="0"/>
              <a:t>23% accessible: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tx1"/>
                </a:solidFill>
              </a:rPr>
              <a:t>RAMP</a:t>
            </a:r>
          </a:p>
          <a:p>
            <a:r>
              <a:rPr lang="en-AU" sz="3600" dirty="0"/>
              <a:t>30% to 40% accessible: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tx1"/>
                </a:solidFill>
              </a:rPr>
              <a:t>Vimeo (33%)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err="1">
                <a:solidFill>
                  <a:schemeClr val="tx1"/>
                </a:solidFill>
              </a:rPr>
              <a:t>Kaltura</a:t>
            </a:r>
            <a:r>
              <a:rPr lang="en-AU" sz="2800" dirty="0">
                <a:solidFill>
                  <a:schemeClr val="tx1"/>
                </a:solidFill>
              </a:rPr>
              <a:t> (33%)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tx1"/>
                </a:solidFill>
              </a:rPr>
              <a:t>Vimeo embed (35%)</a:t>
            </a:r>
          </a:p>
          <a:p>
            <a:endParaRPr lang="en-AU" sz="2800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5575" y="1259251"/>
            <a:ext cx="5733526" cy="4141787"/>
          </a:xfrm>
        </p:spPr>
        <p:txBody>
          <a:bodyPr/>
          <a:lstStyle/>
          <a:p>
            <a:pPr marL="0" indent="0">
              <a:buNone/>
            </a:pPr>
            <a:r>
              <a:rPr lang="en-AU" sz="3600" dirty="0"/>
              <a:t>40% to 50% accessible:</a:t>
            </a:r>
          </a:p>
          <a:p>
            <a:pPr marL="536575" indent="-536575"/>
            <a:r>
              <a:rPr lang="en-AU" sz="2800" dirty="0">
                <a:solidFill>
                  <a:schemeClr val="tx1"/>
                </a:solidFill>
              </a:rPr>
              <a:t>PANAPTO (42%)</a:t>
            </a:r>
          </a:p>
          <a:p>
            <a:pPr marL="536575" indent="-536575"/>
            <a:r>
              <a:rPr lang="en-AU" sz="2800" dirty="0">
                <a:solidFill>
                  <a:schemeClr val="tx1"/>
                </a:solidFill>
              </a:rPr>
              <a:t>YouTube embed (43%)</a:t>
            </a:r>
          </a:p>
          <a:p>
            <a:endParaRPr lang="en-AU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AU" sz="1800" dirty="0">
              <a:solidFill>
                <a:schemeClr val="tx1"/>
              </a:solidFill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8215023" y="1363662"/>
            <a:ext cx="4102873" cy="41417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b="0" kern="1200" dirty="0" smtClean="0">
                <a:solidFill>
                  <a:srgbClr val="E6522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AU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1800" dirty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sz="2800" dirty="0">
              <a:solidFill>
                <a:schemeClr val="tx1"/>
              </a:solidFill>
            </a:endParaRP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7746227" y="1259251"/>
            <a:ext cx="4102873" cy="41417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b="0" kern="1200" dirty="0" smtClean="0">
                <a:solidFill>
                  <a:srgbClr val="E6522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AU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2800" dirty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21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x people (five women and one man) standing on the beach wearing ugg boots, smiling at the camera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510" y="5602224"/>
            <a:ext cx="2510490" cy="125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0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The worst of the worst: under 50% accessible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0999" y="1259251"/>
            <a:ext cx="5543550" cy="4141787"/>
          </a:xfrm>
        </p:spPr>
        <p:txBody>
          <a:bodyPr/>
          <a:lstStyle/>
          <a:p>
            <a:r>
              <a:rPr lang="en-AU" sz="3600" dirty="0"/>
              <a:t>16% accessible: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err="1">
                <a:solidFill>
                  <a:schemeClr val="tx1"/>
                </a:solidFill>
              </a:rPr>
              <a:t>JWPlayer</a:t>
            </a:r>
            <a:endParaRPr lang="en-AU" sz="2800" dirty="0">
              <a:solidFill>
                <a:schemeClr val="tx1"/>
              </a:solidFill>
            </a:endParaRPr>
          </a:p>
          <a:p>
            <a:r>
              <a:rPr lang="en-AU" sz="3600" dirty="0"/>
              <a:t>23% accessible: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tx1"/>
                </a:solidFill>
              </a:rPr>
              <a:t>RAMP</a:t>
            </a:r>
          </a:p>
          <a:p>
            <a:r>
              <a:rPr lang="en-AU" sz="3600" dirty="0"/>
              <a:t>30% to 40% accessible: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tx1"/>
                </a:solidFill>
              </a:rPr>
              <a:t>Vimeo (33%)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err="1">
                <a:solidFill>
                  <a:schemeClr val="tx1"/>
                </a:solidFill>
              </a:rPr>
              <a:t>Kaltura</a:t>
            </a:r>
            <a:r>
              <a:rPr lang="en-AU" sz="2800" dirty="0">
                <a:solidFill>
                  <a:schemeClr val="tx1"/>
                </a:solidFill>
              </a:rPr>
              <a:t> (33%)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tx1"/>
                </a:solidFill>
              </a:rPr>
              <a:t>Vimeo embed (35%)</a:t>
            </a:r>
          </a:p>
          <a:p>
            <a:endParaRPr lang="en-AU" sz="2800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5575" y="1259251"/>
            <a:ext cx="5733526" cy="4141787"/>
          </a:xfrm>
        </p:spPr>
        <p:txBody>
          <a:bodyPr/>
          <a:lstStyle/>
          <a:p>
            <a:pPr marL="0" indent="0">
              <a:buNone/>
            </a:pPr>
            <a:r>
              <a:rPr lang="en-AU" sz="3600" dirty="0"/>
              <a:t>40% to 50% accessible:</a:t>
            </a:r>
          </a:p>
          <a:p>
            <a:pPr marL="536575" indent="-536575"/>
            <a:r>
              <a:rPr lang="en-AU" sz="2800" dirty="0">
                <a:solidFill>
                  <a:schemeClr val="tx1"/>
                </a:solidFill>
              </a:rPr>
              <a:t>PANAPTO (42%)</a:t>
            </a:r>
          </a:p>
          <a:p>
            <a:pPr marL="536575" indent="-536575"/>
            <a:r>
              <a:rPr lang="en-AU" sz="2800" dirty="0">
                <a:solidFill>
                  <a:schemeClr val="tx1"/>
                </a:solidFill>
              </a:rPr>
              <a:t>YouTube embed (43%)</a:t>
            </a:r>
          </a:p>
          <a:p>
            <a:endParaRPr lang="en-AU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AU" sz="1800" dirty="0">
              <a:solidFill>
                <a:schemeClr val="tx1"/>
              </a:solidFill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8215023" y="1363662"/>
            <a:ext cx="4102873" cy="41417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b="0" kern="1200" dirty="0" smtClean="0">
                <a:solidFill>
                  <a:srgbClr val="E6522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AU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1800" dirty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sz="2800" dirty="0">
              <a:solidFill>
                <a:schemeClr val="tx1"/>
              </a:solidFill>
            </a:endParaRP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7746227" y="1259251"/>
            <a:ext cx="4102873" cy="41417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b="0" kern="1200" dirty="0" smtClean="0">
                <a:solidFill>
                  <a:srgbClr val="E6522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AU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2800" dirty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sz="1800" dirty="0">
              <a:solidFill>
                <a:schemeClr val="tx1"/>
              </a:solidFill>
            </a:endParaRPr>
          </a:p>
        </p:txBody>
      </p:sp>
      <p:sp>
        <p:nvSpPr>
          <p:cNvPr id="10" name="Rectangle 9" descr="JWPlayer automatically plays and RAMP automatically plays and contains a keyboard trap so should not be used"/>
          <p:cNvSpPr/>
          <p:nvPr/>
        </p:nvSpPr>
        <p:spPr>
          <a:xfrm>
            <a:off x="453222" y="1259251"/>
            <a:ext cx="3435627" cy="218366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 descr="Vimeo embed contains a keyboard trap and ashould not be used"/>
          <p:cNvSpPr/>
          <p:nvPr/>
        </p:nvSpPr>
        <p:spPr>
          <a:xfrm>
            <a:off x="200076" y="5075035"/>
            <a:ext cx="3814363" cy="64227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 descr="Vimeo contains a keyboard trap and should not be used"/>
          <p:cNvSpPr/>
          <p:nvPr/>
        </p:nvSpPr>
        <p:spPr>
          <a:xfrm>
            <a:off x="453222" y="4102873"/>
            <a:ext cx="3736453" cy="5137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 descr="PANAPTO contains a keyboard trap and should not be used"/>
          <p:cNvSpPr/>
          <p:nvPr/>
        </p:nvSpPr>
        <p:spPr>
          <a:xfrm>
            <a:off x="5924549" y="1913762"/>
            <a:ext cx="3736453" cy="43732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53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The average: between 50% and 70% accessible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0999" y="1259251"/>
            <a:ext cx="5543550" cy="4141787"/>
          </a:xfrm>
        </p:spPr>
        <p:txBody>
          <a:bodyPr/>
          <a:lstStyle/>
          <a:p>
            <a:r>
              <a:rPr lang="en-AU" sz="3600" dirty="0"/>
              <a:t>50% to 60% accessible:</a:t>
            </a:r>
          </a:p>
          <a:p>
            <a:pPr marL="536575" indent="-536575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tx1"/>
                </a:solidFill>
              </a:rPr>
              <a:t>Video.js (57%</a:t>
            </a:r>
          </a:p>
          <a:p>
            <a:pPr marL="536575" indent="-536575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tx1"/>
                </a:solidFill>
              </a:rPr>
              <a:t>AFB (58%)</a:t>
            </a:r>
          </a:p>
          <a:p>
            <a:r>
              <a:rPr lang="en-AU" sz="3600" dirty="0"/>
              <a:t>60% to 70% accessible:</a:t>
            </a:r>
          </a:p>
          <a:p>
            <a:pPr marL="536575" indent="-536575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tx1"/>
                </a:solidFill>
              </a:rPr>
              <a:t>Brightcove (65%)</a:t>
            </a:r>
          </a:p>
          <a:p>
            <a:pPr marL="536575" indent="-536575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tx1"/>
                </a:solidFill>
              </a:rPr>
              <a:t>YouTube embed (68%)</a:t>
            </a:r>
          </a:p>
          <a:p>
            <a:endParaRPr lang="en-AU" sz="2800" dirty="0">
              <a:solidFill>
                <a:schemeClr val="tx1"/>
              </a:solidFill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8215023" y="1363662"/>
            <a:ext cx="4102873" cy="41417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b="0" kern="1200" dirty="0" smtClean="0">
                <a:solidFill>
                  <a:srgbClr val="E6522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AU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1800" dirty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sz="2800" dirty="0">
              <a:solidFill>
                <a:schemeClr val="tx1"/>
              </a:solidFill>
            </a:endParaRP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7746227" y="1259251"/>
            <a:ext cx="4102873" cy="41417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b="0" kern="1200" dirty="0" smtClean="0">
                <a:solidFill>
                  <a:srgbClr val="E6522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AU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2800" dirty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sz="1800" dirty="0">
              <a:solidFill>
                <a:schemeClr val="tx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6086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Above average: between 70% and 80% accessible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sz="3600" dirty="0"/>
              <a:t>76% accessible: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err="1">
                <a:solidFill>
                  <a:schemeClr val="tx1"/>
                </a:solidFill>
              </a:rPr>
              <a:t>eStandards</a:t>
            </a:r>
            <a:endParaRPr lang="en-AU" sz="2800" dirty="0">
              <a:solidFill>
                <a:schemeClr val="tx1"/>
              </a:solidFill>
            </a:endParaRPr>
          </a:p>
          <a:p>
            <a:endParaRPr lang="en-AU" sz="2800" dirty="0">
              <a:solidFill>
                <a:schemeClr val="tx1"/>
              </a:solidFill>
            </a:endParaRPr>
          </a:p>
          <a:p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7717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The best: 81%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81% accessible: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 err="1">
                <a:solidFill>
                  <a:schemeClr val="tx1"/>
                </a:solidFill>
              </a:rPr>
              <a:t>AblePlayer</a:t>
            </a:r>
            <a:endParaRPr lang="en-AU" sz="3200" dirty="0">
              <a:solidFill>
                <a:schemeClr val="tx1"/>
              </a:solidFill>
            </a:endParaRPr>
          </a:p>
          <a:p>
            <a:r>
              <a:rPr lang="en-AU" dirty="0"/>
              <a:t>86% accessible: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 err="1">
                <a:solidFill>
                  <a:schemeClr val="tx1"/>
                </a:solidFill>
              </a:rPr>
              <a:t>OzPlayer</a:t>
            </a:r>
            <a:endParaRPr lang="en-A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132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The best: 81%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81% accessible: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 err="1">
                <a:solidFill>
                  <a:schemeClr val="tx1"/>
                </a:solidFill>
              </a:rPr>
              <a:t>AblePlayer</a:t>
            </a:r>
            <a:endParaRPr lang="en-AU" sz="3200" dirty="0">
              <a:solidFill>
                <a:schemeClr val="tx1"/>
              </a:solidFill>
            </a:endParaRPr>
          </a:p>
          <a:p>
            <a:r>
              <a:rPr lang="en-AU" dirty="0"/>
              <a:t>86% accessible: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200" dirty="0" err="1">
                <a:solidFill>
                  <a:schemeClr val="tx1"/>
                </a:solidFill>
              </a:rPr>
              <a:t>OzPlayer</a:t>
            </a:r>
            <a:endParaRPr lang="en-AU" sz="3200" dirty="0">
              <a:solidFill>
                <a:schemeClr val="tx1"/>
              </a:solidFill>
            </a:endParaRPr>
          </a:p>
        </p:txBody>
      </p:sp>
      <p:sp>
        <p:nvSpPr>
          <p:cNvPr id="4" name="Rectangle 3" descr="AblePlayer automatically plays and therefore should not be used"/>
          <p:cNvSpPr/>
          <p:nvPr/>
        </p:nvSpPr>
        <p:spPr>
          <a:xfrm>
            <a:off x="380998" y="1363662"/>
            <a:ext cx="3560066" cy="120580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033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It’s still not good enough</a:t>
            </a:r>
            <a:br>
              <a:rPr lang="en-AU" dirty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29877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82177" y="294198"/>
            <a:ext cx="4395498" cy="6376946"/>
          </a:xfrm>
          <a:prstGeom prst="rect">
            <a:avLst/>
          </a:prstGeom>
        </p:spPr>
        <p:txBody>
          <a:bodyPr anchor="ctr"/>
          <a:lstStyle/>
          <a:p>
            <a:r>
              <a:rPr lang="en-AU" sz="3600" dirty="0"/>
              <a:t>“To enjoy online materials you need to have three browsers, three screen readers and a smartphone with accessibility features, and extreme patience, and still satisfaction is not guaranteed.”</a:t>
            </a:r>
          </a:p>
        </p:txBody>
      </p:sp>
    </p:spTree>
    <p:extLst>
      <p:ext uri="{BB962C8B-B14F-4D97-AF65-F5344CB8AC3E}">
        <p14:creationId xmlns:p14="http://schemas.microsoft.com/office/powerpoint/2010/main" val="41161429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Just some of the YouTube embedded errors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3200" dirty="0" err="1">
                <a:solidFill>
                  <a:schemeClr val="tx1"/>
                </a:solidFill>
              </a:rPr>
              <a:t>WindowEyes</a:t>
            </a:r>
            <a:r>
              <a:rPr lang="en-GB" sz="3200" dirty="0">
                <a:solidFill>
                  <a:schemeClr val="tx1"/>
                </a:solidFill>
              </a:rPr>
              <a:t>, IE reads controls as “button” or “Submit, inactive”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/>
                </a:solidFill>
              </a:rPr>
              <a:t>NVDA, Chrome reads both the volume and progress bar as “Slider” only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/>
                </a:solidFill>
              </a:rPr>
              <a:t>Could only play the video – no access to any other controls with Android, Talkback</a:t>
            </a:r>
            <a:endParaRPr lang="en-A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602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Just some of the </a:t>
            </a:r>
            <a:r>
              <a:rPr lang="en-AU" dirty="0" err="1"/>
              <a:t>Brightcove</a:t>
            </a:r>
            <a:r>
              <a:rPr lang="en-AU" dirty="0"/>
              <a:t> errors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71500" lvl="0" indent="-571500" fontAlgn="ctr">
              <a:buFont typeface="Arial" panose="020B0604020202020204" pitchFamily="34" charset="0"/>
              <a:buChar char="•"/>
            </a:pPr>
            <a:r>
              <a:rPr lang="en-AU" sz="3400" dirty="0">
                <a:solidFill>
                  <a:schemeClr val="tx1"/>
                </a:solidFill>
              </a:rPr>
              <a:t>Colour contrast is not sufficient (and differs between mouse and keyboard focus)</a:t>
            </a:r>
          </a:p>
          <a:p>
            <a:pPr marL="571500" lvl="0" indent="-571500" fontAlgn="ctr">
              <a:buFont typeface="Arial" panose="020B0604020202020204" pitchFamily="34" charset="0"/>
              <a:buChar char="•"/>
            </a:pPr>
            <a:r>
              <a:rPr lang="en-AU" sz="3400" dirty="0">
                <a:solidFill>
                  <a:schemeClr val="tx1"/>
                </a:solidFill>
              </a:rPr>
              <a:t>Video controls do not have a highly visible KFI</a:t>
            </a:r>
          </a:p>
          <a:p>
            <a:pPr marL="571500" lvl="0" indent="-571500" fontAlgn="ctr">
              <a:buFont typeface="Arial" panose="020B0604020202020204" pitchFamily="34" charset="0"/>
              <a:buChar char="•"/>
            </a:pPr>
            <a:r>
              <a:rPr lang="en-AU" sz="3400" dirty="0">
                <a:solidFill>
                  <a:schemeClr val="tx1"/>
                </a:solidFill>
              </a:rPr>
              <a:t>JAWS, IE and FF controls are not read properly</a:t>
            </a:r>
          </a:p>
          <a:p>
            <a:pPr marL="571500" indent="-571500" fontAlgn="ctr">
              <a:buFont typeface="Arial" panose="020B0604020202020204" pitchFamily="34" charset="0"/>
              <a:buChar char="•"/>
            </a:pPr>
            <a:r>
              <a:rPr lang="en-GB" sz="3400" dirty="0">
                <a:solidFill>
                  <a:schemeClr val="tx1"/>
                </a:solidFill>
              </a:rPr>
              <a:t>Full Screen button is unlabelled and inaccessible to all screen readers</a:t>
            </a:r>
          </a:p>
          <a:p>
            <a:pPr marL="571500" indent="-571500" fontAlgn="ctr">
              <a:buFont typeface="Arial" panose="020B0604020202020204" pitchFamily="34" charset="0"/>
              <a:buChar char="•"/>
            </a:pPr>
            <a:r>
              <a:rPr lang="en-GB" sz="3400" dirty="0">
                <a:solidFill>
                  <a:schemeClr val="tx1"/>
                </a:solidFill>
              </a:rPr>
              <a:t>Progress and volume bars are not operable on Android, Talkback</a:t>
            </a:r>
          </a:p>
          <a:p>
            <a:pPr marL="571500" lvl="0" indent="-571500" fontAlgn="ctr">
              <a:buFont typeface="Arial" panose="020B0604020202020204" pitchFamily="34" charset="0"/>
              <a:buChar char="•"/>
            </a:pPr>
            <a:endParaRPr lang="en-A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37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PayPal errors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71500" lvl="0" indent="-571500" fontAlgn="ctr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/>
                </a:solidFill>
              </a:rPr>
              <a:t>Seek bar is not keyboard accessible, but does have buttons that skips (but not in small periods)</a:t>
            </a:r>
            <a:endParaRPr lang="en-AU" sz="3200" dirty="0">
              <a:solidFill>
                <a:schemeClr val="tx1"/>
              </a:solidFill>
            </a:endParaRPr>
          </a:p>
          <a:p>
            <a:pPr marL="571500" lvl="0" indent="-571500" fontAlgn="ctr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/>
                </a:solidFill>
              </a:rPr>
              <a:t>CC button has </a:t>
            </a:r>
            <a:r>
              <a:rPr lang="en-GB" sz="3200" dirty="0" err="1">
                <a:solidFill>
                  <a:schemeClr val="tx1"/>
                </a:solidFill>
              </a:rPr>
              <a:t>color</a:t>
            </a:r>
            <a:r>
              <a:rPr lang="en-GB" sz="3200" dirty="0">
                <a:solidFill>
                  <a:schemeClr val="tx1"/>
                </a:solidFill>
              </a:rPr>
              <a:t> contrast issue</a:t>
            </a:r>
            <a:endParaRPr lang="en-AU" sz="3200" dirty="0">
              <a:solidFill>
                <a:schemeClr val="tx1"/>
              </a:solidFill>
            </a:endParaRPr>
          </a:p>
          <a:p>
            <a:pPr marL="571500" lvl="0" indent="-571500" fontAlgn="ctr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/>
                </a:solidFill>
              </a:rPr>
              <a:t>Seek bar uses </a:t>
            </a:r>
            <a:r>
              <a:rPr lang="en-GB" sz="3200" dirty="0" err="1">
                <a:solidFill>
                  <a:schemeClr val="tx1"/>
                </a:solidFill>
              </a:rPr>
              <a:t>color</a:t>
            </a:r>
            <a:r>
              <a:rPr lang="en-GB" sz="3200" dirty="0">
                <a:solidFill>
                  <a:schemeClr val="tx1"/>
                </a:solidFill>
              </a:rPr>
              <a:t> to show position</a:t>
            </a:r>
          </a:p>
          <a:p>
            <a:pPr marL="571500" lvl="0" indent="-571500" fontAlgn="ctr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/>
                </a:solidFill>
              </a:rPr>
              <a:t>No button to stop the video on Android, Talkback</a:t>
            </a:r>
          </a:p>
          <a:p>
            <a:pPr marL="571500" lvl="0" indent="-571500" fontAlgn="ctr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/>
                </a:solidFill>
              </a:rPr>
              <a:t>Volume button not accessible on Android, Talkback</a:t>
            </a:r>
            <a:endParaRPr lang="en-A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66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429375" y="2228850"/>
            <a:ext cx="5448300" cy="4313266"/>
          </a:xfrm>
        </p:spPr>
        <p:txBody>
          <a:bodyPr/>
          <a:lstStyle/>
          <a:p>
            <a:r>
              <a:rPr lang="en-AU" sz="3200" dirty="0"/>
              <a:t>Dyslexia</a:t>
            </a:r>
          </a:p>
          <a:p>
            <a:r>
              <a:rPr lang="en-AU" sz="3200" dirty="0"/>
              <a:t>Moderate vision impairment</a:t>
            </a:r>
          </a:p>
          <a:p>
            <a:r>
              <a:rPr lang="en-AU" sz="3200" dirty="0"/>
              <a:t>Severe vision impairment</a:t>
            </a:r>
          </a:p>
          <a:p>
            <a:r>
              <a:rPr lang="en-AU" sz="3200" dirty="0"/>
              <a:t>Epilepsy</a:t>
            </a:r>
          </a:p>
          <a:p>
            <a:r>
              <a:rPr lang="en-AU" sz="3200" dirty="0"/>
              <a:t>Migraines</a:t>
            </a:r>
          </a:p>
          <a:p>
            <a:r>
              <a:rPr lang="en-AU" sz="3200" dirty="0"/>
              <a:t>Physical impairment</a:t>
            </a:r>
          </a:p>
          <a:p>
            <a:r>
              <a:rPr lang="en-AU" sz="3200" dirty="0"/>
              <a:t>Fibromyalgia</a:t>
            </a:r>
          </a:p>
          <a:p>
            <a:r>
              <a:rPr lang="en-AU" sz="3200" dirty="0"/>
              <a:t>Multiple Sclerosis</a:t>
            </a:r>
          </a:p>
          <a:p>
            <a:r>
              <a:rPr lang="en-AU" sz="3200" dirty="0" err="1"/>
              <a:t>Crohns</a:t>
            </a:r>
            <a:r>
              <a:rPr lang="en-AU" sz="3200" dirty="0"/>
              <a:t> Disease</a:t>
            </a:r>
          </a:p>
          <a:p>
            <a:r>
              <a:rPr lang="en-AU" sz="3200" dirty="0"/>
              <a:t>PTSD</a:t>
            </a:r>
          </a:p>
          <a:p>
            <a:r>
              <a:rPr lang="en-AU" sz="3200" dirty="0" err="1"/>
              <a:t>Aspergers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5814135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err="1"/>
              <a:t>Kaltura</a:t>
            </a:r>
            <a:r>
              <a:rPr lang="en-AU" dirty="0"/>
              <a:t> errors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Has buttons that can only be selected through KFI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JAWS, NVDA, </a:t>
            </a:r>
            <a:r>
              <a:rPr lang="en-AU" dirty="0" err="1">
                <a:solidFill>
                  <a:schemeClr val="tx1"/>
                </a:solidFill>
              </a:rPr>
              <a:t>WindowEyes</a:t>
            </a:r>
            <a:r>
              <a:rPr lang="en-AU" dirty="0">
                <a:solidFill>
                  <a:schemeClr val="tx1"/>
                </a:solidFill>
              </a:rPr>
              <a:t> on Firefox, IE and Chrome, labels are read out incorrectly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Android, Talkback could not find volume controls, unable to use progress bar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Much difficulty reading aloud captions</a:t>
            </a:r>
          </a:p>
        </p:txBody>
      </p:sp>
    </p:spTree>
    <p:extLst>
      <p:ext uri="{BB962C8B-B14F-4D97-AF65-F5344CB8AC3E}">
        <p14:creationId xmlns:p14="http://schemas.microsoft.com/office/powerpoint/2010/main" val="16863427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Video.js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71500" lvl="0" indent="-571500" fontAlgn="ctr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/>
                </a:solidFill>
              </a:rPr>
              <a:t>Video controls do not have a highly visible KFI</a:t>
            </a:r>
            <a:endParaRPr lang="en-AU" sz="3200" dirty="0">
              <a:solidFill>
                <a:schemeClr val="tx1"/>
              </a:solidFill>
            </a:endParaRPr>
          </a:p>
          <a:p>
            <a:pPr marL="571500" lvl="0" indent="-571500" fontAlgn="ctr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/>
                </a:solidFill>
              </a:rPr>
              <a:t>Video KFO is not in the correct reading sequence</a:t>
            </a:r>
            <a:endParaRPr lang="en-AU" sz="3200" dirty="0">
              <a:solidFill>
                <a:schemeClr val="tx1"/>
              </a:solidFill>
            </a:endParaRPr>
          </a:p>
          <a:p>
            <a:pPr marL="571500" lvl="0" indent="-571500" fontAlgn="ctr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/>
                </a:solidFill>
              </a:rPr>
              <a:t>Going full screen at first seems ok, but when you tab to the end of the buttons, it then continues on behind the full screen and onto the page.</a:t>
            </a:r>
          </a:p>
          <a:p>
            <a:pPr marL="571500" lvl="0" indent="-571500" fontAlgn="ctr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/>
                </a:solidFill>
              </a:rPr>
              <a:t>Video controls could not be used on Android, Talkback</a:t>
            </a:r>
            <a:endParaRPr lang="en-AU" sz="3200" dirty="0">
              <a:solidFill>
                <a:schemeClr val="tx1"/>
              </a:solidFill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86124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err="1"/>
              <a:t>OzPlayer</a:t>
            </a:r>
            <a:r>
              <a:rPr lang="en-AU" dirty="0"/>
              <a:t> errors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71500" lvl="0" indent="-571500" fontAlgn="ctr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/>
                </a:solidFill>
              </a:rPr>
              <a:t>NVDA doesn’t read expanded shortcuts</a:t>
            </a:r>
            <a:endParaRPr lang="en-AU" sz="3600" dirty="0">
              <a:solidFill>
                <a:schemeClr val="tx1"/>
              </a:solidFill>
            </a:endParaRPr>
          </a:p>
          <a:p>
            <a:pPr marL="571500" lvl="0" indent="-571500" fontAlgn="ctr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/>
                </a:solidFill>
              </a:rPr>
              <a:t>Has KFI but the transcript visibility is very poor</a:t>
            </a:r>
          </a:p>
          <a:p>
            <a:pPr marL="571500" lvl="0" indent="-571500" fontAlgn="ctr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/>
                </a:solidFill>
              </a:rPr>
              <a:t>Could not access audio descriptions on Android, Talkback</a:t>
            </a:r>
          </a:p>
          <a:p>
            <a:pPr marL="571500" lvl="0" indent="-571500" fontAlgn="ctr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/>
                </a:solidFill>
              </a:rPr>
              <a:t>Labels for captions and audio descriptions difficult to understand on </a:t>
            </a:r>
            <a:r>
              <a:rPr lang="en-GB" sz="3600" dirty="0" err="1">
                <a:solidFill>
                  <a:schemeClr val="tx1"/>
                </a:solidFill>
              </a:rPr>
              <a:t>FireFox</a:t>
            </a:r>
            <a:r>
              <a:rPr lang="en-GB" sz="3600" dirty="0">
                <a:solidFill>
                  <a:schemeClr val="tx1"/>
                </a:solidFill>
              </a:rPr>
              <a:t>, IE and Chrome (JAWS, NVDA, </a:t>
            </a:r>
            <a:r>
              <a:rPr lang="en-GB" sz="3600" dirty="0" err="1">
                <a:solidFill>
                  <a:schemeClr val="tx1"/>
                </a:solidFill>
              </a:rPr>
              <a:t>WindowEyes</a:t>
            </a:r>
            <a:r>
              <a:rPr lang="en-GB" sz="3600" dirty="0">
                <a:solidFill>
                  <a:schemeClr val="tx1"/>
                </a:solidFill>
              </a:rPr>
              <a:t>)</a:t>
            </a:r>
            <a:endParaRPr lang="en-AU" sz="3600" dirty="0">
              <a:solidFill>
                <a:schemeClr val="tx1"/>
              </a:solidFill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516477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899" y="389614"/>
            <a:ext cx="5448301" cy="906449"/>
          </a:xfrm>
        </p:spPr>
        <p:txBody>
          <a:bodyPr/>
          <a:lstStyle/>
          <a:p>
            <a:r>
              <a:rPr lang="en-AU" dirty="0"/>
              <a:t>What’s next?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42900" y="1486894"/>
            <a:ext cx="5448300" cy="4104281"/>
          </a:xfrm>
        </p:spPr>
        <p:txBody>
          <a:bodyPr/>
          <a:lstStyle/>
          <a:p>
            <a:r>
              <a:rPr lang="en-AU" dirty="0"/>
              <a:t>Testing on Mac </a:t>
            </a:r>
          </a:p>
          <a:p>
            <a:r>
              <a:rPr lang="en-AU" dirty="0"/>
              <a:t>Any players missed?</a:t>
            </a:r>
          </a:p>
        </p:txBody>
      </p:sp>
    </p:spTree>
    <p:extLst>
      <p:ext uri="{BB962C8B-B14F-4D97-AF65-F5344CB8AC3E}">
        <p14:creationId xmlns:p14="http://schemas.microsoft.com/office/powerpoint/2010/main" val="34130242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We are happy to share our results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sz="4400" dirty="0"/>
              <a:t>inquiries@accessibilityoz.com</a:t>
            </a:r>
          </a:p>
        </p:txBody>
      </p:sp>
    </p:spTree>
    <p:extLst>
      <p:ext uri="{BB962C8B-B14F-4D97-AF65-F5344CB8AC3E}">
        <p14:creationId xmlns:p14="http://schemas.microsoft.com/office/powerpoint/2010/main" val="21858098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 dirty="0">
                <a:ea typeface="ＭＳ Ｐゴシック" pitchFamily="32" charset="-128"/>
              </a:rPr>
              <a:t>Questions?</a:t>
            </a:r>
            <a:endParaRPr lang="en-US" b="1" dirty="0">
              <a:cs typeface="ＭＳ Ｐゴシック" charset="-12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http://a11yoz.com/</a:t>
            </a:r>
            <a:br>
              <a:rPr lang="en-AU" dirty="0"/>
            </a:br>
            <a:r>
              <a:rPr lang="en-AU" dirty="0"/>
              <a:t>faf16-video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2770188" y="3454400"/>
            <a:ext cx="6737350" cy="1384300"/>
          </a:xfrm>
          <a:prstGeom prst="rect">
            <a:avLst/>
          </a:prstGeom>
        </p:spPr>
        <p:txBody>
          <a:bodyPr anchor="b"/>
          <a:lstStyle/>
          <a:p>
            <a:pPr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None/>
              <a:defRPr/>
            </a:pPr>
            <a:endParaRPr lang="en-AU" sz="3300" kern="0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32772" name="TextBox 13"/>
          <p:cNvSpPr txBox="1">
            <a:spLocks noChangeArrowheads="1"/>
          </p:cNvSpPr>
          <p:nvPr/>
        </p:nvSpPr>
        <p:spPr bwMode="auto">
          <a:xfrm>
            <a:off x="7391400" y="6597650"/>
            <a:ext cx="1657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728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It’s not just </a:t>
            </a:r>
            <a:br>
              <a:rPr lang="en-AU" dirty="0"/>
            </a:br>
            <a:r>
              <a:rPr lang="en-AU" dirty="0"/>
              <a:t>about vision impairments</a:t>
            </a:r>
          </a:p>
        </p:txBody>
      </p:sp>
    </p:spTree>
    <p:extLst>
      <p:ext uri="{BB962C8B-B14F-4D97-AF65-F5344CB8AC3E}">
        <p14:creationId xmlns:p14="http://schemas.microsoft.com/office/powerpoint/2010/main" val="1222951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Our Services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/>
              <a:t>Audits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/>
              <a:t>Mobile testing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/>
              <a:t>Building web sites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/>
              <a:t>CMS testing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/>
              <a:t>Accessible design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/>
              <a:t>Video accessibility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6629400" y="1363663"/>
            <a:ext cx="5562600" cy="4141787"/>
          </a:xfrm>
          <a:prstGeom prst="rect">
            <a:avLst/>
          </a:prstGeo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sz="4000" dirty="0">
                <a:solidFill>
                  <a:srgbClr val="E65225"/>
                </a:solidFill>
                <a:latin typeface="Proxima Nova Semibold"/>
              </a:rPr>
              <a:t>User testing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sz="4000" dirty="0">
                <a:solidFill>
                  <a:srgbClr val="E65225"/>
                </a:solidFill>
                <a:latin typeface="Proxima Nova Semibold"/>
              </a:rPr>
              <a:t>OS / browser testing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sz="4000" dirty="0">
                <a:solidFill>
                  <a:srgbClr val="E65225"/>
                </a:solidFill>
                <a:latin typeface="Proxima Nova Semibold"/>
              </a:rPr>
              <a:t>Consultation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sz="4000" dirty="0">
                <a:solidFill>
                  <a:srgbClr val="E65225"/>
                </a:solidFill>
                <a:latin typeface="Proxima Nova Semibold"/>
              </a:rPr>
              <a:t>Accessible documents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90357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Our Products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 err="1"/>
              <a:t>OzPlayer</a:t>
            </a:r>
            <a:endParaRPr lang="en-AU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/>
              <a:t>OzART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/>
              <a:t>OzWiki</a:t>
            </a:r>
          </a:p>
          <a:p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5562600" y="1363663"/>
            <a:ext cx="6629400" cy="414178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AU" sz="3600" dirty="0">
                <a:latin typeface="Proxima Nova Semibold"/>
              </a:rPr>
              <a:t>More information:</a:t>
            </a:r>
          </a:p>
          <a:p>
            <a:pPr marL="0" indent="0">
              <a:buNone/>
            </a:pPr>
            <a:r>
              <a:rPr lang="en-AU" sz="3600" dirty="0">
                <a:latin typeface="Proxima Nova Semibold"/>
              </a:rPr>
              <a:t>www.accessibilityoz.com</a:t>
            </a:r>
          </a:p>
        </p:txBody>
      </p:sp>
    </p:spTree>
    <p:extLst>
      <p:ext uri="{BB962C8B-B14F-4D97-AF65-F5344CB8AC3E}">
        <p14:creationId xmlns:p14="http://schemas.microsoft.com/office/powerpoint/2010/main" val="2452044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About video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2">
              <a:spcBef>
                <a:spcPts val="1000"/>
              </a:spcBef>
            </a:pPr>
            <a:r>
              <a:rPr lang="en-US" altLang="en-US" sz="4000" dirty="0"/>
              <a:t>Video makes up </a:t>
            </a:r>
            <a:r>
              <a:rPr lang="en-US" altLang="en-US" sz="4000" dirty="0" err="1"/>
              <a:t>approx</a:t>
            </a:r>
            <a:r>
              <a:rPr lang="en-US" altLang="en-US" sz="4000" dirty="0"/>
              <a:t> 65% of all search results</a:t>
            </a:r>
          </a:p>
          <a:p>
            <a:pPr lvl="2">
              <a:spcBef>
                <a:spcPts val="1000"/>
              </a:spcBef>
            </a:pPr>
            <a:r>
              <a:rPr lang="en-US" altLang="en-US" sz="4000" dirty="0"/>
              <a:t>Completion of a video with captions doubles compared to without captions</a:t>
            </a:r>
          </a:p>
          <a:p>
            <a:pPr lvl="2">
              <a:spcBef>
                <a:spcPts val="1000"/>
              </a:spcBef>
            </a:pPr>
            <a:r>
              <a:rPr lang="en-US" altLang="en-US" sz="4000" dirty="0"/>
              <a:t>Videos with transcripts earned 16% more revenue than videos without transcripts</a:t>
            </a:r>
          </a:p>
          <a:p>
            <a:pPr lvl="2">
              <a:spcBef>
                <a:spcPts val="1000"/>
              </a:spcBef>
            </a:pPr>
            <a:r>
              <a:rPr lang="en-US" altLang="en-US" sz="4000" dirty="0"/>
              <a:t>80% of people that use captions are </a:t>
            </a:r>
            <a:r>
              <a:rPr lang="en-US" altLang="en-US" sz="4000" b="1" dirty="0"/>
              <a:t>not</a:t>
            </a:r>
            <a:r>
              <a:rPr lang="en-US" altLang="en-US" sz="4000" dirty="0"/>
              <a:t> Deaf or Hard Of Hearing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25753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Common accessibility issues for video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2"/>
            <a:r>
              <a:rPr lang="en-US" altLang="en-US" sz="4400" dirty="0"/>
              <a:t>Inadequate keyboard access</a:t>
            </a:r>
          </a:p>
          <a:p>
            <a:pPr lvl="2"/>
            <a:r>
              <a:rPr lang="en-US" altLang="en-US" sz="4400" dirty="0"/>
              <a:t>Insufficient control and operation</a:t>
            </a:r>
          </a:p>
          <a:p>
            <a:pPr lvl="2"/>
            <a:r>
              <a:rPr lang="en-US" altLang="en-US" sz="4400" dirty="0"/>
              <a:t>Incorrect implementation</a:t>
            </a:r>
          </a:p>
          <a:p>
            <a:pPr lvl="2"/>
            <a:endParaRPr lang="en-US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lvl="2" indent="-457200">
              <a:buFont typeface="Wingdings" panose="05000000000000000000" pitchFamily="2" charset="2"/>
              <a:buChar char="§"/>
            </a:pPr>
            <a:r>
              <a:rPr lang="en-US" altLang="en-US" sz="4400" dirty="0"/>
              <a:t>Inaccessible content</a:t>
            </a:r>
          </a:p>
          <a:p>
            <a:pPr marL="457200" lvl="2" indent="-457200">
              <a:buFont typeface="Wingdings" panose="05000000000000000000" pitchFamily="2" charset="2"/>
              <a:buChar char="§"/>
            </a:pPr>
            <a:r>
              <a:rPr lang="en-US" altLang="en-US" sz="4400" dirty="0"/>
              <a:t>Inability to gain a full and complete understanding of all information contained in the video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83929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sz="6000" dirty="0"/>
              <a:t>So how do you create an accessible video experience?</a:t>
            </a:r>
          </a:p>
        </p:txBody>
      </p:sp>
    </p:spTree>
    <p:extLst>
      <p:ext uri="{BB962C8B-B14F-4D97-AF65-F5344CB8AC3E}">
        <p14:creationId xmlns:p14="http://schemas.microsoft.com/office/powerpoint/2010/main" val="2187763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9_Custom Design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1_Custom Design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4_Custom Design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7_Custom Design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4081</TotalTime>
  <Words>1044</Words>
  <Application>Microsoft Office PowerPoint</Application>
  <PresentationFormat>Widescreen</PresentationFormat>
  <Paragraphs>193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23</vt:i4>
      </vt:variant>
      <vt:variant>
        <vt:lpstr>Slide Titles</vt:lpstr>
      </vt:variant>
      <vt:variant>
        <vt:i4>35</vt:i4>
      </vt:variant>
    </vt:vector>
  </HeadingPairs>
  <TitlesOfParts>
    <vt:vector size="69" baseType="lpstr">
      <vt:lpstr>PMingLiU-ExtB</vt:lpstr>
      <vt:lpstr>Arial</vt:lpstr>
      <vt:lpstr>Calibri</vt:lpstr>
      <vt:lpstr>Calibri Light</vt:lpstr>
      <vt:lpstr>MS PGothic</vt:lpstr>
      <vt:lpstr>Proxima Nova Cn Lt</vt:lpstr>
      <vt:lpstr>Proxima Nova Cn Rg</vt:lpstr>
      <vt:lpstr>Proxima Nova Light</vt:lpstr>
      <vt:lpstr>Proxima Nova Rg</vt:lpstr>
      <vt:lpstr>Proxima Nova Semibold</vt:lpstr>
      <vt:lpstr>Wingdings</vt:lpstr>
      <vt:lpstr>Office Theme</vt:lpstr>
      <vt:lpstr>Custom Design</vt:lpstr>
      <vt:lpstr>7_Custom Design</vt:lpstr>
      <vt:lpstr>2_Custom Design</vt:lpstr>
      <vt:lpstr>4_Custom Design</vt:lpstr>
      <vt:lpstr>6_Custom Design</vt:lpstr>
      <vt:lpstr>3_Custom Design</vt:lpstr>
      <vt:lpstr>12_Custom Design</vt:lpstr>
      <vt:lpstr>5_Custom Design</vt:lpstr>
      <vt:lpstr>1_Custom Design</vt:lpstr>
      <vt:lpstr>8_Custom Design</vt:lpstr>
      <vt:lpstr>9_Custom Design</vt:lpstr>
      <vt:lpstr>10_Custom Design</vt:lpstr>
      <vt:lpstr>11_Custom Design</vt:lpstr>
      <vt:lpstr>13_Custom Design</vt:lpstr>
      <vt:lpstr>14_Custom Design</vt:lpstr>
      <vt:lpstr>15_Custom Design</vt:lpstr>
      <vt:lpstr>16_Custom Design</vt:lpstr>
      <vt:lpstr>17_Custom Design</vt:lpstr>
      <vt:lpstr>18_Custom Design</vt:lpstr>
      <vt:lpstr>19_Custom Design</vt:lpstr>
      <vt:lpstr>20_Custom Design</vt:lpstr>
      <vt:lpstr>21_Custom Design</vt:lpstr>
      <vt:lpstr>Video player accessibility http://a11yoz.com/faf16-video</vt:lpstr>
      <vt:lpstr>PowerPoint Presentation</vt:lpstr>
      <vt:lpstr>PowerPoint Presentation</vt:lpstr>
      <vt:lpstr>It’s not just  about vision impairments</vt:lpstr>
      <vt:lpstr>Our Services</vt:lpstr>
      <vt:lpstr>Our Products</vt:lpstr>
      <vt:lpstr>About video</vt:lpstr>
      <vt:lpstr>Common accessibility issues for video</vt:lpstr>
      <vt:lpstr>PowerPoint Presentation</vt:lpstr>
      <vt:lpstr>Accessible video</vt:lpstr>
      <vt:lpstr>Video player testing</vt:lpstr>
      <vt:lpstr>Video players tested</vt:lpstr>
      <vt:lpstr>About the testing</vt:lpstr>
      <vt:lpstr>Accessibility testing</vt:lpstr>
      <vt:lpstr>Accessibility testing</vt:lpstr>
      <vt:lpstr>Screen reader testing</vt:lpstr>
      <vt:lpstr>Screen reader testing</vt:lpstr>
      <vt:lpstr>Video player testing results</vt:lpstr>
      <vt:lpstr>The worst of the worst: under 50% accessible </vt:lpstr>
      <vt:lpstr>The worst of the worst: under 50% accessible </vt:lpstr>
      <vt:lpstr>The average: between 50% and 70% accessible </vt:lpstr>
      <vt:lpstr>Above average: between 70% and 80% accessible</vt:lpstr>
      <vt:lpstr>The best: 81%</vt:lpstr>
      <vt:lpstr>The best: 81%</vt:lpstr>
      <vt:lpstr>It’s still not good enough </vt:lpstr>
      <vt:lpstr>PowerPoint Presentation</vt:lpstr>
      <vt:lpstr>Just some of the YouTube embedded errors</vt:lpstr>
      <vt:lpstr>Just some of the Brightcove errors</vt:lpstr>
      <vt:lpstr>PayPal errors</vt:lpstr>
      <vt:lpstr>Kaltura errors</vt:lpstr>
      <vt:lpstr>Video.js</vt:lpstr>
      <vt:lpstr>OzPlayer errors</vt:lpstr>
      <vt:lpstr>What’s next?</vt:lpstr>
      <vt:lpstr>We are happy to share our results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 player accessibility</dc:title>
  <dc:subject>Accessibility compliance of video players</dc:subject>
  <dc:creator>Gian</dc:creator>
  <cp:keywords>accessibility</cp:keywords>
  <cp:lastModifiedBy>Gian Wild</cp:lastModifiedBy>
  <cp:revision>298</cp:revision>
  <cp:lastPrinted>2016-10-11T00:21:05Z</cp:lastPrinted>
  <dcterms:created xsi:type="dcterms:W3CDTF">2014-09-22T10:34:10Z</dcterms:created>
  <dcterms:modified xsi:type="dcterms:W3CDTF">2016-12-13T01:06:58Z</dcterms:modified>
</cp:coreProperties>
</file>