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5.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6.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9.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0.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1.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1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19" r:id="rId2"/>
    <p:sldMasterId id="2147483660" r:id="rId3"/>
    <p:sldMasterId id="2147483702" r:id="rId4"/>
    <p:sldMasterId id="2147483688" r:id="rId5"/>
    <p:sldMasterId id="2147483693" r:id="rId6"/>
    <p:sldMasterId id="2147483699" r:id="rId7"/>
    <p:sldMasterId id="2147483691" r:id="rId8"/>
    <p:sldMasterId id="2147483696" r:id="rId9"/>
    <p:sldMasterId id="2147483675" r:id="rId10"/>
    <p:sldMasterId id="2147483712" r:id="rId11"/>
    <p:sldMasterId id="2147483721" r:id="rId12"/>
    <p:sldMasterId id="2147483724" r:id="rId13"/>
    <p:sldMasterId id="2147483728" r:id="rId14"/>
    <p:sldMasterId id="2147483810" r:id="rId15"/>
    <p:sldMasterId id="2147483835" r:id="rId16"/>
    <p:sldMasterId id="2147483848" r:id="rId17"/>
    <p:sldMasterId id="2147483851" r:id="rId18"/>
    <p:sldMasterId id="2147483854" r:id="rId19"/>
  </p:sldMasterIdLst>
  <p:notesMasterIdLst>
    <p:notesMasterId r:id="rId146"/>
  </p:notesMasterIdLst>
  <p:handoutMasterIdLst>
    <p:handoutMasterId r:id="rId147"/>
  </p:handoutMasterIdLst>
  <p:sldIdLst>
    <p:sldId id="259" r:id="rId20"/>
    <p:sldId id="481" r:id="rId21"/>
    <p:sldId id="1004" r:id="rId22"/>
    <p:sldId id="1005" r:id="rId23"/>
    <p:sldId id="1006" r:id="rId24"/>
    <p:sldId id="834" r:id="rId25"/>
    <p:sldId id="835" r:id="rId26"/>
    <p:sldId id="836" r:id="rId27"/>
    <p:sldId id="837" r:id="rId28"/>
    <p:sldId id="900" r:id="rId29"/>
    <p:sldId id="901" r:id="rId30"/>
    <p:sldId id="913" r:id="rId31"/>
    <p:sldId id="902" r:id="rId32"/>
    <p:sldId id="883" r:id="rId33"/>
    <p:sldId id="1016" r:id="rId34"/>
    <p:sldId id="945" r:id="rId35"/>
    <p:sldId id="947" r:id="rId36"/>
    <p:sldId id="1017" r:id="rId37"/>
    <p:sldId id="841" r:id="rId38"/>
    <p:sldId id="1019" r:id="rId39"/>
    <p:sldId id="842" r:id="rId40"/>
    <p:sldId id="1048" r:id="rId41"/>
    <p:sldId id="959" r:id="rId42"/>
    <p:sldId id="914" r:id="rId43"/>
    <p:sldId id="1007" r:id="rId44"/>
    <p:sldId id="1008" r:id="rId45"/>
    <p:sldId id="903" r:id="rId46"/>
    <p:sldId id="884" r:id="rId47"/>
    <p:sldId id="1009" r:id="rId48"/>
    <p:sldId id="949" r:id="rId49"/>
    <p:sldId id="950" r:id="rId50"/>
    <p:sldId id="953" r:id="rId51"/>
    <p:sldId id="866" r:id="rId52"/>
    <p:sldId id="960" r:id="rId53"/>
    <p:sldId id="915" r:id="rId54"/>
    <p:sldId id="885" r:id="rId55"/>
    <p:sldId id="965" r:id="rId56"/>
    <p:sldId id="966" r:id="rId57"/>
    <p:sldId id="967" r:id="rId58"/>
    <p:sldId id="1012" r:id="rId59"/>
    <p:sldId id="847" r:id="rId60"/>
    <p:sldId id="1015" r:id="rId61"/>
    <p:sldId id="851" r:id="rId62"/>
    <p:sldId id="916" r:id="rId63"/>
    <p:sldId id="937" r:id="rId64"/>
    <p:sldId id="909" r:id="rId65"/>
    <p:sldId id="888" r:id="rId66"/>
    <p:sldId id="1044" r:id="rId67"/>
    <p:sldId id="1045" r:id="rId68"/>
    <p:sldId id="1046" r:id="rId69"/>
    <p:sldId id="1036" r:id="rId70"/>
    <p:sldId id="1037" r:id="rId71"/>
    <p:sldId id="1038" r:id="rId72"/>
    <p:sldId id="1047" r:id="rId73"/>
    <p:sldId id="1021" r:id="rId74"/>
    <p:sldId id="1020" r:id="rId75"/>
    <p:sldId id="861" r:id="rId76"/>
    <p:sldId id="863" r:id="rId77"/>
    <p:sldId id="998" r:id="rId78"/>
    <p:sldId id="1022" r:id="rId79"/>
    <p:sldId id="862" r:id="rId80"/>
    <p:sldId id="864" r:id="rId81"/>
    <p:sldId id="918" r:id="rId82"/>
    <p:sldId id="919" r:id="rId83"/>
    <p:sldId id="1023" r:id="rId84"/>
    <p:sldId id="988" r:id="rId85"/>
    <p:sldId id="920" r:id="rId86"/>
    <p:sldId id="907" r:id="rId87"/>
    <p:sldId id="938" r:id="rId88"/>
    <p:sldId id="1028" r:id="rId89"/>
    <p:sldId id="1039" r:id="rId90"/>
    <p:sldId id="1042" r:id="rId91"/>
    <p:sldId id="1043" r:id="rId92"/>
    <p:sldId id="996" r:id="rId93"/>
    <p:sldId id="997" r:id="rId94"/>
    <p:sldId id="1024" r:id="rId95"/>
    <p:sldId id="857" r:id="rId96"/>
    <p:sldId id="989" r:id="rId97"/>
    <p:sldId id="1025" r:id="rId98"/>
    <p:sldId id="858" r:id="rId99"/>
    <p:sldId id="860" r:id="rId100"/>
    <p:sldId id="991" r:id="rId101"/>
    <p:sldId id="994" r:id="rId102"/>
    <p:sldId id="1026" r:id="rId103"/>
    <p:sldId id="859" r:id="rId104"/>
    <p:sldId id="1027" r:id="rId105"/>
    <p:sldId id="992" r:id="rId106"/>
    <p:sldId id="990" r:id="rId107"/>
    <p:sldId id="923" r:id="rId108"/>
    <p:sldId id="924" r:id="rId109"/>
    <p:sldId id="911" r:id="rId110"/>
    <p:sldId id="845" r:id="rId111"/>
    <p:sldId id="846" r:id="rId112"/>
    <p:sldId id="1029" r:id="rId113"/>
    <p:sldId id="1030" r:id="rId114"/>
    <p:sldId id="843" r:id="rId115"/>
    <p:sldId id="1031" r:id="rId116"/>
    <p:sldId id="844" r:id="rId117"/>
    <p:sldId id="925" r:id="rId118"/>
    <p:sldId id="926" r:id="rId119"/>
    <p:sldId id="1032" r:id="rId120"/>
    <p:sldId id="867" r:id="rId121"/>
    <p:sldId id="868" r:id="rId122"/>
    <p:sldId id="1033" r:id="rId123"/>
    <p:sldId id="869" r:id="rId124"/>
    <p:sldId id="870" r:id="rId125"/>
    <p:sldId id="871" r:id="rId126"/>
    <p:sldId id="999" r:id="rId127"/>
    <p:sldId id="1000" r:id="rId128"/>
    <p:sldId id="1001" r:id="rId129"/>
    <p:sldId id="1002" r:id="rId130"/>
    <p:sldId id="1003" r:id="rId131"/>
    <p:sldId id="927" r:id="rId132"/>
    <p:sldId id="928" r:id="rId133"/>
    <p:sldId id="929" r:id="rId134"/>
    <p:sldId id="930" r:id="rId135"/>
    <p:sldId id="934" r:id="rId136"/>
    <p:sldId id="941" r:id="rId137"/>
    <p:sldId id="936" r:id="rId138"/>
    <p:sldId id="1034" r:id="rId139"/>
    <p:sldId id="873" r:id="rId140"/>
    <p:sldId id="874" r:id="rId141"/>
    <p:sldId id="981" r:id="rId142"/>
    <p:sldId id="876" r:id="rId143"/>
    <p:sldId id="877" r:id="rId144"/>
    <p:sldId id="878" r:id="rId145"/>
  </p:sldIdLst>
  <p:sldSz cx="12192000" cy="6858000"/>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582F"/>
    <a:srgbClr val="E652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762" autoAdjust="0"/>
    <p:restoredTop sz="86881" autoAdjust="0"/>
  </p:normalViewPr>
  <p:slideViewPr>
    <p:cSldViewPr snapToGrid="0">
      <p:cViewPr varScale="1">
        <p:scale>
          <a:sx n="92" d="100"/>
          <a:sy n="92" d="100"/>
        </p:scale>
        <p:origin x="53" y="235"/>
      </p:cViewPr>
      <p:guideLst>
        <p:guide orient="horz" pos="2160"/>
        <p:guide pos="3840"/>
      </p:guideLst>
    </p:cSldViewPr>
  </p:slideViewPr>
  <p:outlineViewPr>
    <p:cViewPr>
      <p:scale>
        <a:sx n="33" d="100"/>
        <a:sy n="33" d="100"/>
      </p:scale>
      <p:origin x="0" y="-113748"/>
    </p:cViewPr>
    <p:sldLst>
      <p:sld r:id="rId1" collapse="1"/>
      <p:sld r:id="rId2" collapse="1"/>
      <p:sld r:id="rId3" collapse="1"/>
      <p:sld r:id="rId4" collapse="1"/>
      <p:sld r:id="rId5" collapse="1"/>
      <p:sld r:id="rId6" collapse="1"/>
    </p:sldLst>
  </p:outlin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79" d="100"/>
          <a:sy n="79" d="100"/>
        </p:scale>
        <p:origin x="3960" y="10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slide" Target="slides/slide114.xml"/><Relationship Id="rId138" Type="http://schemas.openxmlformats.org/officeDocument/2006/relationships/slide" Target="slides/slide119.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144" Type="http://schemas.openxmlformats.org/officeDocument/2006/relationships/slide" Target="slides/slide125.xml"/><Relationship Id="rId149"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slide" Target="slides/slide115.xml"/><Relationship Id="rId139" Type="http://schemas.openxmlformats.org/officeDocument/2006/relationships/slide" Target="slides/slide120.xml"/><Relationship Id="rId80" Type="http://schemas.openxmlformats.org/officeDocument/2006/relationships/slide" Target="slides/slide61.xml"/><Relationship Id="rId85" Type="http://schemas.openxmlformats.org/officeDocument/2006/relationships/slide" Target="slides/slide66.xml"/><Relationship Id="rId150"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slide" Target="slides/slide84.xml"/><Relationship Id="rId108" Type="http://schemas.openxmlformats.org/officeDocument/2006/relationships/slide" Target="slides/slide89.xml"/><Relationship Id="rId116" Type="http://schemas.openxmlformats.org/officeDocument/2006/relationships/slide" Target="slides/slide97.xml"/><Relationship Id="rId124" Type="http://schemas.openxmlformats.org/officeDocument/2006/relationships/slide" Target="slides/slide105.xml"/><Relationship Id="rId129" Type="http://schemas.openxmlformats.org/officeDocument/2006/relationships/slide" Target="slides/slide110.xml"/><Relationship Id="rId137" Type="http://schemas.openxmlformats.org/officeDocument/2006/relationships/slide" Target="slides/slide11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11" Type="http://schemas.openxmlformats.org/officeDocument/2006/relationships/slide" Target="slides/slide92.xml"/><Relationship Id="rId132" Type="http://schemas.openxmlformats.org/officeDocument/2006/relationships/slide" Target="slides/slide113.xml"/><Relationship Id="rId140" Type="http://schemas.openxmlformats.org/officeDocument/2006/relationships/slide" Target="slides/slide121.xml"/><Relationship Id="rId145" Type="http://schemas.openxmlformats.org/officeDocument/2006/relationships/slide" Target="slides/slide12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slide" Target="slides/slide95.xml"/><Relationship Id="rId119" Type="http://schemas.openxmlformats.org/officeDocument/2006/relationships/slide" Target="slides/slide100.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130" Type="http://schemas.openxmlformats.org/officeDocument/2006/relationships/slide" Target="slides/slide111.xml"/><Relationship Id="rId135" Type="http://schemas.openxmlformats.org/officeDocument/2006/relationships/slide" Target="slides/slide116.xml"/><Relationship Id="rId143" Type="http://schemas.openxmlformats.org/officeDocument/2006/relationships/slide" Target="slides/slide124.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141" Type="http://schemas.openxmlformats.org/officeDocument/2006/relationships/slide" Target="slides/slide122.xml"/><Relationship Id="rId14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slide" Target="slides/slide112.xml"/><Relationship Id="rId136" Type="http://schemas.openxmlformats.org/officeDocument/2006/relationships/slide" Target="slides/slide117.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147"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142" Type="http://schemas.openxmlformats.org/officeDocument/2006/relationships/slide" Target="slides/slide123.xml"/><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slide" Target="slides/slide2.xml"/><Relationship Id="rId1" Type="http://schemas.openxmlformats.org/officeDocument/2006/relationships/slide" Target="slides/slide1.xml"/><Relationship Id="rId6" Type="http://schemas.openxmlformats.org/officeDocument/2006/relationships/slide" Target="slides/slide126.xml"/><Relationship Id="rId5" Type="http://schemas.openxmlformats.org/officeDocument/2006/relationships/slide" Target="slides/slide5.xml"/><Relationship Id="rId4"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75912" cy="513789"/>
          </a:xfrm>
          <a:prstGeom prst="rect">
            <a:avLst/>
          </a:prstGeom>
        </p:spPr>
        <p:txBody>
          <a:bodyPr vert="horz" lIns="95888" tIns="47943" rIns="95888" bIns="47943" rtlCol="0"/>
          <a:lstStyle>
            <a:lvl1pPr algn="l">
              <a:defRPr sz="1200"/>
            </a:lvl1pPr>
          </a:lstStyle>
          <a:p>
            <a:endParaRPr lang="en-AU"/>
          </a:p>
        </p:txBody>
      </p:sp>
      <p:sp>
        <p:nvSpPr>
          <p:cNvPr id="3" name="Date Placeholder 2"/>
          <p:cNvSpPr>
            <a:spLocks noGrp="1"/>
          </p:cNvSpPr>
          <p:nvPr>
            <p:ph type="dt" sz="quarter" idx="1"/>
          </p:nvPr>
        </p:nvSpPr>
        <p:spPr>
          <a:xfrm>
            <a:off x="4021698" y="1"/>
            <a:ext cx="3075912" cy="513789"/>
          </a:xfrm>
          <a:prstGeom prst="rect">
            <a:avLst/>
          </a:prstGeom>
        </p:spPr>
        <p:txBody>
          <a:bodyPr vert="horz" lIns="95888" tIns="47943" rIns="95888" bIns="47943" rtlCol="0"/>
          <a:lstStyle>
            <a:lvl1pPr algn="r">
              <a:defRPr sz="1200"/>
            </a:lvl1pPr>
          </a:lstStyle>
          <a:p>
            <a:fld id="{60AABD0E-70E2-42E3-B6DA-AC801697EC0B}" type="datetimeFigureOut">
              <a:rPr lang="en-AU" smtClean="0"/>
              <a:t>8/10/2016</a:t>
            </a:fld>
            <a:endParaRPr lang="en-AU"/>
          </a:p>
        </p:txBody>
      </p:sp>
      <p:sp>
        <p:nvSpPr>
          <p:cNvPr id="4" name="Footer Placeholder 3"/>
          <p:cNvSpPr>
            <a:spLocks noGrp="1"/>
          </p:cNvSpPr>
          <p:nvPr>
            <p:ph type="ftr" sz="quarter" idx="2"/>
          </p:nvPr>
        </p:nvSpPr>
        <p:spPr>
          <a:xfrm>
            <a:off x="2" y="9720824"/>
            <a:ext cx="3075912" cy="513789"/>
          </a:xfrm>
          <a:prstGeom prst="rect">
            <a:avLst/>
          </a:prstGeom>
        </p:spPr>
        <p:txBody>
          <a:bodyPr vert="horz" lIns="95888" tIns="47943" rIns="95888" bIns="47943" rtlCol="0" anchor="b"/>
          <a:lstStyle>
            <a:lvl1pPr algn="l">
              <a:defRPr sz="1200"/>
            </a:lvl1pPr>
          </a:lstStyle>
          <a:p>
            <a:endParaRPr lang="en-AU"/>
          </a:p>
        </p:txBody>
      </p:sp>
      <p:sp>
        <p:nvSpPr>
          <p:cNvPr id="5" name="Slide Number Placeholder 4"/>
          <p:cNvSpPr>
            <a:spLocks noGrp="1"/>
          </p:cNvSpPr>
          <p:nvPr>
            <p:ph type="sldNum" sz="quarter" idx="3"/>
          </p:nvPr>
        </p:nvSpPr>
        <p:spPr>
          <a:xfrm>
            <a:off x="4021698" y="9720824"/>
            <a:ext cx="3075912" cy="513789"/>
          </a:xfrm>
          <a:prstGeom prst="rect">
            <a:avLst/>
          </a:prstGeom>
        </p:spPr>
        <p:txBody>
          <a:bodyPr vert="horz" lIns="95888" tIns="47943" rIns="95888" bIns="47943" rtlCol="0" anchor="b"/>
          <a:lstStyle>
            <a:lvl1pPr algn="r">
              <a:defRPr sz="1200"/>
            </a:lvl1pPr>
          </a:lstStyle>
          <a:p>
            <a:fld id="{10390BF9-E1BD-47B5-80DB-367DB28F995A}" type="slidenum">
              <a:rPr lang="en-AU" smtClean="0"/>
              <a:t>‹#›</a:t>
            </a:fld>
            <a:endParaRPr lang="en-AU"/>
          </a:p>
        </p:txBody>
      </p:sp>
    </p:spTree>
    <p:extLst>
      <p:ext uri="{BB962C8B-B14F-4D97-AF65-F5344CB8AC3E}">
        <p14:creationId xmlns:p14="http://schemas.microsoft.com/office/powerpoint/2010/main" val="2603508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76362" cy="513507"/>
          </a:xfrm>
          <a:prstGeom prst="rect">
            <a:avLst/>
          </a:prstGeom>
        </p:spPr>
        <p:txBody>
          <a:bodyPr vert="horz" lIns="95888" tIns="47943" rIns="95888" bIns="47943" rtlCol="0"/>
          <a:lstStyle>
            <a:lvl1pPr algn="l">
              <a:defRPr sz="1200"/>
            </a:lvl1pPr>
          </a:lstStyle>
          <a:p>
            <a:endParaRPr lang="en-AU"/>
          </a:p>
        </p:txBody>
      </p:sp>
      <p:sp>
        <p:nvSpPr>
          <p:cNvPr id="3" name="Date Placeholder 2"/>
          <p:cNvSpPr>
            <a:spLocks noGrp="1"/>
          </p:cNvSpPr>
          <p:nvPr>
            <p:ph type="dt" idx="1"/>
          </p:nvPr>
        </p:nvSpPr>
        <p:spPr>
          <a:xfrm>
            <a:off x="4021294" y="2"/>
            <a:ext cx="3076362" cy="513507"/>
          </a:xfrm>
          <a:prstGeom prst="rect">
            <a:avLst/>
          </a:prstGeom>
        </p:spPr>
        <p:txBody>
          <a:bodyPr vert="horz" lIns="95888" tIns="47943" rIns="95888" bIns="47943" rtlCol="0"/>
          <a:lstStyle>
            <a:lvl1pPr algn="r">
              <a:defRPr sz="1200"/>
            </a:lvl1pPr>
          </a:lstStyle>
          <a:p>
            <a:fld id="{A0E0A894-D5FF-42BC-B2F0-C0D05C17F742}" type="datetimeFigureOut">
              <a:rPr lang="en-AU" smtClean="0"/>
              <a:t>8/10/2016</a:t>
            </a:fld>
            <a:endParaRPr lang="en-AU"/>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5888" tIns="47943" rIns="95888" bIns="47943" rtlCol="0" anchor="ctr"/>
          <a:lstStyle/>
          <a:p>
            <a:endParaRPr lang="en-AU"/>
          </a:p>
        </p:txBody>
      </p:sp>
      <p:sp>
        <p:nvSpPr>
          <p:cNvPr id="5" name="Notes Placeholder 4"/>
          <p:cNvSpPr>
            <a:spLocks noGrp="1"/>
          </p:cNvSpPr>
          <p:nvPr>
            <p:ph type="body" sz="quarter" idx="3"/>
          </p:nvPr>
        </p:nvSpPr>
        <p:spPr>
          <a:xfrm>
            <a:off x="709931" y="4925408"/>
            <a:ext cx="5679440" cy="4029879"/>
          </a:xfrm>
          <a:prstGeom prst="rect">
            <a:avLst/>
          </a:prstGeom>
        </p:spPr>
        <p:txBody>
          <a:bodyPr vert="horz" lIns="95888" tIns="47943" rIns="95888" bIns="4794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721108"/>
            <a:ext cx="3076362" cy="513506"/>
          </a:xfrm>
          <a:prstGeom prst="rect">
            <a:avLst/>
          </a:prstGeom>
        </p:spPr>
        <p:txBody>
          <a:bodyPr vert="horz" lIns="95888" tIns="47943" rIns="95888" bIns="47943" rtlCol="0" anchor="b"/>
          <a:lstStyle>
            <a:lvl1pPr algn="l">
              <a:defRPr sz="1200"/>
            </a:lvl1pPr>
          </a:lstStyle>
          <a:p>
            <a:endParaRPr lang="en-AU"/>
          </a:p>
        </p:txBody>
      </p:sp>
      <p:sp>
        <p:nvSpPr>
          <p:cNvPr id="7" name="Slide Number Placeholder 6"/>
          <p:cNvSpPr>
            <a:spLocks noGrp="1"/>
          </p:cNvSpPr>
          <p:nvPr>
            <p:ph type="sldNum" sz="quarter" idx="5"/>
          </p:nvPr>
        </p:nvSpPr>
        <p:spPr>
          <a:xfrm>
            <a:off x="4021294" y="9721108"/>
            <a:ext cx="3076362" cy="513506"/>
          </a:xfrm>
          <a:prstGeom prst="rect">
            <a:avLst/>
          </a:prstGeom>
        </p:spPr>
        <p:txBody>
          <a:bodyPr vert="horz" lIns="95888" tIns="47943" rIns="95888" bIns="47943" rtlCol="0" anchor="b"/>
          <a:lstStyle>
            <a:lvl1pPr algn="r">
              <a:defRPr sz="1200"/>
            </a:lvl1pPr>
          </a:lstStyle>
          <a:p>
            <a:fld id="{F6B801E2-B522-475A-B406-7DD67F9A6BE8}" type="slidenum">
              <a:rPr lang="en-AU" smtClean="0"/>
              <a:t>‹#›</a:t>
            </a:fld>
            <a:endParaRPr lang="en-AU"/>
          </a:p>
        </p:txBody>
      </p:sp>
    </p:spTree>
    <p:extLst>
      <p:ext uri="{BB962C8B-B14F-4D97-AF65-F5344CB8AC3E}">
        <p14:creationId xmlns:p14="http://schemas.microsoft.com/office/powerpoint/2010/main" val="68170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F6B801E2-B522-475A-B406-7DD67F9A6BE8}" type="slidenum">
              <a:rPr lang="en-AU" smtClean="0"/>
              <a:t>1</a:t>
            </a:fld>
            <a:endParaRPr lang="en-AU"/>
          </a:p>
        </p:txBody>
      </p:sp>
    </p:spTree>
    <p:extLst>
      <p:ext uri="{BB962C8B-B14F-4D97-AF65-F5344CB8AC3E}">
        <p14:creationId xmlns:p14="http://schemas.microsoft.com/office/powerpoint/2010/main" val="3154554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
        <p:nvSpPr>
          <p:cNvPr id="240644"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79086" indent="-299648"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98592" indent="-239718"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78030" indent="-239718"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157467" indent="-239718"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636904" indent="-239718" defTabSz="95721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3116341" indent="-239718" defTabSz="95721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595778" indent="-239718" defTabSz="95721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4075216" indent="-239718" defTabSz="95721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D3FB3F5-2DF7-42FE-8380-E7B7E1675304}" type="slidenum">
              <a:rPr lang="en-AU" altLang="en-US">
                <a:latin typeface="Arial" panose="020B0604020202020204" pitchFamily="34" charset="0"/>
              </a:rPr>
              <a:pPr>
                <a:spcBef>
                  <a:spcPct val="0"/>
                </a:spcBef>
              </a:pPr>
              <a:t>2</a:t>
            </a:fld>
            <a:endParaRPr lang="en-AU" altLang="en-US">
              <a:latin typeface="Arial" panose="020B0604020202020204" pitchFamily="34" charset="0"/>
            </a:endParaRPr>
          </a:p>
        </p:txBody>
      </p:sp>
    </p:spTree>
    <p:extLst>
      <p:ext uri="{BB962C8B-B14F-4D97-AF65-F5344CB8AC3E}">
        <p14:creationId xmlns:p14="http://schemas.microsoft.com/office/powerpoint/2010/main" val="1560464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
        <p:nvSpPr>
          <p:cNvPr id="240644"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79086" indent="-299648"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98592" indent="-239718"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78030" indent="-239718"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157467" indent="-239718"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636904" indent="-239718" defTabSz="95721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3116341" indent="-239718" defTabSz="95721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595778" indent="-239718" defTabSz="95721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4075216" indent="-239718" defTabSz="95721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D3FB3F5-2DF7-42FE-8380-E7B7E1675304}" type="slidenum">
              <a:rPr lang="en-AU" altLang="en-US">
                <a:latin typeface="Arial" panose="020B0604020202020204" pitchFamily="34" charset="0"/>
              </a:rPr>
              <a:pPr>
                <a:spcBef>
                  <a:spcPct val="0"/>
                </a:spcBef>
              </a:pPr>
              <a:t>3</a:t>
            </a:fld>
            <a:endParaRPr lang="en-AU" altLang="en-US">
              <a:latin typeface="Arial" panose="020B0604020202020204" pitchFamily="34" charset="0"/>
            </a:endParaRPr>
          </a:p>
        </p:txBody>
      </p:sp>
    </p:spTree>
    <p:extLst>
      <p:ext uri="{BB962C8B-B14F-4D97-AF65-F5344CB8AC3E}">
        <p14:creationId xmlns:p14="http://schemas.microsoft.com/office/powerpoint/2010/main" val="435899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
        <p:nvSpPr>
          <p:cNvPr id="240644"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79086" indent="-299648"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98592" indent="-239718"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78030" indent="-239718"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157467" indent="-239718"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636904" indent="-239718" defTabSz="95721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3116341" indent="-239718" defTabSz="95721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595778" indent="-239718" defTabSz="95721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4075216" indent="-239718" defTabSz="95721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D3FB3F5-2DF7-42FE-8380-E7B7E1675304}" type="slidenum">
              <a:rPr lang="en-AU" altLang="en-US">
                <a:latin typeface="Arial" panose="020B0604020202020204" pitchFamily="34" charset="0"/>
              </a:rPr>
              <a:pPr>
                <a:spcBef>
                  <a:spcPct val="0"/>
                </a:spcBef>
              </a:pPr>
              <a:t>4</a:t>
            </a:fld>
            <a:endParaRPr lang="en-AU" altLang="en-US">
              <a:latin typeface="Arial" panose="020B0604020202020204" pitchFamily="34" charset="0"/>
            </a:endParaRPr>
          </a:p>
        </p:txBody>
      </p:sp>
    </p:spTree>
    <p:extLst>
      <p:ext uri="{BB962C8B-B14F-4D97-AF65-F5344CB8AC3E}">
        <p14:creationId xmlns:p14="http://schemas.microsoft.com/office/powerpoint/2010/main" val="1326085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spect="1" noChangeArrowheads="1" noTextEdit="1"/>
          </p:cNvSpPr>
          <p:nvPr>
            <p:ph type="sldImg"/>
          </p:nvPr>
        </p:nvSpPr>
        <p:spPr>
          <a:ln/>
        </p:spPr>
      </p:sp>
      <p:sp>
        <p:nvSpPr>
          <p:cNvPr id="24064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
        <p:nvSpPr>
          <p:cNvPr id="240644"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79086" indent="-299648"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98592" indent="-239718"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78030" indent="-239718"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157467" indent="-239718"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636904" indent="-239718" defTabSz="95721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3116341" indent="-239718" defTabSz="95721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595778" indent="-239718" defTabSz="95721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4075216" indent="-239718" defTabSz="95721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D3FB3F5-2DF7-42FE-8380-E7B7E1675304}" type="slidenum">
              <a:rPr lang="en-AU" altLang="en-US">
                <a:latin typeface="Arial" panose="020B0604020202020204" pitchFamily="34" charset="0"/>
              </a:rPr>
              <a:pPr>
                <a:spcBef>
                  <a:spcPct val="0"/>
                </a:spcBef>
              </a:pPr>
              <a:t>5</a:t>
            </a:fld>
            <a:endParaRPr lang="en-AU" altLang="en-US">
              <a:latin typeface="Arial" panose="020B0604020202020204" pitchFamily="34" charset="0"/>
            </a:endParaRPr>
          </a:p>
        </p:txBody>
      </p:sp>
    </p:spTree>
    <p:extLst>
      <p:ext uri="{BB962C8B-B14F-4D97-AF65-F5344CB8AC3E}">
        <p14:creationId xmlns:p14="http://schemas.microsoft.com/office/powerpoint/2010/main" val="3408829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Disable JS</a:t>
            </a:r>
          </a:p>
        </p:txBody>
      </p:sp>
      <p:sp>
        <p:nvSpPr>
          <p:cNvPr id="4" name="Slide Number Placeholder 3"/>
          <p:cNvSpPr>
            <a:spLocks noGrp="1"/>
          </p:cNvSpPr>
          <p:nvPr>
            <p:ph type="sldNum" sz="quarter" idx="10"/>
          </p:nvPr>
        </p:nvSpPr>
        <p:spPr/>
        <p:txBody>
          <a:bodyPr/>
          <a:lstStyle/>
          <a:p>
            <a:fld id="{F6B801E2-B522-475A-B406-7DD67F9A6BE8}" type="slidenum">
              <a:rPr lang="en-AU" smtClean="0"/>
              <a:t>61</a:t>
            </a:fld>
            <a:endParaRPr lang="en-AU"/>
          </a:p>
        </p:txBody>
      </p:sp>
    </p:spTree>
    <p:extLst>
      <p:ext uri="{BB962C8B-B14F-4D97-AF65-F5344CB8AC3E}">
        <p14:creationId xmlns:p14="http://schemas.microsoft.com/office/powerpoint/2010/main" val="2255225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err="1"/>
              <a:t>phpBB</a:t>
            </a:r>
            <a:r>
              <a:rPr lang="en-AU" dirty="0"/>
              <a:t>-</a:t>
            </a:r>
            <a:r>
              <a:rPr lang="en-AU" baseline="0" dirty="0"/>
              <a:t> Jump to at the bottom</a:t>
            </a:r>
            <a:endParaRPr lang="en-AU" dirty="0"/>
          </a:p>
        </p:txBody>
      </p:sp>
      <p:sp>
        <p:nvSpPr>
          <p:cNvPr id="4" name="Slide Number Placeholder 3"/>
          <p:cNvSpPr>
            <a:spLocks noGrp="1"/>
          </p:cNvSpPr>
          <p:nvPr>
            <p:ph type="sldNum" sz="quarter" idx="10"/>
          </p:nvPr>
        </p:nvSpPr>
        <p:spPr/>
        <p:txBody>
          <a:bodyPr/>
          <a:lstStyle/>
          <a:p>
            <a:fld id="{F6B801E2-B522-475A-B406-7DD67F9A6BE8}" type="slidenum">
              <a:rPr lang="en-AU" smtClean="0"/>
              <a:t>105</a:t>
            </a:fld>
            <a:endParaRPr lang="en-AU"/>
          </a:p>
        </p:txBody>
      </p:sp>
    </p:spTree>
    <p:extLst>
      <p:ext uri="{BB962C8B-B14F-4D97-AF65-F5344CB8AC3E}">
        <p14:creationId xmlns:p14="http://schemas.microsoft.com/office/powerpoint/2010/main" val="755973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Smashing Magazine - Search</a:t>
            </a:r>
          </a:p>
        </p:txBody>
      </p:sp>
      <p:sp>
        <p:nvSpPr>
          <p:cNvPr id="4" name="Slide Number Placeholder 3"/>
          <p:cNvSpPr>
            <a:spLocks noGrp="1"/>
          </p:cNvSpPr>
          <p:nvPr>
            <p:ph type="sldNum" sz="quarter" idx="10"/>
          </p:nvPr>
        </p:nvSpPr>
        <p:spPr/>
        <p:txBody>
          <a:bodyPr/>
          <a:lstStyle/>
          <a:p>
            <a:fld id="{F6B801E2-B522-475A-B406-7DD67F9A6BE8}" type="slidenum">
              <a:rPr lang="en-AU" smtClean="0"/>
              <a:t>122</a:t>
            </a:fld>
            <a:endParaRPr lang="en-AU"/>
          </a:p>
        </p:txBody>
      </p:sp>
    </p:spTree>
    <p:extLst>
      <p:ext uri="{BB962C8B-B14F-4D97-AF65-F5344CB8AC3E}">
        <p14:creationId xmlns:p14="http://schemas.microsoft.com/office/powerpoint/2010/main" val="3054836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Rot="1" noChangeAspect="1" noChangeArrowheads="1" noTextEdit="1"/>
          </p:cNvSpPr>
          <p:nvPr>
            <p:ph type="sldImg"/>
          </p:nvPr>
        </p:nvSpPr>
        <p:spPr>
          <a:ln/>
        </p:spPr>
      </p:sp>
      <p:sp>
        <p:nvSpPr>
          <p:cNvPr id="30208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
        <p:nvSpPr>
          <p:cNvPr id="302084" name="Slide Number Placeholder 4"/>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79086" indent="-299648"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98592" indent="-239718"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78030" indent="-239718"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157467" indent="-239718" defTabSz="957210" eaLnBrk="0" hangingPunct="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636904" indent="-239718" defTabSz="95721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3116341" indent="-239718" defTabSz="95721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595778" indent="-239718" defTabSz="95721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4075216" indent="-239718" defTabSz="95721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302D308-C8EB-4CE0-B92E-010712408A5A}" type="slidenum">
              <a:rPr lang="en-AU" altLang="en-US">
                <a:latin typeface="Arial" panose="020B0604020202020204" pitchFamily="34" charset="0"/>
              </a:rPr>
              <a:pPr>
                <a:spcBef>
                  <a:spcPct val="0"/>
                </a:spcBef>
              </a:pPr>
              <a:t>126</a:t>
            </a:fld>
            <a:endParaRPr lang="en-AU" altLang="en-US">
              <a:latin typeface="Arial" panose="020B0604020202020204" pitchFamily="34" charset="0"/>
            </a:endParaRPr>
          </a:p>
        </p:txBody>
      </p:sp>
    </p:spTree>
    <p:extLst>
      <p:ext uri="{BB962C8B-B14F-4D97-AF65-F5344CB8AC3E}">
        <p14:creationId xmlns:p14="http://schemas.microsoft.com/office/powerpoint/2010/main" val="1819586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5.xml"/><Relationship Id="rId4" Type="http://schemas.openxmlformats.org/officeDocument/2006/relationships/image" Target="../media/image14.jpe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640655"/>
            <a:ext cx="9144000" cy="1128890"/>
          </a:xfrm>
          <a:prstGeom prst="rect">
            <a:avLst/>
          </a:prstGeom>
          <a:ln>
            <a:noFill/>
          </a:ln>
        </p:spPr>
        <p:txBody>
          <a:bodyPr anchor="b"/>
          <a:lstStyle>
            <a:lvl1pPr algn="ctr">
              <a:defRPr sz="6000"/>
            </a:lvl1pPr>
          </a:lstStyle>
          <a:p>
            <a:pPr>
              <a:spcBef>
                <a:spcPct val="50000"/>
              </a:spcBef>
            </a:pPr>
            <a:r>
              <a:rPr lang="en-US" sz="4400" dirty="0">
                <a:solidFill>
                  <a:schemeClr val="bg1"/>
                </a:solidFill>
                <a:latin typeface="Proxima Nova Semibold"/>
                <a:cs typeface="Proxima Nova Semibold"/>
              </a:rPr>
              <a:t>Presentation Title Here</a:t>
            </a:r>
          </a:p>
        </p:txBody>
      </p:sp>
      <p:cxnSp>
        <p:nvCxnSpPr>
          <p:cNvPr id="7" name="Straight Connector 6"/>
          <p:cNvCxnSpPr/>
          <p:nvPr userDrawn="1"/>
        </p:nvCxnSpPr>
        <p:spPr>
          <a:xfrm>
            <a:off x="3112910" y="2640656"/>
            <a:ext cx="5945482"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userDrawn="1"/>
        </p:nvCxnSpPr>
        <p:spPr>
          <a:xfrm>
            <a:off x="3112910" y="3769545"/>
            <a:ext cx="5945482"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525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C24D7C-B9E2-4521-9826-2BA84DD66D31}" type="datetimeFigureOut">
              <a:rPr lang="en-AU" smtClean="0"/>
              <a:t>8/10/2016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1A48733-65E2-4928-8C7A-DDA81189C604}" type="slidenum">
              <a:rPr lang="en-AU" smtClean="0"/>
              <a:t>‹#›</a:t>
            </a:fld>
            <a:endParaRPr lang="en-AU"/>
          </a:p>
        </p:txBody>
      </p:sp>
    </p:spTree>
    <p:extLst>
      <p:ext uri="{BB962C8B-B14F-4D97-AF65-F5344CB8AC3E}">
        <p14:creationId xmlns:p14="http://schemas.microsoft.com/office/powerpoint/2010/main" val="2488320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C24D7C-B9E2-4521-9826-2BA84DD66D31}" type="datetimeFigureOut">
              <a:rPr lang="en-AU" smtClean="0"/>
              <a:t>8/10/2016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1A48733-65E2-4928-8C7A-DDA81189C604}" type="slidenum">
              <a:rPr lang="en-AU" smtClean="0"/>
              <a:t>‹#›</a:t>
            </a:fld>
            <a:endParaRPr lang="en-AU"/>
          </a:p>
        </p:txBody>
      </p:sp>
    </p:spTree>
    <p:extLst>
      <p:ext uri="{BB962C8B-B14F-4D97-AF65-F5344CB8AC3E}">
        <p14:creationId xmlns:p14="http://schemas.microsoft.com/office/powerpoint/2010/main" val="752118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C24D7C-B9E2-4521-9826-2BA84DD66D31}" type="datetimeFigureOut">
              <a:rPr lang="en-AU" smtClean="0"/>
              <a:t>8/10/2016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1A48733-65E2-4928-8C7A-DDA81189C604}" type="slidenum">
              <a:rPr lang="en-AU" smtClean="0"/>
              <a:t>‹#›</a:t>
            </a:fld>
            <a:endParaRPr lang="en-AU"/>
          </a:p>
        </p:txBody>
      </p:sp>
    </p:spTree>
    <p:extLst>
      <p:ext uri="{BB962C8B-B14F-4D97-AF65-F5344CB8AC3E}">
        <p14:creationId xmlns:p14="http://schemas.microsoft.com/office/powerpoint/2010/main" val="2160611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0C24D7C-B9E2-4521-9826-2BA84DD66D31}" type="datetimeFigureOut">
              <a:rPr lang="en-AU" smtClean="0"/>
              <a:t>8/10/2016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1A48733-65E2-4928-8C7A-DDA81189C604}" type="slidenum">
              <a:rPr lang="en-AU" smtClean="0"/>
              <a:t>‹#›</a:t>
            </a:fld>
            <a:endParaRPr lang="en-AU"/>
          </a:p>
        </p:txBody>
      </p:sp>
    </p:spTree>
    <p:extLst>
      <p:ext uri="{BB962C8B-B14F-4D97-AF65-F5344CB8AC3E}">
        <p14:creationId xmlns:p14="http://schemas.microsoft.com/office/powerpoint/2010/main" val="34052041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0C24D7C-B9E2-4521-9826-2BA84DD66D31}" type="datetimeFigureOut">
              <a:rPr lang="en-AU" smtClean="0"/>
              <a:t>8/10/2016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1A48733-65E2-4928-8C7A-DDA81189C604}" type="slidenum">
              <a:rPr lang="en-AU" smtClean="0"/>
              <a:t>‹#›</a:t>
            </a:fld>
            <a:endParaRPr lang="en-AU"/>
          </a:p>
        </p:txBody>
      </p:sp>
    </p:spTree>
    <p:extLst>
      <p:ext uri="{BB962C8B-B14F-4D97-AF65-F5344CB8AC3E}">
        <p14:creationId xmlns:p14="http://schemas.microsoft.com/office/powerpoint/2010/main" val="3669500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705500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883543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4" y="11604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3022505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1805935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3918061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57250" y="2803525"/>
            <a:ext cx="10515600" cy="1330325"/>
          </a:xfrm>
          <a:prstGeom prst="rect">
            <a:avLst/>
          </a:prstGeom>
          <a:solidFill>
            <a:srgbClr val="DB582F"/>
          </a:solidFill>
          <a:ln w="34925">
            <a:solidFill>
              <a:schemeClr val="bg1"/>
            </a:solidFill>
          </a:ln>
        </p:spPr>
        <p:txBody>
          <a:bodyPr anchor="ctr"/>
          <a:lstStyle>
            <a:lvl1pPr algn="ctr">
              <a:defRPr>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31190888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59414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5" name="Rectangle 4"/>
          <p:cNvSpPr/>
          <p:nvPr userDrawn="1"/>
        </p:nvSpPr>
        <p:spPr>
          <a:xfrm>
            <a:off x="-419099" y="-155222"/>
            <a:ext cx="12611100" cy="7013221"/>
          </a:xfrm>
          <a:prstGeom prst="rect">
            <a:avLst/>
          </a:prstGeom>
          <a:solidFill>
            <a:srgbClr val="E65225">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
        <p:nvSpPr>
          <p:cNvPr id="7" name="Rectangle 6"/>
          <p:cNvSpPr/>
          <p:nvPr userDrawn="1"/>
        </p:nvSpPr>
        <p:spPr>
          <a:xfrm>
            <a:off x="6098875" y="-155221"/>
            <a:ext cx="6255050" cy="701322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4658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330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6038850" y="0"/>
            <a:ext cx="615315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0371925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433898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8" name="Rectangle 7"/>
          <p:cNvSpPr/>
          <p:nvPr userDrawn="1"/>
        </p:nvSpPr>
        <p:spPr>
          <a:xfrm>
            <a:off x="-23446" y="0"/>
            <a:ext cx="592455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381000" y="219075"/>
            <a:ext cx="5246077"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1" y="1363662"/>
            <a:ext cx="5246076"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
        <p:nvSpPr>
          <p:cNvPr id="7" name="Text Placeholder 6"/>
          <p:cNvSpPr>
            <a:spLocks noGrp="1"/>
          </p:cNvSpPr>
          <p:nvPr>
            <p:ph type="body" sz="quarter" idx="13"/>
          </p:nvPr>
        </p:nvSpPr>
        <p:spPr>
          <a:xfrm>
            <a:off x="6471138" y="1363663"/>
            <a:ext cx="5377962"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a:t>Fifth level</a:t>
            </a:r>
            <a:endParaRPr lang="en-AU" dirty="0"/>
          </a:p>
        </p:txBody>
      </p:sp>
      <p:sp>
        <p:nvSpPr>
          <p:cNvPr id="9" name="Rectangle 8"/>
          <p:cNvSpPr/>
          <p:nvPr userDrawn="1"/>
        </p:nvSpPr>
        <p:spPr>
          <a:xfrm>
            <a:off x="6286500" y="0"/>
            <a:ext cx="592455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11" name="Rectangle 10"/>
          <p:cNvSpPr/>
          <p:nvPr userDrawn="1"/>
        </p:nvSpPr>
        <p:spPr>
          <a:xfrm>
            <a:off x="719454" y="6147035"/>
            <a:ext cx="2411120" cy="461665"/>
          </a:xfrm>
          <a:prstGeom prst="rect">
            <a:avLst/>
          </a:prstGeom>
          <a:noFill/>
          <a:ln>
            <a:noFill/>
          </a:ln>
        </p:spPr>
        <p:txBody>
          <a:bodyPr wrap="none" lIns="91440" tIns="45720" rIns="91440" bIns="45720">
            <a:spAutoFit/>
          </a:bodyPr>
          <a:lstStyle/>
          <a:p>
            <a:pPr algn="ctr"/>
            <a:r>
              <a:rPr lang="en-AU" sz="2400" cap="none" spc="0" dirty="0">
                <a:ln w="12700">
                  <a:noFill/>
                  <a:prstDash val="solid"/>
                </a:ln>
                <a:solidFill>
                  <a:srgbClr val="E65225"/>
                </a:solidFill>
                <a:latin typeface="Proxima Nova Semibold"/>
                <a:cs typeface="Proxima Nova Semibold"/>
              </a:rPr>
              <a:t>@</a:t>
            </a:r>
            <a:r>
              <a:rPr lang="en-AU" sz="2400" cap="none" spc="0" dirty="0" err="1">
                <a:ln w="12700">
                  <a:noFill/>
                  <a:prstDash val="solid"/>
                </a:ln>
                <a:solidFill>
                  <a:srgbClr val="E65225"/>
                </a:solidFill>
                <a:latin typeface="Proxima Nova Semibold"/>
                <a:cs typeface="Proxima Nova Semibold"/>
              </a:rPr>
              <a:t>accessibilityoz</a:t>
            </a:r>
            <a:endParaRPr lang="en-AU" sz="2400" cap="none" spc="0" dirty="0">
              <a:ln w="12700">
                <a:noFill/>
                <a:prstDash val="solid"/>
              </a:ln>
              <a:solidFill>
                <a:srgbClr val="E65225"/>
              </a:solidFill>
              <a:latin typeface="Proxima Nova Semibold"/>
              <a:cs typeface="Proxima Nova Semibold"/>
            </a:endParaRPr>
          </a:p>
        </p:txBody>
      </p:sp>
      <p:cxnSp>
        <p:nvCxnSpPr>
          <p:cNvPr id="12" name="Straight Connector 11"/>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Twitter_Orang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975" y="6214765"/>
            <a:ext cx="375121" cy="375121"/>
          </a:xfrm>
          <a:prstGeom prst="rect">
            <a:avLst/>
          </a:prstGeom>
        </p:spPr>
      </p:pic>
      <p:sp>
        <p:nvSpPr>
          <p:cNvPr id="14" name="Title 1"/>
          <p:cNvSpPr txBox="1">
            <a:spLocks/>
          </p:cNvSpPr>
          <p:nvPr userDrawn="1"/>
        </p:nvSpPr>
        <p:spPr>
          <a:xfrm>
            <a:off x="6631598" y="188649"/>
            <a:ext cx="5246077" cy="723900"/>
          </a:xfrm>
          <a:prstGeom prst="rect">
            <a:avLst/>
          </a:prstGeom>
        </p:spPr>
        <p:txBody>
          <a:bodyPr anchor="b"/>
          <a:lstStyle>
            <a:lvl1pPr algn="l" defTabSz="914400" rtl="0" eaLnBrk="1" latinLnBrk="0" hangingPunct="1">
              <a:lnSpc>
                <a:spcPct val="90000"/>
              </a:lnSpc>
              <a:spcBef>
                <a:spcPct val="0"/>
              </a:spcBef>
              <a:buNone/>
              <a:defRPr sz="4400" kern="1200">
                <a:solidFill>
                  <a:schemeClr val="bg1"/>
                </a:solidFill>
                <a:latin typeface="Proxima Nova Light"/>
                <a:ea typeface="+mj-ea"/>
                <a:cs typeface="+mj-cs"/>
              </a:defRPr>
            </a:lvl1pPr>
          </a:lstStyle>
          <a:p>
            <a:r>
              <a:rPr lang="en-US" dirty="0"/>
              <a:t>Click to edit Master title style</a:t>
            </a:r>
            <a:endParaRPr lang="en-AU" dirty="0"/>
          </a:p>
        </p:txBody>
      </p:sp>
    </p:spTree>
    <p:extLst>
      <p:ext uri="{BB962C8B-B14F-4D97-AF65-F5344CB8AC3E}">
        <p14:creationId xmlns:p14="http://schemas.microsoft.com/office/powerpoint/2010/main" val="20184643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32719833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Rectangle 2"/>
          <p:cNvSpPr/>
          <p:nvPr userDrawn="1"/>
        </p:nvSpPr>
        <p:spPr>
          <a:xfrm>
            <a:off x="7093973" y="820248"/>
            <a:ext cx="5098027"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7391400" y="999068"/>
            <a:ext cx="4486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7391400" y="2228850"/>
            <a:ext cx="4486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4258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55132" y="288110"/>
            <a:ext cx="2990352" cy="6272661"/>
          </a:xfrm>
          <a:prstGeom prst="rect">
            <a:avLst/>
          </a:prstGeom>
        </p:spPr>
      </p:pic>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Accessibility_Oz_Oran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a:t>Click to edit Master text styles</a:t>
            </a:r>
          </a:p>
        </p:txBody>
      </p:sp>
      <p:sp>
        <p:nvSpPr>
          <p:cNvPr id="8" name="Picture Placeholder 7"/>
          <p:cNvSpPr>
            <a:spLocks noGrp="1"/>
          </p:cNvSpPr>
          <p:nvPr>
            <p:ph type="pic" sz="quarter" idx="11"/>
          </p:nvPr>
        </p:nvSpPr>
        <p:spPr>
          <a:xfrm>
            <a:off x="1066800" y="1176867"/>
            <a:ext cx="2590800" cy="4512733"/>
          </a:xfrm>
          <a:prstGeom prst="rect">
            <a:avLst/>
          </a:prstGeom>
        </p:spPr>
        <p:txBody>
          <a:bodyPr/>
          <a:lstStyle/>
          <a:p>
            <a:endParaRPr lang="en-AU"/>
          </a:p>
        </p:txBody>
      </p:sp>
    </p:spTree>
    <p:extLst>
      <p:ext uri="{BB962C8B-B14F-4D97-AF65-F5344CB8AC3E}">
        <p14:creationId xmlns:p14="http://schemas.microsoft.com/office/powerpoint/2010/main" val="2929110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5334000" y="0"/>
            <a:ext cx="685800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743576" y="1122362"/>
            <a:ext cx="6134100"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5743575" y="2228850"/>
            <a:ext cx="61341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855245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00151" y="765175"/>
            <a:ext cx="10566400" cy="1143000"/>
          </a:xfrm>
          <a:prstGeom prst="roundRect">
            <a:avLst>
              <a:gd name="adj" fmla="val 21667"/>
            </a:avLst>
          </a:prstGeom>
        </p:spPr>
        <p:txBody>
          <a:bodyPr/>
          <a:lstStyle/>
          <a:p>
            <a:r>
              <a:rPr lang="en-US"/>
              <a:t>Click to edit Master title style</a:t>
            </a:r>
            <a:endParaRPr lang="en-AU"/>
          </a:p>
        </p:txBody>
      </p:sp>
      <p:sp>
        <p:nvSpPr>
          <p:cNvPr id="3" name="Text Placeholder 2"/>
          <p:cNvSpPr>
            <a:spLocks noGrp="1"/>
          </p:cNvSpPr>
          <p:nvPr>
            <p:ph type="body" sz="half" idx="1"/>
          </p:nvPr>
        </p:nvSpPr>
        <p:spPr>
          <a:xfrm>
            <a:off x="1200151" y="2349501"/>
            <a:ext cx="5027083" cy="3724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430434" y="2349501"/>
            <a:ext cx="5027084" cy="3724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11"/>
          <p:cNvSpPr>
            <a:spLocks noGrp="1" noChangeArrowheads="1"/>
          </p:cNvSpPr>
          <p:nvPr>
            <p:ph type="dt" sz="half" idx="10"/>
          </p:nvPr>
        </p:nvSpPr>
        <p:spPr>
          <a:xfrm>
            <a:off x="1200151" y="6248401"/>
            <a:ext cx="4891616" cy="474663"/>
          </a:xfrm>
          <a:prstGeom prst="rect">
            <a:avLst/>
          </a:prstGeom>
        </p:spPr>
        <p:txBody>
          <a:bodyPr/>
          <a:lstStyle>
            <a:lvl1pPr>
              <a:defRPr>
                <a:latin typeface="Arial" charset="0"/>
                <a:ea typeface="+mn-ea"/>
              </a:defRPr>
            </a:lvl1pPr>
          </a:lstStyle>
          <a:p>
            <a:pPr>
              <a:defRPr/>
            </a:pPr>
            <a:endParaRPr lang="en-US"/>
          </a:p>
        </p:txBody>
      </p:sp>
      <p:sp>
        <p:nvSpPr>
          <p:cNvPr id="6" name="Rectangle 12"/>
          <p:cNvSpPr>
            <a:spLocks noGrp="1" noChangeArrowheads="1"/>
          </p:cNvSpPr>
          <p:nvPr>
            <p:ph type="ftr" sz="quarter" idx="11"/>
          </p:nvPr>
        </p:nvSpPr>
        <p:spPr>
          <a:xfrm>
            <a:off x="7721600" y="6248401"/>
            <a:ext cx="3862917" cy="474663"/>
          </a:xfrm>
          <a:prstGeom prst="rect">
            <a:avLst/>
          </a:prstGeom>
        </p:spPr>
        <p:txBody>
          <a:bodyPr vert="horz" wrap="square" lIns="91440" tIns="45720" rIns="91440" bIns="45720" numCol="1" anchor="t" anchorCtr="0" compatLnSpc="1">
            <a:prstTxWarp prst="textNoShape">
              <a:avLst/>
            </a:prstTxWarp>
          </a:bodyPr>
          <a:lstStyle>
            <a:lvl1pPr>
              <a:defRPr>
                <a:latin typeface="Arial" charset="0"/>
                <a:ea typeface="ＭＳ Ｐゴシック" charset="-128"/>
              </a:defRPr>
            </a:lvl1pPr>
          </a:lstStyle>
          <a:p>
            <a:pPr>
              <a:defRPr/>
            </a:pPr>
            <a:r>
              <a:rPr lang="en-US"/>
              <a:t>www.gianwild.com.au</a:t>
            </a:r>
            <a:endParaRPr lang="en-AU"/>
          </a:p>
        </p:txBody>
      </p:sp>
    </p:spTree>
    <p:extLst>
      <p:ext uri="{BB962C8B-B14F-4D97-AF65-F5344CB8AC3E}">
        <p14:creationId xmlns:p14="http://schemas.microsoft.com/office/powerpoint/2010/main" val="37051136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2382837"/>
          </a:xfrm>
          <a:prstGeom prst="rect">
            <a:avLst/>
          </a:prstGeom>
        </p:spPr>
        <p:txBody>
          <a:bodyPr anchor="ctr"/>
          <a:lstStyle>
            <a:lvl1pPr algn="ctr">
              <a:defRPr sz="5400">
                <a:solidFill>
                  <a:schemeClr val="bg1"/>
                </a:solidFill>
                <a:latin typeface="Proxima Nova Cn Rg" panose="02000506030000020004" pitchFamily="50" charset="0"/>
              </a:defRPr>
            </a:lvl1pPr>
          </a:lstStyle>
          <a:p>
            <a:r>
              <a:rPr lang="en-US" dirty="0"/>
              <a:t>Click to edit Master title style</a:t>
            </a:r>
            <a:endParaRPr lang="en-AU" dirty="0"/>
          </a:p>
        </p:txBody>
      </p:sp>
    </p:spTree>
    <p:extLst>
      <p:ext uri="{BB962C8B-B14F-4D97-AF65-F5344CB8AC3E}">
        <p14:creationId xmlns:p14="http://schemas.microsoft.com/office/powerpoint/2010/main" val="1216171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3708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4802187"/>
          </a:xfrm>
          <a:prstGeom prst="rect">
            <a:avLst/>
          </a:prstGeom>
        </p:spPr>
        <p:txBody>
          <a:bodyPr anchor="ctr"/>
          <a:lstStyle>
            <a:lvl1pPr algn="ctr">
              <a:defRPr sz="5400">
                <a:solidFill>
                  <a:schemeClr val="bg1"/>
                </a:solidFill>
                <a:latin typeface="Proxima Nova Cn Rg" panose="02000506030000020004" pitchFamily="50" charset="0"/>
              </a:defRPr>
            </a:lvl1pPr>
          </a:lstStyle>
          <a:p>
            <a:r>
              <a:rPr lang="en-US" dirty="0"/>
              <a:t>Click to edit Master title style</a:t>
            </a:r>
            <a:endParaRPr lang="en-AU" dirty="0"/>
          </a:p>
        </p:txBody>
      </p:sp>
    </p:spTree>
    <p:extLst>
      <p:ext uri="{BB962C8B-B14F-4D97-AF65-F5344CB8AC3E}">
        <p14:creationId xmlns:p14="http://schemas.microsoft.com/office/powerpoint/2010/main" val="3085816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Tree>
    <p:extLst>
      <p:ext uri="{BB962C8B-B14F-4D97-AF65-F5344CB8AC3E}">
        <p14:creationId xmlns:p14="http://schemas.microsoft.com/office/powerpoint/2010/main" val="24033637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t>‹#›</a:t>
            </a:fld>
            <a:endParaRPr lang="en-AU"/>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a:t>Fifth level</a:t>
            </a:r>
            <a:endParaRPr lang="en-AU" dirty="0"/>
          </a:p>
        </p:txBody>
      </p:sp>
    </p:spTree>
    <p:extLst>
      <p:ext uri="{BB962C8B-B14F-4D97-AF65-F5344CB8AC3E}">
        <p14:creationId xmlns:p14="http://schemas.microsoft.com/office/powerpoint/2010/main" val="2367496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4" y="11604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217198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215023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31137705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1342541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2498588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0C24D7C-B9E2-4521-9826-2BA84DD66D31}" type="datetimeFigureOut">
              <a:rPr lang="en-AU" smtClean="0"/>
              <a:t>8/10/2016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1A48733-65E2-4928-8C7A-DDA81189C604}" type="slidenum">
              <a:rPr lang="en-AU" smtClean="0"/>
              <a:t>‹#›</a:t>
            </a:fld>
            <a:endParaRPr lang="en-AU"/>
          </a:p>
        </p:txBody>
      </p:sp>
      <p:sp>
        <p:nvSpPr>
          <p:cNvPr id="7" name="Title 1"/>
          <p:cNvSpPr>
            <a:spLocks noGrp="1"/>
          </p:cNvSpPr>
          <p:nvPr>
            <p:ph type="title"/>
          </p:nvPr>
        </p:nvSpPr>
        <p:spPr>
          <a:xfrm>
            <a:off x="838200" y="271991"/>
            <a:ext cx="10515600" cy="738661"/>
          </a:xfrm>
          <a:prstGeom prst="rect">
            <a:avLst/>
          </a:prstGeom>
          <a:noFill/>
          <a:ln w="34925">
            <a:solidFill>
              <a:schemeClr val="bg1"/>
            </a:solidFill>
          </a:ln>
        </p:spPr>
        <p:txBody>
          <a:bodyPr anchor="ctr">
            <a:normAutofit/>
          </a:bodyPr>
          <a:lstStyle>
            <a:lvl1pPr algn="ctr">
              <a:defRPr sz="4000">
                <a:solidFill>
                  <a:srgbClr val="DB582F"/>
                </a:solidFill>
                <a:latin typeface="Proxima Nova Semibold"/>
              </a:defRPr>
            </a:lvl1pPr>
          </a:lstStyle>
          <a:p>
            <a:r>
              <a:rPr lang="en-US" dirty="0"/>
              <a:t>Click to edit Master title style</a:t>
            </a:r>
            <a:endParaRPr lang="en-AU" dirty="0"/>
          </a:p>
        </p:txBody>
      </p:sp>
      <p:sp>
        <p:nvSpPr>
          <p:cNvPr id="8" name="Content Placeholder 2"/>
          <p:cNvSpPr>
            <a:spLocks noGrp="1"/>
          </p:cNvSpPr>
          <p:nvPr>
            <p:ph idx="1"/>
          </p:nvPr>
        </p:nvSpPr>
        <p:spPr>
          <a:xfrm>
            <a:off x="838200" y="1199982"/>
            <a:ext cx="10515600" cy="638443"/>
          </a:xfrm>
        </p:spPr>
        <p:txBody>
          <a:bodyPr>
            <a:normAutofit/>
          </a:bodyPr>
          <a:lstStyle>
            <a:lvl1pPr marL="0" indent="0" algn="ctr">
              <a:buNone/>
              <a:defRPr sz="3600"/>
            </a:lvl1pPr>
          </a:lstStyle>
          <a:p>
            <a:pPr lvl="0"/>
            <a:r>
              <a:rPr lang="en-US" dirty="0"/>
              <a:t>Click to edit Master text styles</a:t>
            </a:r>
          </a:p>
        </p:txBody>
      </p:sp>
    </p:spTree>
    <p:extLst>
      <p:ext uri="{BB962C8B-B14F-4D97-AF65-F5344CB8AC3E}">
        <p14:creationId xmlns:p14="http://schemas.microsoft.com/office/powerpoint/2010/main" val="30675492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1" y="1363662"/>
            <a:ext cx="554355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solidFill>
                  <a:prstClr val="black"/>
                </a:solidFill>
              </a:rPr>
              <a:pPr/>
              <a:t>‹#›</a:t>
            </a:fld>
            <a:endParaRPr lang="en-AU">
              <a:solidFill>
                <a:prstClr val="black"/>
              </a:solidFill>
            </a:endParaRPr>
          </a:p>
        </p:txBody>
      </p:sp>
      <p:sp>
        <p:nvSpPr>
          <p:cNvPr id="7" name="Text Placeholder 6"/>
          <p:cNvSpPr>
            <a:spLocks noGrp="1"/>
          </p:cNvSpPr>
          <p:nvPr>
            <p:ph type="body" sz="quarter" idx="13"/>
          </p:nvPr>
        </p:nvSpPr>
        <p:spPr>
          <a:xfrm>
            <a:off x="6286500" y="1363663"/>
            <a:ext cx="5562600" cy="4141787"/>
          </a:xfrm>
          <a:prstGeom prst="rect">
            <a:avLst/>
          </a:prstGeom>
        </p:spPr>
        <p:txBody>
          <a:bodyPr/>
          <a:lstStyle>
            <a:lvl1pPr>
              <a:defRPr lang="en-US" sz="4000" b="0" kern="1200" dirty="0" smtClean="0">
                <a:solidFill>
                  <a:srgbClr val="E65225"/>
                </a:solidFill>
                <a:latin typeface="Proxima Nova Semibold"/>
                <a:ea typeface="+mn-ea"/>
                <a:cs typeface="+mn-cs"/>
              </a:defRPr>
            </a:lvl1pPr>
            <a:lvl2pPr>
              <a:defRPr lang="en-US" sz="4000" kern="1200" dirty="0" smtClean="0">
                <a:solidFill>
                  <a:schemeClr val="tx1"/>
                </a:solidFill>
                <a:latin typeface="Proxima Nova Cn Rg" panose="02000506030000020004" pitchFamily="50" charset="0"/>
                <a:ea typeface="+mn-ea"/>
                <a:cs typeface="+mn-cs"/>
              </a:defRPr>
            </a:lvl2pPr>
            <a:lvl3pPr>
              <a:defRPr lang="en-US" sz="3200" kern="1200" dirty="0" smtClean="0">
                <a:solidFill>
                  <a:schemeClr val="tx1"/>
                </a:solidFill>
                <a:latin typeface="Proxima Nova Cn Rg" panose="02000506030000020004" pitchFamily="50" charset="0"/>
                <a:ea typeface="+mn-ea"/>
                <a:cs typeface="+mn-cs"/>
              </a:defRPr>
            </a:lvl3pPr>
            <a:lvl4pPr>
              <a:defRPr lang="en-US" sz="2800" kern="1200" dirty="0" smtClean="0">
                <a:solidFill>
                  <a:schemeClr val="tx1"/>
                </a:solidFill>
                <a:latin typeface="Proxima Nova Cn Rg" panose="02000506030000020004" pitchFamily="50" charset="0"/>
                <a:ea typeface="+mn-ea"/>
                <a:cs typeface="+mn-cs"/>
              </a:defRPr>
            </a:lvl4pPr>
            <a:lvl5pPr>
              <a:defRPr lang="en-AU" sz="2800" kern="1200" dirty="0" smtClean="0">
                <a:solidFill>
                  <a:schemeClr val="tx1"/>
                </a:solidFill>
                <a:latin typeface="Proxima Nova Cn Rg" panose="02000506030000020004" pitchFamily="50" charset="0"/>
                <a:ea typeface="+mn-ea"/>
                <a:cs typeface="+mn-cs"/>
              </a:defRPr>
            </a:lvl5pPr>
          </a:lstStyle>
          <a:p>
            <a:pPr marL="0" lvl="0" indent="0" algn="l" defTabSz="914400" rtl="0" eaLnBrk="1" latinLnBrk="0" hangingPunct="1">
              <a:lnSpc>
                <a:spcPct val="90000"/>
              </a:lnSpc>
              <a:spcBef>
                <a:spcPts val="1000"/>
              </a:spcBef>
              <a:buFont typeface="Arial" panose="020B0604020202020204" pitchFamily="34" charset="0"/>
              <a:buNone/>
            </a:pPr>
            <a:r>
              <a:rPr lang="en-US" dirty="0"/>
              <a:t>Click to edit Master text styles</a:t>
            </a:r>
          </a:p>
          <a:p>
            <a:pPr marL="0" lvl="1" indent="0" algn="l" defTabSz="914400" rtl="0" eaLnBrk="1" latinLnBrk="0" hangingPunct="1">
              <a:lnSpc>
                <a:spcPct val="90000"/>
              </a:lnSpc>
              <a:spcBef>
                <a:spcPts val="500"/>
              </a:spcBef>
              <a:buFont typeface="Wingdings" panose="05000000000000000000" pitchFamily="2" charset="2"/>
              <a:buNone/>
            </a:pPr>
            <a:r>
              <a:rPr lang="en-US" dirty="0"/>
              <a:t>Second level</a:t>
            </a:r>
          </a:p>
          <a:p>
            <a:pPr marL="457200" lvl="2" indent="-457200" algn="l" defTabSz="914400" rtl="0" eaLnBrk="1" latinLnBrk="0" hangingPunct="1">
              <a:lnSpc>
                <a:spcPct val="90000"/>
              </a:lnSpc>
              <a:spcBef>
                <a:spcPts val="500"/>
              </a:spcBef>
              <a:buFont typeface="Wingdings" panose="05000000000000000000" pitchFamily="2" charset="2"/>
              <a:buChar char="§"/>
            </a:pPr>
            <a:r>
              <a:rPr lang="en-US" dirty="0"/>
              <a:t>Third level</a:t>
            </a:r>
          </a:p>
          <a:p>
            <a:pPr marL="447675" lvl="3" indent="0" algn="l" defTabSz="914400" rtl="0" eaLnBrk="1" latinLnBrk="0" hangingPunct="1">
              <a:lnSpc>
                <a:spcPct val="90000"/>
              </a:lnSpc>
              <a:spcBef>
                <a:spcPts val="500"/>
              </a:spcBef>
              <a:buFont typeface="Wingdings" panose="05000000000000000000" pitchFamily="2" charset="2"/>
              <a:buNone/>
            </a:pPr>
            <a:r>
              <a:rPr lang="en-US" dirty="0"/>
              <a:t>Fourth level</a:t>
            </a:r>
          </a:p>
          <a:p>
            <a:pPr marL="895350" lvl="4" indent="-457200" algn="l" defTabSz="914400" rtl="0" eaLnBrk="1" latinLnBrk="0" hangingPunct="1">
              <a:lnSpc>
                <a:spcPct val="90000"/>
              </a:lnSpc>
              <a:spcBef>
                <a:spcPts val="500"/>
              </a:spcBef>
              <a:buFont typeface="Wingdings" panose="05000000000000000000" pitchFamily="2" charset="2"/>
              <a:buChar char="§"/>
            </a:pPr>
            <a:r>
              <a:rPr lang="en-US" dirty="0"/>
              <a:t>Fifth level</a:t>
            </a:r>
            <a:endParaRPr lang="en-AU" dirty="0"/>
          </a:p>
        </p:txBody>
      </p:sp>
    </p:spTree>
    <p:extLst>
      <p:ext uri="{BB962C8B-B14F-4D97-AF65-F5344CB8AC3E}">
        <p14:creationId xmlns:p14="http://schemas.microsoft.com/office/powerpoint/2010/main" val="30355536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2103497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30682585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6666383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6" name="Rectangle 5"/>
          <p:cNvSpPr/>
          <p:nvPr userDrawn="1"/>
        </p:nvSpPr>
        <p:spPr>
          <a:xfrm>
            <a:off x="6038850" y="0"/>
            <a:ext cx="615315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7889902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6" name="Rectangle 5"/>
          <p:cNvSpPr/>
          <p:nvPr userDrawn="1"/>
        </p:nvSpPr>
        <p:spPr>
          <a:xfrm>
            <a:off x="6038850" y="0"/>
            <a:ext cx="615315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2644727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6" name="Rectangle 5"/>
          <p:cNvSpPr/>
          <p:nvPr userDrawn="1"/>
        </p:nvSpPr>
        <p:spPr>
          <a:xfrm>
            <a:off x="6038850" y="0"/>
            <a:ext cx="615315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4839380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6" name="Rectangle 5"/>
          <p:cNvSpPr/>
          <p:nvPr userDrawn="1"/>
        </p:nvSpPr>
        <p:spPr>
          <a:xfrm>
            <a:off x="6038850" y="0"/>
            <a:ext cx="615315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407193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6" name="Rectangle 5"/>
          <p:cNvSpPr/>
          <p:nvPr userDrawn="1"/>
        </p:nvSpPr>
        <p:spPr>
          <a:xfrm>
            <a:off x="6038850" y="0"/>
            <a:ext cx="615315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33964969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6" name="Rectangle 5"/>
          <p:cNvSpPr/>
          <p:nvPr userDrawn="1"/>
        </p:nvSpPr>
        <p:spPr>
          <a:xfrm>
            <a:off x="6038850" y="0"/>
            <a:ext cx="615315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3274549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0C24D7C-B9E2-4521-9826-2BA84DD66D31}" type="datetimeFigureOut">
              <a:rPr lang="en-AU" smtClean="0"/>
              <a:t>8/10/2016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1A48733-65E2-4928-8C7A-DDA81189C604}" type="slidenum">
              <a:rPr lang="en-AU" smtClean="0"/>
              <a:t>‹#›</a:t>
            </a:fld>
            <a:endParaRPr lang="en-AU"/>
          </a:p>
        </p:txBody>
      </p:sp>
    </p:spTree>
    <p:extLst>
      <p:ext uri="{BB962C8B-B14F-4D97-AF65-F5344CB8AC3E}">
        <p14:creationId xmlns:p14="http://schemas.microsoft.com/office/powerpoint/2010/main" val="13933236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6" name="Rectangle 5"/>
          <p:cNvSpPr/>
          <p:nvPr userDrawn="1"/>
        </p:nvSpPr>
        <p:spPr>
          <a:xfrm>
            <a:off x="6038850" y="0"/>
            <a:ext cx="615315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4672391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6" name="Rectangle 5"/>
          <p:cNvSpPr/>
          <p:nvPr userDrawn="1"/>
        </p:nvSpPr>
        <p:spPr>
          <a:xfrm>
            <a:off x="6038850" y="0"/>
            <a:ext cx="615315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2497936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6" name="Rectangle 5"/>
          <p:cNvSpPr/>
          <p:nvPr userDrawn="1"/>
        </p:nvSpPr>
        <p:spPr>
          <a:xfrm>
            <a:off x="6038850" y="0"/>
            <a:ext cx="615315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640648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6" name="Rectangle 5"/>
          <p:cNvSpPr/>
          <p:nvPr userDrawn="1"/>
        </p:nvSpPr>
        <p:spPr>
          <a:xfrm>
            <a:off x="6038850" y="0"/>
            <a:ext cx="615315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429374" y="1122362"/>
            <a:ext cx="5448301"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2228850"/>
            <a:ext cx="54483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7693517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2875" y="665163"/>
            <a:ext cx="4638675" cy="2382837"/>
          </a:xfrm>
          <a:prstGeom prst="rect">
            <a:avLst/>
          </a:prstGeom>
        </p:spPr>
        <p:txBody>
          <a:bodyPr anchor="ctr"/>
          <a:lstStyle>
            <a:lvl1pPr algn="ctr">
              <a:defRPr sz="5400">
                <a:solidFill>
                  <a:schemeClr val="bg1"/>
                </a:solidFill>
                <a:latin typeface="Proxima Nova Cn Rg" panose="02000506030000020004" pitchFamily="50" charset="0"/>
              </a:defRPr>
            </a:lvl1pPr>
          </a:lstStyle>
          <a:p>
            <a:r>
              <a:rPr lang="en-US" dirty="0"/>
              <a:t>Click to edit Master title style</a:t>
            </a:r>
            <a:endParaRPr lang="en-AU" dirty="0"/>
          </a:p>
        </p:txBody>
      </p:sp>
    </p:spTree>
    <p:extLst>
      <p:ext uri="{BB962C8B-B14F-4D97-AF65-F5344CB8AC3E}">
        <p14:creationId xmlns:p14="http://schemas.microsoft.com/office/powerpoint/2010/main" val="5082468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4" y="11604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18090868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5494758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p:cNvSpPr/>
          <p:nvPr userDrawn="1"/>
        </p:nvSpPr>
        <p:spPr>
          <a:xfrm>
            <a:off x="5334000" y="0"/>
            <a:ext cx="6858000"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5743576" y="1122362"/>
            <a:ext cx="6134100"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5743575" y="2228850"/>
            <a:ext cx="6134100"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08646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43576" y="1122362"/>
            <a:ext cx="6134100" cy="963613"/>
          </a:xfrm>
          <a:prstGeom prst="rect">
            <a:avLst/>
          </a:prstGeom>
          <a:ln w="28575">
            <a:noFill/>
          </a:ln>
        </p:spPr>
        <p:txBody>
          <a:bodyPr anchor="b"/>
          <a:lstStyle>
            <a:lvl1pPr algn="l">
              <a:defRPr sz="4400">
                <a:solidFill>
                  <a:schemeClr val="tx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5743575" y="2228850"/>
            <a:ext cx="6134100"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2447900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p:cNvSpPr/>
          <p:nvPr userDrawn="1"/>
        </p:nvSpPr>
        <p:spPr>
          <a:xfrm>
            <a:off x="3863662" y="0"/>
            <a:ext cx="8328338"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4131733" y="1122362"/>
            <a:ext cx="7745943" cy="963613"/>
          </a:xfrm>
          <a:prstGeom prst="rect">
            <a:avLst/>
          </a:prstGeom>
          <a:ln w="28575">
            <a:noFill/>
          </a:ln>
        </p:spPr>
        <p:txBody>
          <a:bodyPr anchor="b"/>
          <a:lstStyle>
            <a:lvl1pPr algn="l">
              <a:defRPr sz="4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4131733" y="2228850"/>
            <a:ext cx="7745942"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622932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C24D7C-B9E2-4521-9826-2BA84DD66D31}" type="datetimeFigureOut">
              <a:rPr lang="en-AU" smtClean="0"/>
              <a:t>8/10/2016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1A48733-65E2-4928-8C7A-DDA81189C604}" type="slidenum">
              <a:rPr lang="en-AU" smtClean="0"/>
              <a:t>‹#›</a:t>
            </a:fld>
            <a:endParaRPr lang="en-AU"/>
          </a:p>
        </p:txBody>
      </p:sp>
    </p:spTree>
    <p:extLst>
      <p:ext uri="{BB962C8B-B14F-4D97-AF65-F5344CB8AC3E}">
        <p14:creationId xmlns:p14="http://schemas.microsoft.com/office/powerpoint/2010/main" val="4182095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55132" y="288110"/>
            <a:ext cx="2990352" cy="6272661"/>
          </a:xfrm>
          <a:prstGeom prst="rect">
            <a:avLst/>
          </a:prstGeom>
        </p:spPr>
      </p:pic>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3" descr="Accessibility_Oz_Oran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a:t>Click to edit Master text styles</a:t>
            </a:r>
          </a:p>
        </p:txBody>
      </p:sp>
      <p:sp>
        <p:nvSpPr>
          <p:cNvPr id="8" name="Picture Placeholder 7"/>
          <p:cNvSpPr>
            <a:spLocks noGrp="1"/>
          </p:cNvSpPr>
          <p:nvPr>
            <p:ph type="pic" sz="quarter" idx="11"/>
          </p:nvPr>
        </p:nvSpPr>
        <p:spPr>
          <a:xfrm>
            <a:off x="1066800" y="1176867"/>
            <a:ext cx="2590800" cy="4512733"/>
          </a:xfrm>
          <a:prstGeom prst="rect">
            <a:avLst/>
          </a:prstGeom>
        </p:spPr>
        <p:txBody>
          <a:bodyPr/>
          <a:lstStyle/>
          <a:p>
            <a:endParaRPr lang="en-AU"/>
          </a:p>
        </p:txBody>
      </p:sp>
    </p:spTree>
    <p:extLst>
      <p:ext uri="{BB962C8B-B14F-4D97-AF65-F5344CB8AC3E}">
        <p14:creationId xmlns:p14="http://schemas.microsoft.com/office/powerpoint/2010/main" val="12300258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55132" y="288110"/>
            <a:ext cx="2990352" cy="6272661"/>
          </a:xfrm>
          <a:prstGeom prst="rect">
            <a:avLst/>
          </a:prstGeom>
        </p:spPr>
      </p:pic>
      <p:pic>
        <p:nvPicPr>
          <p:cNvPr id="4" name="Picture 3" descr="Accessibility_Oz_Oran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8" name="Picture Placeholder 7"/>
          <p:cNvSpPr>
            <a:spLocks noGrp="1"/>
          </p:cNvSpPr>
          <p:nvPr>
            <p:ph type="pic" sz="quarter" idx="11"/>
          </p:nvPr>
        </p:nvSpPr>
        <p:spPr>
          <a:xfrm>
            <a:off x="1066800" y="1176867"/>
            <a:ext cx="2590800" cy="4512733"/>
          </a:xfrm>
          <a:prstGeom prst="rect">
            <a:avLst/>
          </a:prstGeom>
        </p:spPr>
        <p:txBody>
          <a:bodyPr/>
          <a:lstStyle/>
          <a:p>
            <a:endParaRPr lang="en-AU"/>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392843" y="1045507"/>
            <a:ext cx="7231634" cy="4757866"/>
          </a:xfrm>
          <a:prstGeom prst="rect">
            <a:avLst/>
          </a:prstGeom>
        </p:spPr>
      </p:pic>
      <p:sp>
        <p:nvSpPr>
          <p:cNvPr id="10" name="Picture Placeholder 9"/>
          <p:cNvSpPr>
            <a:spLocks noGrp="1"/>
          </p:cNvSpPr>
          <p:nvPr>
            <p:ph type="pic" sz="quarter" idx="12"/>
          </p:nvPr>
        </p:nvSpPr>
        <p:spPr>
          <a:xfrm>
            <a:off x="4603750" y="1285875"/>
            <a:ext cx="6788150" cy="4262438"/>
          </a:xfrm>
          <a:prstGeom prst="rect">
            <a:avLst/>
          </a:prstGeom>
        </p:spPr>
        <p:txBody>
          <a:bodyPr/>
          <a:lstStyle/>
          <a:p>
            <a:endParaRPr lang="en-AU"/>
          </a:p>
        </p:txBody>
      </p:sp>
    </p:spTree>
    <p:extLst>
      <p:ext uri="{BB962C8B-B14F-4D97-AF65-F5344CB8AC3E}">
        <p14:creationId xmlns:p14="http://schemas.microsoft.com/office/powerpoint/2010/main" val="385840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Rectangle 2"/>
          <p:cNvSpPr/>
          <p:nvPr userDrawn="1"/>
        </p:nvSpPr>
        <p:spPr>
          <a:xfrm>
            <a:off x="4766733" y="820248"/>
            <a:ext cx="7425268"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3" descr="Accessibility_Oz_Orang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4978400" y="999068"/>
            <a:ext cx="6899276"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4978400" y="2228850"/>
            <a:ext cx="6899275"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a:t>Click to edit Master text styles</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5146" y="210855"/>
            <a:ext cx="3694107" cy="6444756"/>
          </a:xfrm>
          <a:prstGeom prst="rect">
            <a:avLst/>
          </a:prstGeom>
        </p:spPr>
      </p:pic>
      <p:sp>
        <p:nvSpPr>
          <p:cNvPr id="8" name="Picture Placeholder 7"/>
          <p:cNvSpPr>
            <a:spLocks noGrp="1"/>
          </p:cNvSpPr>
          <p:nvPr>
            <p:ph type="pic" sz="quarter" idx="11"/>
          </p:nvPr>
        </p:nvSpPr>
        <p:spPr>
          <a:xfrm>
            <a:off x="838199" y="1013794"/>
            <a:ext cx="3047999" cy="4838878"/>
          </a:xfrm>
          <a:prstGeom prst="rect">
            <a:avLst/>
          </a:prstGeom>
        </p:spPr>
        <p:txBody>
          <a:bodyPr/>
          <a:lstStyle/>
          <a:p>
            <a:endParaRPr lang="en-AU"/>
          </a:p>
        </p:txBody>
      </p:sp>
    </p:spTree>
    <p:extLst>
      <p:ext uri="{BB962C8B-B14F-4D97-AF65-F5344CB8AC3E}">
        <p14:creationId xmlns:p14="http://schemas.microsoft.com/office/powerpoint/2010/main" val="31987889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855132" y="288110"/>
            <a:ext cx="2990352" cy="6272661"/>
          </a:xfrm>
          <a:prstGeom prst="rect">
            <a:avLst/>
          </a:prstGeom>
        </p:spPr>
      </p:pic>
      <p:sp>
        <p:nvSpPr>
          <p:cNvPr id="3" name="Rectangle 2"/>
          <p:cNvSpPr/>
          <p:nvPr userDrawn="1"/>
        </p:nvSpPr>
        <p:spPr>
          <a:xfrm>
            <a:off x="7533021" y="820248"/>
            <a:ext cx="4658979" cy="107161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4" name="Picture 3" descr="Accessibility_Oz_Orange.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
        <p:nvSpPr>
          <p:cNvPr id="5" name="Title 1"/>
          <p:cNvSpPr>
            <a:spLocks noGrp="1"/>
          </p:cNvSpPr>
          <p:nvPr>
            <p:ph type="ctrTitle"/>
          </p:nvPr>
        </p:nvSpPr>
        <p:spPr>
          <a:xfrm>
            <a:off x="7795490" y="999068"/>
            <a:ext cx="4082185" cy="694266"/>
          </a:xfrm>
          <a:prstGeom prst="rect">
            <a:avLst/>
          </a:prstGeom>
          <a:ln w="28575">
            <a:noFill/>
          </a:ln>
        </p:spPr>
        <p:txBody>
          <a:bodyPr anchor="b"/>
          <a:lstStyle>
            <a:lvl1pPr algn="l">
              <a:defRPr sz="4400" b="1">
                <a:solidFill>
                  <a:schemeClr val="bg1"/>
                </a:solidFill>
                <a:latin typeface="Proxima Nova Cn Rg" panose="02000506030000020004" pitchFamily="50" charset="0"/>
              </a:defRPr>
            </a:lvl1pPr>
          </a:lstStyle>
          <a:p>
            <a:r>
              <a:rPr lang="en-US" dirty="0"/>
              <a:t>Click to edit Master title style</a:t>
            </a:r>
            <a:endParaRPr lang="en-AU" dirty="0"/>
          </a:p>
        </p:txBody>
      </p:sp>
      <p:sp>
        <p:nvSpPr>
          <p:cNvPr id="6" name="Text Placeholder 3"/>
          <p:cNvSpPr>
            <a:spLocks noGrp="1"/>
          </p:cNvSpPr>
          <p:nvPr>
            <p:ph type="body" sz="quarter" idx="10"/>
          </p:nvPr>
        </p:nvSpPr>
        <p:spPr>
          <a:xfrm>
            <a:off x="7795491" y="2228850"/>
            <a:ext cx="4082184" cy="3362325"/>
          </a:xfrm>
          <a:prstGeom prst="rect">
            <a:avLst/>
          </a:prstGeom>
        </p:spPr>
        <p:txBody>
          <a:bodyPr anchor="b"/>
          <a:lstStyle>
            <a:lvl1pPr marL="0" indent="0">
              <a:buNone/>
              <a:defRPr sz="4800">
                <a:solidFill>
                  <a:schemeClr val="tx1"/>
                </a:solidFill>
                <a:latin typeface="Proxima Nova Cn Lt" panose="02000506030000020004" pitchFamily="50" charset="0"/>
              </a:defRPr>
            </a:lvl1pPr>
          </a:lstStyle>
          <a:p>
            <a:pPr lvl="0"/>
            <a:r>
              <a:rPr lang="en-US" dirty="0"/>
              <a:t>Click to edit Master text styles</a:t>
            </a:r>
          </a:p>
        </p:txBody>
      </p:sp>
      <p:sp>
        <p:nvSpPr>
          <p:cNvPr id="8" name="Picture Placeholder 7"/>
          <p:cNvSpPr>
            <a:spLocks noGrp="1"/>
          </p:cNvSpPr>
          <p:nvPr>
            <p:ph type="pic" sz="quarter" idx="11"/>
          </p:nvPr>
        </p:nvSpPr>
        <p:spPr>
          <a:xfrm>
            <a:off x="1066800" y="1176867"/>
            <a:ext cx="2590800" cy="4512733"/>
          </a:xfrm>
          <a:prstGeom prst="rect">
            <a:avLst/>
          </a:prstGeom>
        </p:spPr>
        <p:txBody>
          <a:bodyPr/>
          <a:lstStyle/>
          <a:p>
            <a:endParaRPr lang="en-AU"/>
          </a:p>
        </p:txBody>
      </p:sp>
      <p:pic>
        <p:nvPicPr>
          <p:cNvPr id="9" name="Picture 8"/>
          <p:cNvPicPr>
            <a:picLocks noChangeAspect="1"/>
          </p:cNvPicPr>
          <p:nvPr userDrawn="1"/>
        </p:nvPicPr>
        <p:blipFill>
          <a:blip r:embed="rId2"/>
          <a:stretch>
            <a:fillRect/>
          </a:stretch>
        </p:blipFill>
        <p:spPr>
          <a:xfrm>
            <a:off x="4194077" y="288110"/>
            <a:ext cx="2990352" cy="6272661"/>
          </a:xfrm>
          <a:prstGeom prst="rect">
            <a:avLst/>
          </a:prstGeom>
        </p:spPr>
      </p:pic>
      <p:sp>
        <p:nvSpPr>
          <p:cNvPr id="10" name="Picture Placeholder 7"/>
          <p:cNvSpPr>
            <a:spLocks noGrp="1"/>
          </p:cNvSpPr>
          <p:nvPr>
            <p:ph type="pic" sz="quarter" idx="12"/>
          </p:nvPr>
        </p:nvSpPr>
        <p:spPr>
          <a:xfrm>
            <a:off x="4405745" y="1176867"/>
            <a:ext cx="2590800" cy="4512733"/>
          </a:xfrm>
          <a:prstGeom prst="rect">
            <a:avLst/>
          </a:prstGeom>
        </p:spPr>
        <p:txBody>
          <a:bodyPr/>
          <a:lstStyle/>
          <a:p>
            <a:endParaRPr lang="en-AU"/>
          </a:p>
        </p:txBody>
      </p:sp>
    </p:spTree>
    <p:extLst>
      <p:ext uri="{BB962C8B-B14F-4D97-AF65-F5344CB8AC3E}">
        <p14:creationId xmlns:p14="http://schemas.microsoft.com/office/powerpoint/2010/main" val="14517227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AU"/>
          </a:p>
        </p:txBody>
      </p:sp>
      <p:pic>
        <p:nvPicPr>
          <p:cNvPr id="3" name="Picture 2" descr="mobilesuck"/>
          <p:cNvPicPr>
            <a:picLocks noChangeAspect="1"/>
          </p:cNvPicPr>
          <p:nvPr userDrawn="1"/>
        </p:nvPicPr>
        <p:blipFill>
          <a:blip r:embed="rId2"/>
          <a:srcRect/>
          <a:stretch>
            <a:fillRect/>
          </a:stretch>
        </p:blipFill>
        <p:spPr bwMode="auto">
          <a:xfrm>
            <a:off x="0" y="-89694"/>
            <a:ext cx="8017933" cy="7055403"/>
          </a:xfrm>
          <a:prstGeom prst="rect">
            <a:avLst/>
          </a:prstGeom>
          <a:noFill/>
          <a:ln w="9525">
            <a:noFill/>
            <a:miter lim="800000"/>
            <a:headEnd/>
            <a:tailEnd/>
          </a:ln>
        </p:spPr>
      </p:pic>
      <p:sp>
        <p:nvSpPr>
          <p:cNvPr id="4" name="Rectangle 3"/>
          <p:cNvSpPr/>
          <p:nvPr userDrawn="1"/>
        </p:nvSpPr>
        <p:spPr>
          <a:xfrm>
            <a:off x="0" y="0"/>
            <a:ext cx="12192000" cy="6857999"/>
          </a:xfrm>
          <a:prstGeom prst="rect">
            <a:avLst/>
          </a:prstGeom>
          <a:solidFill>
            <a:srgbClr val="198A9A">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userDrawn="1"/>
        </p:nvSpPr>
        <p:spPr>
          <a:xfrm>
            <a:off x="7934326" y="0"/>
            <a:ext cx="4257674" cy="6857999"/>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Title 1"/>
          <p:cNvSpPr txBox="1">
            <a:spLocks/>
          </p:cNvSpPr>
          <p:nvPr userDrawn="1"/>
        </p:nvSpPr>
        <p:spPr>
          <a:xfrm>
            <a:off x="8305800" y="1122362"/>
            <a:ext cx="3571876" cy="963613"/>
          </a:xfrm>
          <a:prstGeom prst="rect">
            <a:avLst/>
          </a:prstGeom>
          <a:ln w="28575">
            <a:noFill/>
          </a:ln>
        </p:spPr>
        <p:txBody>
          <a:bodyPr anchor="b"/>
          <a:lstStyle>
            <a:lvl1pPr algn="l" defTabSz="914400" rtl="0" eaLnBrk="1" latinLnBrk="0" hangingPunct="1">
              <a:lnSpc>
                <a:spcPct val="90000"/>
              </a:lnSpc>
              <a:spcBef>
                <a:spcPct val="0"/>
              </a:spcBef>
              <a:buNone/>
              <a:defRPr sz="4400" kern="1200">
                <a:solidFill>
                  <a:schemeClr val="bg1"/>
                </a:solidFill>
                <a:latin typeface="Proxima Nova Semibold"/>
                <a:ea typeface="+mj-ea"/>
                <a:cs typeface="+mj-cs"/>
              </a:defRPr>
            </a:lvl1pPr>
          </a:lstStyle>
          <a:p>
            <a:endParaRPr lang="en-AU" dirty="0">
              <a:solidFill>
                <a:prstClr val="white"/>
              </a:solidFill>
            </a:endParaRPr>
          </a:p>
        </p:txBody>
      </p:sp>
      <p:sp>
        <p:nvSpPr>
          <p:cNvPr id="7" name="Text Placeholder 3"/>
          <p:cNvSpPr>
            <a:spLocks noGrp="1"/>
          </p:cNvSpPr>
          <p:nvPr>
            <p:ph type="body" sz="quarter" idx="10"/>
          </p:nvPr>
        </p:nvSpPr>
        <p:spPr>
          <a:xfrm>
            <a:off x="8305799" y="2228850"/>
            <a:ext cx="3571876" cy="336232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32389437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0C24D7C-B9E2-4521-9826-2BA84DD66D31}" type="datetimeFigureOut">
              <a:rPr lang="en-AU" smtClean="0">
                <a:solidFill>
                  <a:prstClr val="black">
                    <a:tint val="75000"/>
                  </a:prstClr>
                </a:solidFill>
              </a:rPr>
              <a:pPr/>
              <a:t>8/10/2016</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a:solidFill>
                <a:prstClr val="black">
                  <a:tint val="75000"/>
                </a:prstClr>
              </a:solidFill>
            </a:endParaRPr>
          </a:p>
        </p:txBody>
      </p:sp>
      <p:sp>
        <p:nvSpPr>
          <p:cNvPr id="7" name="Title 1"/>
          <p:cNvSpPr>
            <a:spLocks noGrp="1"/>
          </p:cNvSpPr>
          <p:nvPr>
            <p:ph type="title"/>
          </p:nvPr>
        </p:nvSpPr>
        <p:spPr>
          <a:xfrm>
            <a:off x="838200" y="271991"/>
            <a:ext cx="10515600" cy="738661"/>
          </a:xfrm>
          <a:prstGeom prst="rect">
            <a:avLst/>
          </a:prstGeom>
          <a:noFill/>
          <a:ln w="34925">
            <a:solidFill>
              <a:schemeClr val="bg1"/>
            </a:solidFill>
          </a:ln>
        </p:spPr>
        <p:txBody>
          <a:bodyPr anchor="ctr">
            <a:normAutofit/>
          </a:bodyPr>
          <a:lstStyle>
            <a:lvl1pPr algn="ctr">
              <a:defRPr sz="4000">
                <a:solidFill>
                  <a:srgbClr val="DB582F"/>
                </a:solidFill>
                <a:latin typeface="Proxima Nova Semibold"/>
              </a:defRPr>
            </a:lvl1pPr>
          </a:lstStyle>
          <a:p>
            <a:r>
              <a:rPr lang="en-US" dirty="0"/>
              <a:t>Click to edit Master title style</a:t>
            </a:r>
            <a:endParaRPr lang="en-AU" dirty="0"/>
          </a:p>
        </p:txBody>
      </p:sp>
      <p:sp>
        <p:nvSpPr>
          <p:cNvPr id="8" name="Content Placeholder 2"/>
          <p:cNvSpPr>
            <a:spLocks noGrp="1"/>
          </p:cNvSpPr>
          <p:nvPr>
            <p:ph idx="1"/>
          </p:nvPr>
        </p:nvSpPr>
        <p:spPr>
          <a:xfrm>
            <a:off x="838200" y="1010652"/>
            <a:ext cx="10515600" cy="638443"/>
          </a:xfrm>
        </p:spPr>
        <p:txBody>
          <a:bodyPr>
            <a:normAutofit/>
          </a:bodyPr>
          <a:lstStyle>
            <a:lvl1pPr marL="0" indent="0" algn="ctr">
              <a:buNone/>
              <a:defRPr sz="3600"/>
            </a:lvl1pPr>
          </a:lstStyle>
          <a:p>
            <a:pPr lvl="0"/>
            <a:r>
              <a:rPr lang="en-US" dirty="0"/>
              <a:t>Click to edit Master text styles</a:t>
            </a:r>
          </a:p>
        </p:txBody>
      </p:sp>
    </p:spTree>
    <p:extLst>
      <p:ext uri="{BB962C8B-B14F-4D97-AF65-F5344CB8AC3E}">
        <p14:creationId xmlns:p14="http://schemas.microsoft.com/office/powerpoint/2010/main" val="24826029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D0C24D7C-B9E2-4521-9826-2BA84DD66D31}" type="datetimeFigureOut">
              <a:rPr lang="en-AU" smtClean="0">
                <a:solidFill>
                  <a:prstClr val="black">
                    <a:tint val="75000"/>
                  </a:prstClr>
                </a:solidFill>
              </a:rPr>
              <a:pPr/>
              <a:t>8/10/2016</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a:solidFill>
                <a:prstClr val="black">
                  <a:tint val="75000"/>
                </a:prstClr>
              </a:solidFill>
            </a:endParaRPr>
          </a:p>
        </p:txBody>
      </p:sp>
      <p:sp>
        <p:nvSpPr>
          <p:cNvPr id="7" name="Title 1"/>
          <p:cNvSpPr>
            <a:spLocks noGrp="1"/>
          </p:cNvSpPr>
          <p:nvPr>
            <p:ph type="title"/>
          </p:nvPr>
        </p:nvSpPr>
        <p:spPr>
          <a:xfrm>
            <a:off x="838200" y="746124"/>
            <a:ext cx="10515600" cy="738661"/>
          </a:xfrm>
          <a:prstGeom prst="rect">
            <a:avLst/>
          </a:prstGeom>
          <a:noFill/>
          <a:ln w="34925">
            <a:solidFill>
              <a:schemeClr val="bg1"/>
            </a:solidFill>
          </a:ln>
        </p:spPr>
        <p:txBody>
          <a:bodyPr anchor="ctr">
            <a:noAutofit/>
          </a:bodyPr>
          <a:lstStyle>
            <a:lvl1pPr algn="ctr">
              <a:defRPr sz="5400">
                <a:solidFill>
                  <a:srgbClr val="DB582F"/>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19042843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0C24D7C-B9E2-4521-9826-2BA84DD66D31}" type="datetimeFigureOut">
              <a:rPr lang="en-AU" smtClean="0">
                <a:solidFill>
                  <a:prstClr val="black">
                    <a:tint val="75000"/>
                  </a:prstClr>
                </a:solidFill>
              </a:rPr>
              <a:pPr/>
              <a:t>8/10/2016</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18764290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C24D7C-B9E2-4521-9826-2BA84DD66D31}" type="datetimeFigureOut">
              <a:rPr lang="en-AU" smtClean="0">
                <a:solidFill>
                  <a:prstClr val="black">
                    <a:tint val="75000"/>
                  </a:prstClr>
                </a:solidFill>
              </a:rPr>
              <a:pPr/>
              <a:t>8/10/2016</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6249270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D0C24D7C-B9E2-4521-9826-2BA84DD66D31}" type="datetimeFigureOut">
              <a:rPr lang="en-AU" smtClean="0">
                <a:solidFill>
                  <a:prstClr val="black">
                    <a:tint val="75000"/>
                  </a:prstClr>
                </a:solidFill>
              </a:rPr>
              <a:pPr/>
              <a:t>8/10/2016</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411892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D0C24D7C-B9E2-4521-9826-2BA84DD66D31}" type="datetimeFigureOut">
              <a:rPr lang="en-AU" smtClean="0"/>
              <a:t>8/10/2016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1A48733-65E2-4928-8C7A-DDA81189C604}" type="slidenum">
              <a:rPr lang="en-AU" smtClean="0"/>
              <a:t>‹#›</a:t>
            </a:fld>
            <a:endParaRPr lang="en-AU"/>
          </a:p>
        </p:txBody>
      </p:sp>
    </p:spTree>
    <p:extLst>
      <p:ext uri="{BB962C8B-B14F-4D97-AF65-F5344CB8AC3E}">
        <p14:creationId xmlns:p14="http://schemas.microsoft.com/office/powerpoint/2010/main" val="14286716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D0C24D7C-B9E2-4521-9826-2BA84DD66D31}" type="datetimeFigureOut">
              <a:rPr lang="en-AU" smtClean="0">
                <a:solidFill>
                  <a:prstClr val="black">
                    <a:tint val="75000"/>
                  </a:prstClr>
                </a:solidFill>
              </a:rPr>
              <a:pPr/>
              <a:t>8/10/2016</a:t>
            </a:fld>
            <a:endParaRPr lang="en-AU">
              <a:solidFill>
                <a:prstClr val="black">
                  <a:tint val="75000"/>
                </a:prstClr>
              </a:solidFill>
            </a:endParaRPr>
          </a:p>
        </p:txBody>
      </p:sp>
      <p:sp>
        <p:nvSpPr>
          <p:cNvPr id="8" name="Footer Placeholder 7"/>
          <p:cNvSpPr>
            <a:spLocks noGrp="1"/>
          </p:cNvSpPr>
          <p:nvPr>
            <p:ph type="ftr" sz="quarter" idx="11"/>
          </p:nvPr>
        </p:nvSpPr>
        <p:spPr/>
        <p:txBody>
          <a:bodyPr/>
          <a:lstStyle/>
          <a:p>
            <a:endParaRPr lang="en-AU">
              <a:solidFill>
                <a:prstClr val="black">
                  <a:tint val="75000"/>
                </a:prstClr>
              </a:solidFill>
            </a:endParaRPr>
          </a:p>
        </p:txBody>
      </p:sp>
      <p:sp>
        <p:nvSpPr>
          <p:cNvPr id="9" name="Slide Number Placeholder 8"/>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31293380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D0C24D7C-B9E2-4521-9826-2BA84DD66D31}" type="datetimeFigureOut">
              <a:rPr lang="en-AU" smtClean="0">
                <a:solidFill>
                  <a:prstClr val="black">
                    <a:tint val="75000"/>
                  </a:prstClr>
                </a:solidFill>
              </a:rPr>
              <a:pPr/>
              <a:t>8/10/2016</a:t>
            </a:fld>
            <a:endParaRPr lang="en-AU">
              <a:solidFill>
                <a:prstClr val="black">
                  <a:tint val="75000"/>
                </a:prstClr>
              </a:solidFill>
            </a:endParaRPr>
          </a:p>
        </p:txBody>
      </p:sp>
      <p:sp>
        <p:nvSpPr>
          <p:cNvPr id="4" name="Footer Placeholder 3"/>
          <p:cNvSpPr>
            <a:spLocks noGrp="1"/>
          </p:cNvSpPr>
          <p:nvPr>
            <p:ph type="ftr" sz="quarter" idx="11"/>
          </p:nvPr>
        </p:nvSpPr>
        <p:spPr/>
        <p:txBody>
          <a:bodyPr/>
          <a:lstStyle/>
          <a:p>
            <a:endParaRPr lang="en-AU">
              <a:solidFill>
                <a:prstClr val="black">
                  <a:tint val="75000"/>
                </a:prstClr>
              </a:solidFill>
            </a:endParaRPr>
          </a:p>
        </p:txBody>
      </p:sp>
      <p:sp>
        <p:nvSpPr>
          <p:cNvPr id="5" name="Slide Number Placeholder 4"/>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6909221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C24D7C-B9E2-4521-9826-2BA84DD66D31}" type="datetimeFigureOut">
              <a:rPr lang="en-AU" smtClean="0">
                <a:solidFill>
                  <a:prstClr val="black">
                    <a:tint val="75000"/>
                  </a:prstClr>
                </a:solidFill>
              </a:rPr>
              <a:pPr/>
              <a:t>8/10/2016</a:t>
            </a:fld>
            <a:endParaRPr lang="en-AU">
              <a:solidFill>
                <a:prstClr val="black">
                  <a:tint val="75000"/>
                </a:prstClr>
              </a:solidFill>
            </a:endParaRPr>
          </a:p>
        </p:txBody>
      </p:sp>
      <p:sp>
        <p:nvSpPr>
          <p:cNvPr id="3" name="Footer Placeholder 2"/>
          <p:cNvSpPr>
            <a:spLocks noGrp="1"/>
          </p:cNvSpPr>
          <p:nvPr>
            <p:ph type="ftr" sz="quarter" idx="11"/>
          </p:nvPr>
        </p:nvSpPr>
        <p:spPr/>
        <p:txBody>
          <a:bodyPr/>
          <a:lstStyle/>
          <a:p>
            <a:endParaRPr lang="en-AU">
              <a:solidFill>
                <a:prstClr val="black">
                  <a:tint val="75000"/>
                </a:prstClr>
              </a:solidFill>
            </a:endParaRPr>
          </a:p>
        </p:txBody>
      </p:sp>
      <p:sp>
        <p:nvSpPr>
          <p:cNvPr id="4" name="Slide Number Placeholder 3"/>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26737039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C24D7C-B9E2-4521-9826-2BA84DD66D31}" type="datetimeFigureOut">
              <a:rPr lang="en-AU" smtClean="0">
                <a:solidFill>
                  <a:prstClr val="black">
                    <a:tint val="75000"/>
                  </a:prstClr>
                </a:solidFill>
              </a:rPr>
              <a:pPr/>
              <a:t>8/10/2016</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2249016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C24D7C-B9E2-4521-9826-2BA84DD66D31}" type="datetimeFigureOut">
              <a:rPr lang="en-AU" smtClean="0">
                <a:solidFill>
                  <a:prstClr val="black">
                    <a:tint val="75000"/>
                  </a:prstClr>
                </a:solidFill>
              </a:rPr>
              <a:pPr/>
              <a:t>8/10/2016</a:t>
            </a:fld>
            <a:endParaRPr lang="en-AU">
              <a:solidFill>
                <a:prstClr val="black">
                  <a:tint val="75000"/>
                </a:prstClr>
              </a:solidFill>
            </a:endParaRPr>
          </a:p>
        </p:txBody>
      </p:sp>
      <p:sp>
        <p:nvSpPr>
          <p:cNvPr id="6" name="Footer Placeholder 5"/>
          <p:cNvSpPr>
            <a:spLocks noGrp="1"/>
          </p:cNvSpPr>
          <p:nvPr>
            <p:ph type="ftr" sz="quarter" idx="11"/>
          </p:nvPr>
        </p:nvSpPr>
        <p:spPr/>
        <p:txBody>
          <a:bodyPr/>
          <a:lstStyle/>
          <a:p>
            <a:endParaRPr lang="en-AU">
              <a:solidFill>
                <a:prstClr val="black">
                  <a:tint val="75000"/>
                </a:prstClr>
              </a:solidFill>
            </a:endParaRPr>
          </a:p>
        </p:txBody>
      </p:sp>
      <p:sp>
        <p:nvSpPr>
          <p:cNvPr id="7" name="Slide Number Placeholder 6"/>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9747967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0C24D7C-B9E2-4521-9826-2BA84DD66D31}" type="datetimeFigureOut">
              <a:rPr lang="en-AU" smtClean="0">
                <a:solidFill>
                  <a:prstClr val="black">
                    <a:tint val="75000"/>
                  </a:prstClr>
                </a:solidFill>
              </a:rPr>
              <a:pPr/>
              <a:t>8/10/2016</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8552214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D0C24D7C-B9E2-4521-9826-2BA84DD66D31}" type="datetimeFigureOut">
              <a:rPr lang="en-AU" smtClean="0">
                <a:solidFill>
                  <a:prstClr val="black">
                    <a:tint val="75000"/>
                  </a:prstClr>
                </a:solidFill>
              </a:rPr>
              <a:pPr/>
              <a:t>8/10/2016</a:t>
            </a:fld>
            <a:endParaRPr lang="en-AU">
              <a:solidFill>
                <a:prstClr val="black">
                  <a:tint val="75000"/>
                </a:prstClr>
              </a:solidFill>
            </a:endParaRPr>
          </a:p>
        </p:txBody>
      </p:sp>
      <p:sp>
        <p:nvSpPr>
          <p:cNvPr id="5" name="Footer Placeholder 4"/>
          <p:cNvSpPr>
            <a:spLocks noGrp="1"/>
          </p:cNvSpPr>
          <p:nvPr>
            <p:ph type="ftr" sz="quarter" idx="11"/>
          </p:nvPr>
        </p:nvSpPr>
        <p:spPr/>
        <p:txBody>
          <a:bodyPr/>
          <a:lstStyle/>
          <a:p>
            <a:endParaRPr lang="en-AU">
              <a:solidFill>
                <a:prstClr val="black">
                  <a:tint val="75000"/>
                </a:prstClr>
              </a:solidFill>
            </a:endParaRPr>
          </a:p>
        </p:txBody>
      </p:sp>
      <p:sp>
        <p:nvSpPr>
          <p:cNvPr id="6" name="Slide Number Placeholder 5"/>
          <p:cNvSpPr>
            <a:spLocks noGrp="1"/>
          </p:cNvSpPr>
          <p:nvPr>
            <p:ph type="sldNum" sz="quarter" idx="12"/>
          </p:nvPr>
        </p:nvSpPr>
        <p:spPr/>
        <p:txBody>
          <a:bodyPr/>
          <a:lstStyle/>
          <a:p>
            <a:fld id="{A1A48733-65E2-4928-8C7A-DDA81189C604}" type="slidenum">
              <a:rPr lang="en-AU" smtClean="0">
                <a:solidFill>
                  <a:prstClr val="black">
                    <a:tint val="75000"/>
                  </a:prstClr>
                </a:solidFill>
              </a:rPr>
              <a:pPr/>
              <a:t>‹#›</a:t>
            </a:fld>
            <a:endParaRPr lang="en-AU">
              <a:solidFill>
                <a:prstClr val="black">
                  <a:tint val="75000"/>
                </a:prstClr>
              </a:solidFill>
            </a:endParaRPr>
          </a:p>
        </p:txBody>
      </p:sp>
    </p:spTree>
    <p:extLst>
      <p:ext uri="{BB962C8B-B14F-4D97-AF65-F5344CB8AC3E}">
        <p14:creationId xmlns:p14="http://schemas.microsoft.com/office/powerpoint/2010/main" val="113690090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24133614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74"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6429375"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74511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4" y="11604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4080269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D0C24D7C-B9E2-4521-9826-2BA84DD66D31}" type="datetimeFigureOut">
              <a:rPr lang="en-AU" smtClean="0"/>
              <a:t>8/10/2016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1A48733-65E2-4928-8C7A-DDA81189C604}" type="slidenum">
              <a:rPr lang="en-AU" smtClean="0"/>
              <a:t>‹#›</a:t>
            </a:fld>
            <a:endParaRPr lang="en-AU"/>
          </a:p>
        </p:txBody>
      </p:sp>
    </p:spTree>
    <p:extLst>
      <p:ext uri="{BB962C8B-B14F-4D97-AF65-F5344CB8AC3E}">
        <p14:creationId xmlns:p14="http://schemas.microsoft.com/office/powerpoint/2010/main" val="18386273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13190799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7174" y="1160463"/>
            <a:ext cx="5448301" cy="3973512"/>
          </a:xfrm>
          <a:prstGeom prst="rect">
            <a:avLst/>
          </a:prstGeom>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Tree>
    <p:extLst>
      <p:ext uri="{BB962C8B-B14F-4D97-AF65-F5344CB8AC3E}">
        <p14:creationId xmlns:p14="http://schemas.microsoft.com/office/powerpoint/2010/main" val="38876311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899" y="1122362"/>
            <a:ext cx="5448301" cy="2916237"/>
          </a:xfrm>
          <a:prstGeom prst="rect">
            <a:avLst/>
          </a:prstGeom>
          <a:ln w="28575">
            <a:noFill/>
          </a:ln>
        </p:spPr>
        <p:txBody>
          <a:bodyPr anchor="b"/>
          <a:lstStyle>
            <a:lvl1pPr algn="l">
              <a:defRPr sz="5400">
                <a:solidFill>
                  <a:schemeClr val="bg1"/>
                </a:solidFill>
                <a:latin typeface="Proxima Nova Semibold"/>
              </a:defRPr>
            </a:lvl1pPr>
          </a:lstStyle>
          <a:p>
            <a:r>
              <a:rPr lang="en-US" dirty="0"/>
              <a:t>Click to edit Master title style</a:t>
            </a:r>
            <a:endParaRPr lang="en-AU" dirty="0"/>
          </a:p>
        </p:txBody>
      </p:sp>
      <p:sp>
        <p:nvSpPr>
          <p:cNvPr id="4" name="Text Placeholder 3"/>
          <p:cNvSpPr>
            <a:spLocks noGrp="1"/>
          </p:cNvSpPr>
          <p:nvPr>
            <p:ph type="body" sz="quarter" idx="10"/>
          </p:nvPr>
        </p:nvSpPr>
        <p:spPr>
          <a:xfrm>
            <a:off x="342900" y="4191000"/>
            <a:ext cx="5448300" cy="1400175"/>
          </a:xfrm>
          <a:prstGeom prst="rect">
            <a:avLst/>
          </a:prstGeom>
        </p:spPr>
        <p:txBody>
          <a:bodyPr anchor="b"/>
          <a:lstStyle>
            <a:lvl1pPr marL="0" indent="0">
              <a:buNone/>
              <a:defRPr sz="4800">
                <a:solidFill>
                  <a:schemeClr val="bg1"/>
                </a:solidFill>
                <a:latin typeface="Proxima Nova Cn Lt" panose="0200050603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9783625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19075"/>
            <a:ext cx="11468100" cy="723900"/>
          </a:xfrm>
          <a:prstGeom prst="rect">
            <a:avLst/>
          </a:prstGeom>
        </p:spPr>
        <p:txBody>
          <a:bodyPr anchor="b"/>
          <a:lstStyle>
            <a:lvl1pPr algn="l">
              <a:defRPr sz="4400">
                <a:solidFill>
                  <a:schemeClr val="bg1"/>
                </a:solidFill>
                <a:latin typeface="Proxima Nova Light"/>
              </a:defRPr>
            </a:lvl1pPr>
          </a:lstStyle>
          <a:p>
            <a:r>
              <a:rPr lang="en-US" dirty="0"/>
              <a:t>Click to edit Master title style</a:t>
            </a:r>
            <a:endParaRPr lang="en-AU" dirty="0"/>
          </a:p>
        </p:txBody>
      </p:sp>
      <p:sp>
        <p:nvSpPr>
          <p:cNvPr id="3" name="Subtitle 2"/>
          <p:cNvSpPr>
            <a:spLocks noGrp="1"/>
          </p:cNvSpPr>
          <p:nvPr>
            <p:ph type="subTitle" idx="1" hasCustomPrompt="1"/>
          </p:nvPr>
        </p:nvSpPr>
        <p:spPr>
          <a:xfrm>
            <a:off x="381000" y="1363662"/>
            <a:ext cx="11468100" cy="4141787"/>
          </a:xfrm>
          <a:prstGeom prst="rect">
            <a:avLst/>
          </a:prstGeom>
        </p:spPr>
        <p:txBody>
          <a:bodyPr/>
          <a:lstStyle>
            <a:lvl1pPr marL="0" indent="0" algn="l">
              <a:buNone/>
              <a:defRPr sz="4000" b="0">
                <a:solidFill>
                  <a:srgbClr val="E65225"/>
                </a:solidFill>
                <a:latin typeface="Proxima Nova Semibold"/>
              </a:defRPr>
            </a:lvl1pPr>
            <a:lvl2pPr marL="0" indent="0" algn="l">
              <a:buFont typeface="Wingdings" panose="05000000000000000000" pitchFamily="2" charset="2"/>
              <a:buNone/>
              <a:defRPr sz="4000">
                <a:latin typeface="Proxima Nova Cn Rg" panose="02000506030000020004" pitchFamily="50" charset="0"/>
              </a:defRPr>
            </a:lvl2pPr>
            <a:lvl3pPr marL="457200" indent="-457200" algn="l">
              <a:buFont typeface="Wingdings" panose="05000000000000000000" pitchFamily="2" charset="2"/>
              <a:buChar char="§"/>
              <a:defRPr sz="3200">
                <a:latin typeface="Proxima Nova Cn Rg" panose="02000506030000020004" pitchFamily="50" charset="0"/>
              </a:defRPr>
            </a:lvl3pPr>
            <a:lvl4pPr marL="447675" indent="0" algn="l">
              <a:buFont typeface="Wingdings" panose="05000000000000000000" pitchFamily="2" charset="2"/>
              <a:buNone/>
              <a:defRPr sz="2800">
                <a:latin typeface="Proxima Nova Cn Rg" panose="02000506030000020004" pitchFamily="50" charset="0"/>
              </a:defRPr>
            </a:lvl4pPr>
            <a:lvl5pPr marL="895350" indent="-457200" algn="l">
              <a:buFont typeface="Wingdings" panose="05000000000000000000" pitchFamily="2" charset="2"/>
              <a:buChar char="§"/>
              <a:defRPr sz="2800">
                <a:latin typeface="Proxima Nova Cn Rg" panose="02000506030000020004" pitchFamily="50" charset="0"/>
              </a:defRPr>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a:p>
            <a:endParaRPr lang="en-AU" dirty="0"/>
          </a:p>
        </p:txBody>
      </p:sp>
      <p:sp>
        <p:nvSpPr>
          <p:cNvPr id="6" name="Slide Number Placeholder 5"/>
          <p:cNvSpPr>
            <a:spLocks noGrp="1"/>
          </p:cNvSpPr>
          <p:nvPr>
            <p:ph type="sldNum" sz="quarter" idx="12"/>
          </p:nvPr>
        </p:nvSpPr>
        <p:spPr>
          <a:xfrm>
            <a:off x="10829925" y="6356350"/>
            <a:ext cx="428625" cy="365125"/>
          </a:xfrm>
          <a:prstGeom prst="rect">
            <a:avLst/>
          </a:prstGeom>
        </p:spPr>
        <p:txBody>
          <a:bodyPr/>
          <a:lstStyle/>
          <a:p>
            <a:fld id="{8290AE13-9556-428D-B92C-DFFA4DFEF7B1}" type="slidenum">
              <a:rPr lang="en-AU" smtClean="0">
                <a:solidFill>
                  <a:prstClr val="black"/>
                </a:solidFill>
              </a:rPr>
              <a:pPr/>
              <a:t>‹#›</a:t>
            </a:fld>
            <a:endParaRPr lang="en-AU">
              <a:solidFill>
                <a:prstClr val="black"/>
              </a:solidFill>
            </a:endParaRPr>
          </a:p>
        </p:txBody>
      </p:sp>
    </p:spTree>
    <p:extLst>
      <p:ext uri="{BB962C8B-B14F-4D97-AF65-F5344CB8AC3E}">
        <p14:creationId xmlns:p14="http://schemas.microsoft.com/office/powerpoint/2010/main" val="2052854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D0C24D7C-B9E2-4521-9826-2BA84DD66D31}" type="datetimeFigureOut">
              <a:rPr lang="en-AU" smtClean="0"/>
              <a:t>8/10/2016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1A48733-65E2-4928-8C7A-DDA81189C604}" type="slidenum">
              <a:rPr lang="en-AU" smtClean="0"/>
              <a:t>‹#›</a:t>
            </a:fld>
            <a:endParaRPr lang="en-AU"/>
          </a:p>
        </p:txBody>
      </p:sp>
    </p:spTree>
    <p:extLst>
      <p:ext uri="{BB962C8B-B14F-4D97-AF65-F5344CB8AC3E}">
        <p14:creationId xmlns:p14="http://schemas.microsoft.com/office/powerpoint/2010/main" val="7572410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5.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5.png"/><Relationship Id="rId4" Type="http://schemas.openxmlformats.org/officeDocument/2006/relationships/image" Target="../media/image6.jpeg"/></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5.png"/><Relationship Id="rId4" Type="http://schemas.openxmlformats.org/officeDocument/2006/relationships/image" Target="../media/image4.jpe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image" Target="../media/image5.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1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image" Target="../media/image9.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image" Target="../media/image13.pn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56.xml"/><Relationship Id="rId1" Type="http://schemas.openxmlformats.org/officeDocument/2006/relationships/slideLayout" Target="../slideLayouts/slideLayout55.xml"/><Relationship Id="rId5" Type="http://schemas.openxmlformats.org/officeDocument/2006/relationships/image" Target="../media/image5.png"/><Relationship Id="rId4" Type="http://schemas.openxmlformats.org/officeDocument/2006/relationships/image" Target="../media/image6.jpe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 Id="rId9"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1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3.jpg"/></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78.xml"/><Relationship Id="rId1" Type="http://schemas.openxmlformats.org/officeDocument/2006/relationships/slideLayout" Target="../slideLayouts/slideLayout77.xml"/><Relationship Id="rId5" Type="http://schemas.openxmlformats.org/officeDocument/2006/relationships/image" Target="../media/image5.png"/><Relationship Id="rId4" Type="http://schemas.openxmlformats.org/officeDocument/2006/relationships/image" Target="../media/image4.jpeg"/></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5" Type="http://schemas.openxmlformats.org/officeDocument/2006/relationships/image" Target="../media/image5.png"/><Relationship Id="rId4" Type="http://schemas.openxmlformats.org/officeDocument/2006/relationships/image" Target="../media/image6.jpeg"/></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83.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3.jp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image" Target="../media/image8.jpg"/></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theme" Target="../theme/theme7.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theme" Target="../theme/theme8.xml"/><Relationship Id="rId1"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32.xml"/><Relationship Id="rId1" Type="http://schemas.openxmlformats.org/officeDocument/2006/relationships/slideLayout" Target="../slideLayouts/slideLayout31.xml"/><Relationship Id="rId4" Type="http://schemas.openxmlformats.org/officeDocument/2006/relationships/image" Target="../media/image1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shutterstock_197903273.jp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7" name="Rectangle 6"/>
          <p:cNvSpPr/>
          <p:nvPr userDrawn="1"/>
        </p:nvSpPr>
        <p:spPr>
          <a:xfrm>
            <a:off x="0" y="0"/>
            <a:ext cx="12192000" cy="6858000"/>
          </a:xfrm>
          <a:prstGeom prst="rect">
            <a:avLst/>
          </a:prstGeom>
          <a:solidFill>
            <a:srgbClr val="E65225">
              <a:alpha val="82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userDrawn="1"/>
        </p:nvSpPr>
        <p:spPr>
          <a:xfrm>
            <a:off x="0" y="5807075"/>
            <a:ext cx="12192000" cy="1050925"/>
          </a:xfrm>
          <a:prstGeom prst="rect">
            <a:avLst/>
          </a:prstGeom>
          <a:solidFill>
            <a:srgbClr val="292929"/>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9" name="TextBox 8"/>
          <p:cNvSpPr txBox="1"/>
          <p:nvPr userDrawn="1"/>
        </p:nvSpPr>
        <p:spPr>
          <a:xfrm>
            <a:off x="477838" y="6030913"/>
            <a:ext cx="4846637" cy="525462"/>
          </a:xfrm>
          <a:prstGeom prst="rect">
            <a:avLst/>
          </a:prstGeom>
          <a:solidFill>
            <a:srgbClr val="292929"/>
          </a:solidFill>
        </p:spPr>
        <p:txBody>
          <a:bodyPr>
            <a:spAutoFit/>
          </a:bodyPr>
          <a:lstStyle/>
          <a:p>
            <a:pPr>
              <a:lnSpc>
                <a:spcPct val="50000"/>
              </a:lnSpc>
              <a:spcBef>
                <a:spcPct val="50000"/>
              </a:spcBef>
              <a:defRPr/>
            </a:pPr>
            <a:r>
              <a:rPr lang="en-US" kern="1500" dirty="0">
                <a:solidFill>
                  <a:schemeClr val="bg1"/>
                </a:solidFill>
                <a:latin typeface="Proxima Nova Light"/>
                <a:ea typeface="ＭＳ Ｐゴシック" charset="0"/>
                <a:cs typeface="Proxima Nova Light"/>
              </a:rPr>
              <a:t>www.accessibilityoz.com.au</a:t>
            </a:r>
          </a:p>
          <a:p>
            <a:pPr>
              <a:lnSpc>
                <a:spcPct val="50000"/>
              </a:lnSpc>
              <a:spcBef>
                <a:spcPct val="50000"/>
              </a:spcBef>
              <a:defRPr/>
            </a:pPr>
            <a:r>
              <a:rPr lang="en-US" kern="1500" dirty="0">
                <a:solidFill>
                  <a:schemeClr val="bg1"/>
                </a:solidFill>
                <a:latin typeface="Proxima Nova Semibold"/>
                <a:ea typeface="ＭＳ Ｐゴシック" charset="0"/>
                <a:cs typeface="Proxima Nova Semibold"/>
              </a:rPr>
              <a:t>@</a:t>
            </a:r>
            <a:r>
              <a:rPr lang="en-US" kern="1500" dirty="0" err="1">
                <a:solidFill>
                  <a:schemeClr val="bg1"/>
                </a:solidFill>
                <a:latin typeface="Proxima Nova Semibold"/>
                <a:ea typeface="ＭＳ Ｐゴシック" charset="0"/>
                <a:cs typeface="Proxima Nova Semibold"/>
              </a:rPr>
              <a:t>accessibilityoz</a:t>
            </a:r>
            <a:endParaRPr lang="en-US" kern="1500" dirty="0">
              <a:solidFill>
                <a:schemeClr val="bg1"/>
              </a:solidFill>
              <a:latin typeface="Proxima Nova Semibold"/>
              <a:ea typeface="ＭＳ Ｐゴシック" charset="0"/>
              <a:cs typeface="Proxima Nova Semibold"/>
            </a:endParaRPr>
          </a:p>
        </p:txBody>
      </p:sp>
      <p:pic>
        <p:nvPicPr>
          <p:cNvPr id="10" name="Picture 7" descr="Accessibility_Oz_white.psd"/>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221383" y="5828506"/>
            <a:ext cx="1862138" cy="93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70216563"/>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73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ccessibility_Oz_Orang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9" name="Rectangle 8"/>
          <p:cNvSpPr/>
          <p:nvPr userDrawn="1"/>
        </p:nvSpPr>
        <p:spPr>
          <a:xfrm>
            <a:off x="719454" y="6147035"/>
            <a:ext cx="2411120" cy="461665"/>
          </a:xfrm>
          <a:prstGeom prst="rect">
            <a:avLst/>
          </a:prstGeom>
          <a:noFill/>
          <a:ln>
            <a:noFill/>
          </a:ln>
        </p:spPr>
        <p:txBody>
          <a:bodyPr wrap="none" lIns="91440" tIns="45720" rIns="91440" bIns="45720">
            <a:spAutoFit/>
          </a:bodyPr>
          <a:lstStyle/>
          <a:p>
            <a:pPr algn="ctr"/>
            <a:r>
              <a:rPr lang="en-AU" sz="2400" cap="none" spc="0" dirty="0">
                <a:ln w="12700">
                  <a:noFill/>
                  <a:prstDash val="solid"/>
                </a:ln>
                <a:solidFill>
                  <a:srgbClr val="E65225"/>
                </a:solidFill>
                <a:latin typeface="Proxima Nova Semibold"/>
                <a:cs typeface="Proxima Nova Semibold"/>
              </a:rPr>
              <a:t>@</a:t>
            </a:r>
            <a:r>
              <a:rPr lang="en-AU" sz="2400" cap="none" spc="0" dirty="0" err="1">
                <a:ln w="12700">
                  <a:noFill/>
                  <a:prstDash val="solid"/>
                </a:ln>
                <a:solidFill>
                  <a:srgbClr val="E65225"/>
                </a:solidFill>
                <a:latin typeface="Proxima Nova Semibold"/>
                <a:cs typeface="Proxima Nova Semibold"/>
              </a:rPr>
              <a:t>accessibilityoz</a:t>
            </a:r>
            <a:endParaRPr lang="en-AU" sz="2400" cap="none" spc="0" dirty="0">
              <a:ln w="12700">
                <a:noFill/>
                <a:prstDash val="solid"/>
              </a:ln>
              <a:solidFill>
                <a:srgbClr val="E65225"/>
              </a:solidFill>
              <a:latin typeface="Proxima Nova Semibold"/>
              <a:cs typeface="Proxima Nova Semibold"/>
            </a:endParaRPr>
          </a:p>
        </p:txBody>
      </p:sp>
      <p:cxnSp>
        <p:nvCxnSpPr>
          <p:cNvPr id="10" name="Straight Connector 9"/>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lider_Swirt.psd"/>
          <p:cNvPicPr>
            <a:picLocks noChangeAspect="1"/>
          </p:cNvPicPr>
          <p:nvPr userDrawn="1"/>
        </p:nvPicPr>
        <p:blipFill>
          <a:blip r:embed="rId5">
            <a:alphaModFix amt="35000"/>
            <a:extLst>
              <a:ext uri="{28A0092B-C50C-407E-A947-70E740481C1C}">
                <a14:useLocalDpi xmlns:a14="http://schemas.microsoft.com/office/drawing/2010/main" val="0"/>
              </a:ext>
            </a:extLst>
          </a:blip>
          <a:stretch>
            <a:fillRect/>
          </a:stretch>
        </p:blipFill>
        <p:spPr>
          <a:xfrm>
            <a:off x="9044089" y="0"/>
            <a:ext cx="3599187" cy="3599187"/>
          </a:xfrm>
          <a:prstGeom prst="rect">
            <a:avLst/>
          </a:prstGeom>
        </p:spPr>
      </p:pic>
      <p:pic>
        <p:nvPicPr>
          <p:cNvPr id="12" name="Picture 11" descr="Twitter_Orang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65975" y="6214765"/>
            <a:ext cx="375121" cy="375121"/>
          </a:xfrm>
          <a:prstGeom prst="rect">
            <a:avLst/>
          </a:prstGeom>
        </p:spPr>
      </p:pic>
    </p:spTree>
    <p:extLst>
      <p:ext uri="{BB962C8B-B14F-4D97-AF65-F5344CB8AC3E}">
        <p14:creationId xmlns:p14="http://schemas.microsoft.com/office/powerpoint/2010/main" val="1962368029"/>
      </p:ext>
    </p:extLst>
  </p:cSld>
  <p:clrMap bg1="lt1" tx1="dk1" bg2="lt2" tx2="dk2" accent1="accent1" accent2="accent2" accent3="accent3" accent4="accent4" accent5="accent5" accent6="accent6" hlink="hlink" folHlink="folHlink"/>
  <p:sldLayoutIdLst>
    <p:sldLayoutId id="2147483676" r:id="rId1"/>
    <p:sldLayoutId id="214748368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shutterstock_197903273.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19250" y="1"/>
            <a:ext cx="10572750" cy="5947172"/>
          </a:xfrm>
          <a:prstGeom prst="rect">
            <a:avLst/>
          </a:prstGeom>
        </p:spPr>
      </p:pic>
      <p:sp>
        <p:nvSpPr>
          <p:cNvPr id="8" name="Rectangle 7"/>
          <p:cNvSpPr/>
          <p:nvPr userDrawn="1"/>
        </p:nvSpPr>
        <p:spPr>
          <a:xfrm>
            <a:off x="1" y="0"/>
            <a:ext cx="6096000" cy="5940778"/>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dirty="0" err="1">
                <a:solidFill>
                  <a:srgbClr val="E65225"/>
                </a:solidFill>
                <a:latin typeface="Proxima Nova Light"/>
                <a:ea typeface="ＭＳ Ｐゴシック" charset="0"/>
                <a:cs typeface="Proxima Nova Light"/>
              </a:rPr>
              <a:t>gian@accessibilityoz.com.au</a:t>
            </a:r>
            <a:endParaRPr lang="en-US" dirty="0">
              <a:solidFill>
                <a:srgbClr val="E65225"/>
              </a:solidFill>
              <a:latin typeface="Proxima Nova Light"/>
              <a:ea typeface="ＭＳ Ｐゴシック" charset="0"/>
              <a:cs typeface="Proxima Nova Light"/>
            </a:endParaRPr>
          </a:p>
          <a:p>
            <a:pPr>
              <a:lnSpc>
                <a:spcPct val="50000"/>
              </a:lnSpc>
              <a:spcBef>
                <a:spcPct val="50000"/>
              </a:spcBef>
            </a:pPr>
            <a:r>
              <a:rPr lang="en-US" dirty="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4240945995"/>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hutterstock_193680272.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55222"/>
            <a:ext cx="12192000" cy="6096000"/>
          </a:xfrm>
          <a:prstGeom prst="rect">
            <a:avLst/>
          </a:prstGeom>
        </p:spPr>
      </p:pic>
      <p:sp>
        <p:nvSpPr>
          <p:cNvPr id="8" name="Rectangle 7"/>
          <p:cNvSpPr/>
          <p:nvPr userDrawn="1"/>
        </p:nvSpPr>
        <p:spPr>
          <a:xfrm>
            <a:off x="6098875" y="-155221"/>
            <a:ext cx="6093125" cy="609600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dirty="0" err="1">
                <a:solidFill>
                  <a:srgbClr val="E65225"/>
                </a:solidFill>
                <a:latin typeface="Proxima Nova Light"/>
                <a:ea typeface="ＭＳ Ｐゴシック" charset="0"/>
                <a:cs typeface="Proxima Nova Light"/>
              </a:rPr>
              <a:t>gian@accessibilityoz.com.au</a:t>
            </a:r>
            <a:endParaRPr lang="en-US" dirty="0">
              <a:solidFill>
                <a:srgbClr val="E65225"/>
              </a:solidFill>
              <a:latin typeface="Proxima Nova Light"/>
              <a:ea typeface="ＭＳ Ｐゴシック" charset="0"/>
              <a:cs typeface="Proxima Nova Light"/>
            </a:endParaRPr>
          </a:p>
          <a:p>
            <a:pPr>
              <a:lnSpc>
                <a:spcPct val="50000"/>
              </a:lnSpc>
              <a:spcBef>
                <a:spcPct val="50000"/>
              </a:spcBef>
            </a:pPr>
            <a:r>
              <a:rPr lang="en-US" dirty="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426919948"/>
      </p:ext>
    </p:extLst>
  </p:cSld>
  <p:clrMap bg1="lt1" tx1="dk1" bg2="lt2" tx2="dk2" accent1="accent1" accent2="accent2" accent3="accent3" accent4="accent4" accent5="accent5" accent6="accent6" hlink="hlink" folHlink="folHlink"/>
  <p:sldLayoutIdLst>
    <p:sldLayoutId id="2147483722" r:id="rId1"/>
    <p:sldLayoutId id="214748372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1"/>
            <a:ext cx="12192000" cy="118533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8" name="Picture 7" descr="Accessibility_Oz_Orang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646257" y="5771446"/>
            <a:ext cx="2394849" cy="1197932"/>
          </a:xfrm>
          <a:prstGeom prst="rect">
            <a:avLst/>
          </a:prstGeom>
        </p:spPr>
      </p:pic>
      <p:sp>
        <p:nvSpPr>
          <p:cNvPr id="9" name="Rectangle 8"/>
          <p:cNvSpPr/>
          <p:nvPr userDrawn="1"/>
        </p:nvSpPr>
        <p:spPr>
          <a:xfrm>
            <a:off x="741096" y="6202270"/>
            <a:ext cx="2085827" cy="400110"/>
          </a:xfrm>
          <a:prstGeom prst="rect">
            <a:avLst/>
          </a:prstGeom>
          <a:noFill/>
          <a:ln>
            <a:noFill/>
          </a:ln>
        </p:spPr>
        <p:txBody>
          <a:bodyPr wrap="none" lIns="91440" tIns="45720" rIns="91440" bIns="45720">
            <a:spAutoFit/>
          </a:bodyPr>
          <a:lstStyle/>
          <a:p>
            <a:pPr algn="ctr"/>
            <a:r>
              <a:rPr lang="en-AU" sz="2000" dirty="0">
                <a:ln w="12700">
                  <a:noFill/>
                  <a:prstDash val="solid"/>
                </a:ln>
                <a:solidFill>
                  <a:srgbClr val="E65225"/>
                </a:solidFill>
                <a:latin typeface="Proxima Nova Semibold"/>
                <a:cs typeface="Proxima Nova Semibold"/>
              </a:rPr>
              <a:t>@</a:t>
            </a:r>
            <a:r>
              <a:rPr lang="en-AU" sz="2000" dirty="0" err="1">
                <a:ln w="12700">
                  <a:noFill/>
                  <a:prstDash val="solid"/>
                </a:ln>
                <a:solidFill>
                  <a:srgbClr val="E65225"/>
                </a:solidFill>
                <a:latin typeface="Proxima Nova Semibold"/>
                <a:cs typeface="Proxima Nova Semibold"/>
              </a:rPr>
              <a:t>accessibilityoz</a:t>
            </a:r>
            <a:endParaRPr lang="en-AU" sz="2000" dirty="0">
              <a:ln w="12700">
                <a:noFill/>
                <a:prstDash val="solid"/>
              </a:ln>
              <a:solidFill>
                <a:srgbClr val="E65225"/>
              </a:solidFill>
              <a:latin typeface="Proxima Nova Semibold"/>
              <a:cs typeface="Proxima Nova Semibold"/>
            </a:endParaRPr>
          </a:p>
        </p:txBody>
      </p:sp>
      <p:cxnSp>
        <p:nvCxnSpPr>
          <p:cNvPr id="10" name="Straight Connector 9"/>
          <p:cNvCxnSpPr/>
          <p:nvPr userDrawn="1"/>
        </p:nvCxnSpPr>
        <p:spPr>
          <a:xfrm>
            <a:off x="365975" y="5771446"/>
            <a:ext cx="11511700" cy="0"/>
          </a:xfrm>
          <a:prstGeom prst="line">
            <a:avLst/>
          </a:prstGeom>
          <a:ln w="9525" cmpd="sng">
            <a:solidFill>
              <a:srgbClr val="E65225"/>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Slider_Swirt.psd"/>
          <p:cNvPicPr>
            <a:picLocks noChangeAspect="1"/>
          </p:cNvPicPr>
          <p:nvPr userDrawn="1"/>
        </p:nvPicPr>
        <p:blipFill>
          <a:blip r:embed="rId19">
            <a:alphaModFix amt="35000"/>
            <a:extLst>
              <a:ext uri="{28A0092B-C50C-407E-A947-70E740481C1C}">
                <a14:useLocalDpi xmlns:a14="http://schemas.microsoft.com/office/drawing/2010/main" val="0"/>
              </a:ext>
            </a:extLst>
          </a:blip>
          <a:stretch>
            <a:fillRect/>
          </a:stretch>
        </p:blipFill>
        <p:spPr>
          <a:xfrm>
            <a:off x="9044089" y="0"/>
            <a:ext cx="3599187" cy="3599187"/>
          </a:xfrm>
          <a:prstGeom prst="rect">
            <a:avLst/>
          </a:prstGeom>
        </p:spPr>
      </p:pic>
      <p:pic>
        <p:nvPicPr>
          <p:cNvPr id="12" name="Picture 11" descr="Twitter_Orange.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365975" y="6214765"/>
            <a:ext cx="375121" cy="375121"/>
          </a:xfrm>
          <a:prstGeom prst="rect">
            <a:avLst/>
          </a:prstGeom>
        </p:spPr>
      </p:pic>
    </p:spTree>
    <p:extLst>
      <p:ext uri="{BB962C8B-B14F-4D97-AF65-F5344CB8AC3E}">
        <p14:creationId xmlns:p14="http://schemas.microsoft.com/office/powerpoint/2010/main" val="220327735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shutterstock_197903273.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19250" y="1"/>
            <a:ext cx="10572750" cy="5940777"/>
          </a:xfrm>
          <a:prstGeom prst="rect">
            <a:avLst/>
          </a:prstGeom>
        </p:spPr>
      </p:pic>
      <p:sp>
        <p:nvSpPr>
          <p:cNvPr id="8" name="Rectangle 7"/>
          <p:cNvSpPr/>
          <p:nvPr userDrawn="1"/>
        </p:nvSpPr>
        <p:spPr>
          <a:xfrm>
            <a:off x="1" y="0"/>
            <a:ext cx="6096000" cy="5940778"/>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dirty="0" err="1">
                <a:solidFill>
                  <a:srgbClr val="E65225"/>
                </a:solidFill>
                <a:latin typeface="Proxima Nova Light"/>
                <a:ea typeface="ＭＳ Ｐゴシック" charset="0"/>
                <a:cs typeface="Proxima Nova Light"/>
              </a:rPr>
              <a:t>gian@accessibilityoz.com.au</a:t>
            </a:r>
            <a:endParaRPr lang="en-US" dirty="0">
              <a:solidFill>
                <a:srgbClr val="E65225"/>
              </a:solidFill>
              <a:latin typeface="Proxima Nova Light"/>
              <a:ea typeface="ＭＳ Ｐゴシック" charset="0"/>
              <a:cs typeface="Proxima Nova Light"/>
            </a:endParaRPr>
          </a:p>
          <a:p>
            <a:pPr>
              <a:lnSpc>
                <a:spcPct val="50000"/>
              </a:lnSpc>
              <a:spcBef>
                <a:spcPct val="50000"/>
              </a:spcBef>
            </a:pPr>
            <a:r>
              <a:rPr lang="en-US" dirty="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334082591"/>
      </p:ext>
    </p:extLst>
  </p:cSld>
  <p:clrMap bg1="lt1" tx1="dk1" bg2="lt2" tx2="dk2" accent1="accent1" accent2="accent2" accent3="accent3" accent4="accent4" accent5="accent5" accent6="accent6" hlink="hlink" folHlink="folHlink"/>
  <p:sldLayoutIdLst>
    <p:sldLayoutId id="2147483729" r:id="rId1"/>
    <p:sldLayoutId id="214748373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2576039"/>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C24D7C-B9E2-4521-9826-2BA84DD66D31}" type="datetimeFigureOut">
              <a:rPr lang="en-AU" smtClean="0">
                <a:solidFill>
                  <a:prstClr val="black">
                    <a:tint val="75000"/>
                  </a:prstClr>
                </a:solidFill>
              </a:rPr>
              <a:pPr/>
              <a:t>8/10/2016</a:t>
            </a:fld>
            <a:endParaRPr lang="en-AU">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48733-65E2-4928-8C7A-DDA81189C604}" type="slidenum">
              <a:rPr lang="en-AU" smtClean="0">
                <a:solidFill>
                  <a:prstClr val="black">
                    <a:tint val="75000"/>
                  </a:prstClr>
                </a:solidFill>
              </a:rPr>
              <a:pPr/>
              <a:t>‹#›</a:t>
            </a:fld>
            <a:endParaRPr lang="en-AU">
              <a:solidFill>
                <a:prstClr val="black">
                  <a:tint val="75000"/>
                </a:prstClr>
              </a:solidFill>
            </a:endParaRPr>
          </a:p>
        </p:txBody>
      </p:sp>
      <p:pic>
        <p:nvPicPr>
          <p:cNvPr id="8" name="Picture 7"/>
          <p:cNvPicPr>
            <a:picLocks noChangeAspect="1"/>
          </p:cNvPicPr>
          <p:nvPr userDrawn="1"/>
        </p:nvPicPr>
        <p:blipFill rotWithShape="1">
          <a:blip r:embed="rId14">
            <a:extLst>
              <a:ext uri="{28A0092B-C50C-407E-A947-70E740481C1C}">
                <a14:useLocalDpi xmlns:a14="http://schemas.microsoft.com/office/drawing/2010/main" val="0"/>
              </a:ext>
            </a:extLst>
          </a:blip>
          <a:srcRect r="36616"/>
          <a:stretch/>
        </p:blipFill>
        <p:spPr>
          <a:xfrm>
            <a:off x="0" y="1690688"/>
            <a:ext cx="12192000" cy="5178704"/>
          </a:xfrm>
          <a:prstGeom prst="rect">
            <a:avLst/>
          </a:prstGeom>
        </p:spPr>
      </p:pic>
    </p:spTree>
    <p:extLst>
      <p:ext uri="{BB962C8B-B14F-4D97-AF65-F5344CB8AC3E}">
        <p14:creationId xmlns:p14="http://schemas.microsoft.com/office/powerpoint/2010/main" val="922758177"/>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hutterstock_193680272.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55222"/>
            <a:ext cx="12192000" cy="6096000"/>
          </a:xfrm>
          <a:prstGeom prst="rect">
            <a:avLst/>
          </a:prstGeom>
        </p:spPr>
      </p:pic>
      <p:sp>
        <p:nvSpPr>
          <p:cNvPr id="8" name="Rectangle 7"/>
          <p:cNvSpPr/>
          <p:nvPr userDrawn="1"/>
        </p:nvSpPr>
        <p:spPr>
          <a:xfrm>
            <a:off x="6098875" y="-155221"/>
            <a:ext cx="6093125" cy="609600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dirty="0">
                <a:solidFill>
                  <a:srgbClr val="E65225"/>
                </a:solidFill>
                <a:latin typeface="Proxima Nova Light"/>
                <a:ea typeface="ＭＳ Ｐゴシック" charset="0"/>
                <a:cs typeface="Proxima Nova Light"/>
              </a:rPr>
              <a:t>gian@accessibilityoz.com</a:t>
            </a:r>
          </a:p>
          <a:p>
            <a:pPr>
              <a:lnSpc>
                <a:spcPct val="50000"/>
              </a:lnSpc>
              <a:spcBef>
                <a:spcPct val="50000"/>
              </a:spcBef>
            </a:pPr>
            <a:r>
              <a:rPr lang="en-US" dirty="0">
                <a:solidFill>
                  <a:srgbClr val="E65225"/>
                </a:solidFill>
                <a:latin typeface="Proxima Nova Semibold"/>
                <a:ea typeface="ＭＳ Ｐゴシック" charset="0"/>
                <a:cs typeface="Proxima Nova Semibold"/>
              </a:rPr>
              <a:t>accessibilityoz.com</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2915982568"/>
      </p:ext>
    </p:extLst>
  </p:cSld>
  <p:clrMap bg1="lt1" tx1="dk1" bg2="lt2" tx2="dk2" accent1="accent1" accent2="accent2" accent3="accent3" accent4="accent4" accent5="accent5" accent6="accent6" hlink="hlink" folHlink="folHlink"/>
  <p:sldLayoutIdLst>
    <p:sldLayoutId id="2147483849" r:id="rId1"/>
    <p:sldLayoutId id="21474838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shutterstock_197903273.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19250" y="1"/>
            <a:ext cx="10572750" cy="5940777"/>
          </a:xfrm>
          <a:prstGeom prst="rect">
            <a:avLst/>
          </a:prstGeom>
        </p:spPr>
      </p:pic>
      <p:sp>
        <p:nvSpPr>
          <p:cNvPr id="8" name="Rectangle 7"/>
          <p:cNvSpPr/>
          <p:nvPr userDrawn="1"/>
        </p:nvSpPr>
        <p:spPr>
          <a:xfrm>
            <a:off x="1" y="0"/>
            <a:ext cx="6096000" cy="5940778"/>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dirty="0">
                <a:solidFill>
                  <a:srgbClr val="E65225"/>
                </a:solidFill>
                <a:latin typeface="Proxima Nova Light"/>
                <a:ea typeface="ＭＳ Ｐゴシック" charset="0"/>
                <a:cs typeface="Proxima Nova Light"/>
              </a:rPr>
              <a:t>gian@accessibilityoz.com</a:t>
            </a:r>
          </a:p>
          <a:p>
            <a:pPr>
              <a:lnSpc>
                <a:spcPct val="50000"/>
              </a:lnSpc>
              <a:spcBef>
                <a:spcPct val="50000"/>
              </a:spcBef>
            </a:pPr>
            <a:r>
              <a:rPr lang="en-US" dirty="0">
                <a:solidFill>
                  <a:srgbClr val="E65225"/>
                </a:solidFill>
                <a:latin typeface="Proxima Nova Semibold"/>
                <a:ea typeface="ＭＳ Ｐゴシック" charset="0"/>
                <a:cs typeface="Proxima Nova Semibold"/>
              </a:rPr>
              <a:t>accessibilityoz.com</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1614686843"/>
      </p:ext>
    </p:extLst>
  </p:cSld>
  <p:clrMap bg1="lt1" tx1="dk1" bg2="lt2" tx2="dk2" accent1="accent1" accent2="accent2" accent3="accent3" accent4="accent4" accent5="accent5" accent6="accent6" hlink="hlink" folHlink="folHlink"/>
  <p:sldLayoutIdLst>
    <p:sldLayoutId id="2147483852" r:id="rId1"/>
    <p:sldLayoutId id="21474838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shutterstock_197903273.jp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19250" y="1"/>
            <a:ext cx="10572750" cy="5947172"/>
          </a:xfrm>
          <a:prstGeom prst="rect">
            <a:avLst/>
          </a:prstGeom>
        </p:spPr>
      </p:pic>
      <p:sp>
        <p:nvSpPr>
          <p:cNvPr id="8" name="Rectangle 7"/>
          <p:cNvSpPr/>
          <p:nvPr userDrawn="1"/>
        </p:nvSpPr>
        <p:spPr>
          <a:xfrm>
            <a:off x="1" y="-1"/>
            <a:ext cx="6096000" cy="594717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dirty="0">
                <a:solidFill>
                  <a:srgbClr val="E65225"/>
                </a:solidFill>
                <a:latin typeface="Proxima Nova Light"/>
                <a:ea typeface="ＭＳ Ｐゴシック" charset="0"/>
                <a:cs typeface="Proxima Nova Light"/>
              </a:rPr>
              <a:t>gian@accessibilityoz.com</a:t>
            </a:r>
          </a:p>
          <a:p>
            <a:pPr>
              <a:lnSpc>
                <a:spcPct val="50000"/>
              </a:lnSpc>
              <a:spcBef>
                <a:spcPct val="50000"/>
              </a:spcBef>
            </a:pPr>
            <a:r>
              <a:rPr lang="en-US" dirty="0">
                <a:solidFill>
                  <a:srgbClr val="E65225"/>
                </a:solidFill>
                <a:latin typeface="Proxima Nova Semibold"/>
                <a:ea typeface="ＭＳ Ｐゴシック" charset="0"/>
                <a:cs typeface="Proxima Nova Semibold"/>
              </a:rPr>
              <a:t>accessibilityoz.com</a:t>
            </a:r>
          </a:p>
        </p:txBody>
      </p:sp>
      <p:pic>
        <p:nvPicPr>
          <p:cNvPr id="10" name="Picture 9" descr="Accessibility_Oz_Orang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2418323052"/>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C24D7C-B9E2-4521-9826-2BA84DD66D31}" type="datetimeFigureOut">
              <a:rPr lang="en-AU" smtClean="0"/>
              <a:t>8/10/2016</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A48733-65E2-4928-8C7A-DDA81189C604}" type="slidenum">
              <a:rPr lang="en-AU" smtClean="0"/>
              <a:t>‹#›</a:t>
            </a:fld>
            <a:endParaRPr lang="en-AU"/>
          </a:p>
        </p:txBody>
      </p:sp>
      <p:pic>
        <p:nvPicPr>
          <p:cNvPr id="8" name="Picture 7"/>
          <p:cNvPicPr>
            <a:picLocks noChangeAspect="1"/>
          </p:cNvPicPr>
          <p:nvPr userDrawn="1"/>
        </p:nvPicPr>
        <p:blipFill rotWithShape="1">
          <a:blip r:embed="rId13">
            <a:extLst>
              <a:ext uri="{28A0092B-C50C-407E-A947-70E740481C1C}">
                <a14:useLocalDpi xmlns:a14="http://schemas.microsoft.com/office/drawing/2010/main" val="0"/>
              </a:ext>
            </a:extLst>
          </a:blip>
          <a:srcRect r="36616"/>
          <a:stretch/>
        </p:blipFill>
        <p:spPr>
          <a:xfrm>
            <a:off x="0" y="1690688"/>
            <a:ext cx="12192000" cy="5178704"/>
          </a:xfrm>
          <a:prstGeom prst="rect">
            <a:avLst/>
          </a:prstGeom>
        </p:spPr>
      </p:pic>
    </p:spTree>
    <p:extLst>
      <p:ext uri="{BB962C8B-B14F-4D97-AF65-F5344CB8AC3E}">
        <p14:creationId xmlns:p14="http://schemas.microsoft.com/office/powerpoint/2010/main" val="2141059172"/>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hutterstock_193680272.jp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55222"/>
            <a:ext cx="12192000" cy="6096000"/>
          </a:xfrm>
          <a:prstGeom prst="rect">
            <a:avLst/>
          </a:prstGeom>
        </p:spPr>
      </p:pic>
      <p:sp>
        <p:nvSpPr>
          <p:cNvPr id="8" name="Rectangle 7"/>
          <p:cNvSpPr/>
          <p:nvPr userDrawn="1"/>
        </p:nvSpPr>
        <p:spPr>
          <a:xfrm>
            <a:off x="6098875" y="-155221"/>
            <a:ext cx="6093125" cy="6096000"/>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sz="1800" dirty="0" err="1">
                <a:solidFill>
                  <a:srgbClr val="E65225"/>
                </a:solidFill>
                <a:latin typeface="Proxima Nova Light"/>
                <a:ea typeface="ＭＳ Ｐゴシック" charset="0"/>
                <a:cs typeface="Proxima Nova Light"/>
              </a:rPr>
              <a:t>gian@accessibilityoz.com.au</a:t>
            </a:r>
            <a:endParaRPr lang="en-US" sz="1800" dirty="0">
              <a:solidFill>
                <a:srgbClr val="E65225"/>
              </a:solidFill>
              <a:latin typeface="Proxima Nova Light"/>
              <a:ea typeface="ＭＳ Ｐゴシック" charset="0"/>
              <a:cs typeface="Proxima Nova Light"/>
            </a:endParaRPr>
          </a:p>
          <a:p>
            <a:pPr>
              <a:lnSpc>
                <a:spcPct val="50000"/>
              </a:lnSpc>
              <a:spcBef>
                <a:spcPct val="50000"/>
              </a:spcBef>
            </a:pPr>
            <a:r>
              <a:rPr lang="en-US" sz="1800" dirty="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297006343"/>
      </p:ext>
    </p:extLst>
  </p:cSld>
  <p:clrMap bg1="lt1" tx1="dk1" bg2="lt2" tx2="dk2" accent1="accent1" accent2="accent2" accent3="accent3" accent4="accent4" accent5="accent5" accent6="accent6" hlink="hlink" folHlink="folHlink"/>
  <p:sldLayoutIdLst>
    <p:sldLayoutId id="2147483661" r:id="rId1"/>
    <p:sldLayoutId id="214748367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shutterstock_197903273.jp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619250" y="1"/>
            <a:ext cx="10572750" cy="5947172"/>
          </a:xfrm>
          <a:prstGeom prst="rect">
            <a:avLst/>
          </a:prstGeom>
        </p:spPr>
      </p:pic>
      <p:sp>
        <p:nvSpPr>
          <p:cNvPr id="8" name="Rectangle 7"/>
          <p:cNvSpPr/>
          <p:nvPr userDrawn="1"/>
        </p:nvSpPr>
        <p:spPr>
          <a:xfrm>
            <a:off x="1" y="-1"/>
            <a:ext cx="6096000" cy="5947174"/>
          </a:xfrm>
          <a:prstGeom prst="rect">
            <a:avLst/>
          </a:prstGeom>
          <a:solidFill>
            <a:srgbClr val="E652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userDrawn="1"/>
        </p:nvSpPr>
        <p:spPr>
          <a:xfrm>
            <a:off x="478068" y="6182996"/>
            <a:ext cx="4846525" cy="507831"/>
          </a:xfrm>
          <a:prstGeom prst="rect">
            <a:avLst/>
          </a:prstGeom>
          <a:noFill/>
        </p:spPr>
        <p:txBody>
          <a:bodyPr wrap="square" rtlCol="0">
            <a:spAutoFit/>
          </a:bodyPr>
          <a:lstStyle/>
          <a:p>
            <a:pPr>
              <a:lnSpc>
                <a:spcPct val="50000"/>
              </a:lnSpc>
              <a:spcBef>
                <a:spcPct val="50000"/>
              </a:spcBef>
            </a:pPr>
            <a:r>
              <a:rPr lang="en-US" sz="1800" dirty="0" err="1">
                <a:solidFill>
                  <a:srgbClr val="E65225"/>
                </a:solidFill>
                <a:latin typeface="Proxima Nova Light"/>
                <a:ea typeface="ＭＳ Ｐゴシック" charset="0"/>
                <a:cs typeface="Proxima Nova Light"/>
              </a:rPr>
              <a:t>gian@accessibilityoz.com.au</a:t>
            </a:r>
            <a:endParaRPr lang="en-US" sz="1800" dirty="0">
              <a:solidFill>
                <a:srgbClr val="E65225"/>
              </a:solidFill>
              <a:latin typeface="Proxima Nova Light"/>
              <a:ea typeface="ＭＳ Ｐゴシック" charset="0"/>
              <a:cs typeface="Proxima Nova Light"/>
            </a:endParaRPr>
          </a:p>
          <a:p>
            <a:pPr>
              <a:lnSpc>
                <a:spcPct val="50000"/>
              </a:lnSpc>
              <a:spcBef>
                <a:spcPct val="50000"/>
              </a:spcBef>
            </a:pPr>
            <a:r>
              <a:rPr lang="en-US" sz="1800" dirty="0">
                <a:solidFill>
                  <a:srgbClr val="E65225"/>
                </a:solidFill>
                <a:latin typeface="Proxima Nova Semibold"/>
                <a:ea typeface="ＭＳ Ｐゴシック" charset="0"/>
                <a:cs typeface="Proxima Nova Semibold"/>
              </a:rPr>
              <a:t>accessibilityoz.com.au</a:t>
            </a:r>
          </a:p>
        </p:txBody>
      </p:sp>
      <p:pic>
        <p:nvPicPr>
          <p:cNvPr id="10" name="Picture 9" descr="Accessibility_Oz_Orang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563861" y="5837946"/>
            <a:ext cx="2394849" cy="1197932"/>
          </a:xfrm>
          <a:prstGeom prst="rect">
            <a:avLst/>
          </a:prstGeom>
        </p:spPr>
      </p:pic>
    </p:spTree>
    <p:extLst>
      <p:ext uri="{BB962C8B-B14F-4D97-AF65-F5344CB8AC3E}">
        <p14:creationId xmlns:p14="http://schemas.microsoft.com/office/powerpoint/2010/main" val="332600447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9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4"/>
          <a:stretch>
            <a:fillRect/>
          </a:stretch>
        </p:blipFill>
        <p:spPr>
          <a:xfrm>
            <a:off x="-1202046" y="0"/>
            <a:ext cx="13523014" cy="6858000"/>
          </a:xfrm>
          <a:prstGeom prst="rect">
            <a:avLst/>
          </a:prstGeom>
        </p:spPr>
      </p:pic>
    </p:spTree>
    <p:extLst>
      <p:ext uri="{BB962C8B-B14F-4D97-AF65-F5344CB8AC3E}">
        <p14:creationId xmlns:p14="http://schemas.microsoft.com/office/powerpoint/2010/main" val="681680950"/>
      </p:ext>
    </p:extLst>
  </p:cSld>
  <p:clrMap bg1="lt1" tx1="dk1" bg2="lt2" tx2="dk2" accent1="accent1" accent2="accent2" accent3="accent3" accent4="accent4" accent5="accent5" accent6="accent6" hlink="hlink" folHlink="folHlink"/>
  <p:sldLayoutIdLst>
    <p:sldLayoutId id="2147483689" r:id="rId1"/>
    <p:sldLayoutId id="214748369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4">
            <a:extLst>
              <a:ext uri="{28A0092B-C50C-407E-A947-70E740481C1C}">
                <a14:useLocalDpi xmlns:a14="http://schemas.microsoft.com/office/drawing/2010/main" val="0"/>
              </a:ext>
            </a:extLst>
          </a:blip>
          <a:srcRect t="5192" b="10088"/>
          <a:stretch/>
        </p:blipFill>
        <p:spPr>
          <a:xfrm>
            <a:off x="0" y="0"/>
            <a:ext cx="12225960" cy="6858000"/>
          </a:xfrm>
          <a:prstGeom prst="rect">
            <a:avLst/>
          </a:prstGeom>
        </p:spPr>
      </p:pic>
    </p:spTree>
    <p:extLst>
      <p:ext uri="{BB962C8B-B14F-4D97-AF65-F5344CB8AC3E}">
        <p14:creationId xmlns:p14="http://schemas.microsoft.com/office/powerpoint/2010/main" val="4181672285"/>
      </p:ext>
    </p:extLst>
  </p:cSld>
  <p:clrMap bg1="lt1" tx1="dk1" bg2="lt2" tx2="dk2" accent1="accent1" accent2="accent2" accent3="accent3" accent4="accent4" accent5="accent5" accent6="accent6" hlink="hlink" folHlink="folHlink"/>
  <p:sldLayoutIdLst>
    <p:sldLayoutId id="2147483694" r:id="rId1"/>
    <p:sldLayoutId id="214748369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09352"/>
      </p:ext>
    </p:extLst>
  </p:cSld>
  <p:clrMap bg1="lt1" tx1="dk1" bg2="lt2" tx2="dk2" accent1="accent1" accent2="accent2" accent3="accent3" accent4="accent4" accent5="accent5" accent6="accent6" hlink="hlink" folHlink="folHlink"/>
  <p:sldLayoutIdLst>
    <p:sldLayoutId id="2147483706" r:id="rId1"/>
    <p:sldLayoutId id="2147483710" r:id="rId2"/>
    <p:sldLayoutId id="2147483709" r:id="rId3"/>
    <p:sldLayoutId id="2147483707" r:id="rId4"/>
    <p:sldLayoutId id="2147483708" r:id="rId5"/>
    <p:sldLayoutId id="214748370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62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userDrawn="1"/>
        </p:nvSpPr>
        <p:spPr>
          <a:xfrm>
            <a:off x="0" y="561875"/>
            <a:ext cx="4836822" cy="2600425"/>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1761388"/>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4">
            <a:extLst>
              <a:ext uri="{28A0092B-C50C-407E-A947-70E740481C1C}">
                <a14:useLocalDpi xmlns:a14="http://schemas.microsoft.com/office/drawing/2010/main" val="0"/>
              </a:ext>
            </a:extLst>
          </a:blip>
          <a:srcRect t="5374" b="8512"/>
          <a:stretch/>
        </p:blipFill>
        <p:spPr>
          <a:xfrm>
            <a:off x="0" y="0"/>
            <a:ext cx="12192000" cy="6951541"/>
          </a:xfrm>
          <a:prstGeom prst="rect">
            <a:avLst/>
          </a:prstGeom>
        </p:spPr>
      </p:pic>
      <p:sp>
        <p:nvSpPr>
          <p:cNvPr id="8" name="Rectangle 7"/>
          <p:cNvSpPr/>
          <p:nvPr userDrawn="1"/>
        </p:nvSpPr>
        <p:spPr>
          <a:xfrm>
            <a:off x="0" y="561875"/>
            <a:ext cx="4836822" cy="5076925"/>
          </a:xfrm>
          <a:prstGeom prst="rect">
            <a:avLst/>
          </a:prstGeom>
          <a:solidFill>
            <a:srgbClr val="198A9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621614"/>
      </p:ext>
    </p:extLst>
  </p:cSld>
  <p:clrMap bg1="lt1" tx1="dk1" bg2="lt2" tx2="dk2" accent1="accent1" accent2="accent2" accent3="accent3" accent4="accent4" accent5="accent5" accent6="accent6" hlink="hlink" folHlink="folHlink"/>
  <p:sldLayoutIdLst>
    <p:sldLayoutId id="2147483698" r:id="rId1"/>
    <p:sldLayoutId id="214748369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2.xml.rels><?xml version="1.0" encoding="UTF-8" standalone="yes"?>
<Relationships xmlns="http://schemas.openxmlformats.org/package/2006/relationships"><Relationship Id="rId2" Type="http://schemas.openxmlformats.org/officeDocument/2006/relationships/hyperlink" Target="http://static.accessibilityoz.com.au/bom-js/JS_N_A2.html" TargetMode="External"/><Relationship Id="rId1" Type="http://schemas.openxmlformats.org/officeDocument/2006/relationships/slideLayout" Target="../slideLayouts/slideLayout39.xml"/></Relationships>
</file>

<file path=ppt/slides/_rels/slide103.xml.rels><?xml version="1.0" encoding="UTF-8" standalone="yes"?>
<Relationships xmlns="http://schemas.openxmlformats.org/package/2006/relationships"><Relationship Id="rId2" Type="http://schemas.openxmlformats.org/officeDocument/2006/relationships/hyperlink" Target="http://static.accessibilityoz.com.au/bom-js/JS_N_A3.html" TargetMode="External"/><Relationship Id="rId1" Type="http://schemas.openxmlformats.org/officeDocument/2006/relationships/slideLayout" Target="../slideLayouts/slideLayout3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5.xml.rels><?xml version="1.0" encoding="UTF-8" standalone="yes"?>
<Relationships xmlns="http://schemas.openxmlformats.org/package/2006/relationships"><Relationship Id="rId3" Type="http://schemas.openxmlformats.org/officeDocument/2006/relationships/hyperlink" Target="http://static.accessibilityoz.com.au/bom-js/JS_N_A4.html" TargetMode="External"/><Relationship Id="rId2" Type="http://schemas.openxmlformats.org/officeDocument/2006/relationships/notesSlide" Target="../notesSlides/notesSlide7.xml"/><Relationship Id="rId1" Type="http://schemas.openxmlformats.org/officeDocument/2006/relationships/slideLayout" Target="../slideLayouts/slideLayout39.xml"/><Relationship Id="rId4" Type="http://schemas.openxmlformats.org/officeDocument/2006/relationships/hyperlink" Target="http://www.accessifyforum.com/forum6/" TargetMode="External"/></Relationships>
</file>

<file path=ppt/slides/_rels/slide106.xml.rels><?xml version="1.0" encoding="UTF-8" standalone="yes"?>
<Relationships xmlns="http://schemas.openxmlformats.org/package/2006/relationships"><Relationship Id="rId2" Type="http://schemas.openxmlformats.org/officeDocument/2006/relationships/hyperlink" Target="http://static.accessibilityoz.com.au/bom-js/JS_N_A5.html" TargetMode="External"/><Relationship Id="rId1" Type="http://schemas.openxmlformats.org/officeDocument/2006/relationships/slideLayout" Target="../slideLayouts/slideLayout39.xml"/></Relationships>
</file>

<file path=ppt/slides/_rels/slide107.xml.rels><?xml version="1.0" encoding="UTF-8" standalone="yes"?>
<Relationships xmlns="http://schemas.openxmlformats.org/package/2006/relationships"><Relationship Id="rId2" Type="http://schemas.openxmlformats.org/officeDocument/2006/relationships/hyperlink" Target="http://static.accessibilityoz.com.au/bom-js/JS_N_A6.html" TargetMode="External"/><Relationship Id="rId1" Type="http://schemas.openxmlformats.org/officeDocument/2006/relationships/slideLayout" Target="../slideLayouts/slideLayout39.xml"/></Relationships>
</file>

<file path=ppt/slides/_rels/slide10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9.xml"/></Relationships>
</file>

<file path=ppt/slides/_rels/slide10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9.xml"/></Relationships>
</file>

<file path=ppt/slides/_rels/slide1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9.xml"/></Relationships>
</file>

<file path=ppt/slides/_rels/slide1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22.xml.rels><?xml version="1.0" encoding="UTF-8" standalone="yes"?>
<Relationships xmlns="http://schemas.openxmlformats.org/package/2006/relationships"><Relationship Id="rId3" Type="http://schemas.openxmlformats.org/officeDocument/2006/relationships/hyperlink" Target="http://www.smashingmagazine.com/2013/04/05/how-to-sell-the-value-of-mobile-to-clients/" TargetMode="External"/><Relationship Id="rId2" Type="http://schemas.openxmlformats.org/officeDocument/2006/relationships/notesSlide" Target="../notesSlides/notesSlide8.xml"/><Relationship Id="rId1" Type="http://schemas.openxmlformats.org/officeDocument/2006/relationships/slideLayout" Target="../slideLayouts/slideLayout39.xml"/><Relationship Id="rId5" Type="http://schemas.openxmlformats.org/officeDocument/2006/relationships/hyperlink" Target="http://static.accessibilityoz.com.au/bom-js/JS_F_A1-A3-A4.html" TargetMode="External"/><Relationship Id="rId4" Type="http://schemas.openxmlformats.org/officeDocument/2006/relationships/hyperlink" Target="http://rickharrison.github.io/validate.js/" TargetMode="External"/></Relationships>
</file>

<file path=ppt/slides/_rels/slide1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9.xml"/></Relationships>
</file>

<file path=ppt/slides/_rels/slide124.xml.rels><?xml version="1.0" encoding="UTF-8" standalone="yes"?>
<Relationships xmlns="http://schemas.openxmlformats.org/package/2006/relationships"><Relationship Id="rId3" Type="http://schemas.openxmlformats.org/officeDocument/2006/relationships/hyperlink" Target="http://static.accessibilityoz.com.au/maw/pass-form.html?name=&amp;age=123" TargetMode="External"/><Relationship Id="rId2" Type="http://schemas.openxmlformats.org/officeDocument/2006/relationships/hyperlink" Target="http://static.accessibilityoz.com.au/bom-js/JS_F_A5.html" TargetMode="External"/><Relationship Id="rId1" Type="http://schemas.openxmlformats.org/officeDocument/2006/relationships/slideLayout" Target="../slideLayouts/slideLayout39.xml"/></Relationships>
</file>

<file path=ppt/slides/_rels/slide125.xml.rels><?xml version="1.0" encoding="UTF-8" standalone="yes"?>
<Relationships xmlns="http://schemas.openxmlformats.org/package/2006/relationships"><Relationship Id="rId2" Type="http://schemas.openxmlformats.org/officeDocument/2006/relationships/hyperlink" Target="http://static.accessibilityoz.com.au/bom-js/JS_F_AA1.html" TargetMode="External"/><Relationship Id="rId1" Type="http://schemas.openxmlformats.org/officeDocument/2006/relationships/slideLayout" Target="../slideLayouts/slideLayout39.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9.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hyperlink" Target="http://s3.envato.com/files/2526201/index.html" TargetMode="External"/><Relationship Id="rId2" Type="http://schemas.openxmlformats.org/officeDocument/2006/relationships/hyperlink" Target="http://jqueryui.com/progressbar/" TargetMode="External"/><Relationship Id="rId1" Type="http://schemas.openxmlformats.org/officeDocument/2006/relationships/slideLayout" Target="../slideLayouts/slideLayout39.xml"/><Relationship Id="rId5" Type="http://schemas.openxmlformats.org/officeDocument/2006/relationships/hyperlink" Target="http://static.accessibilityoz.com.au/bom-js/JS_G_A1.html" TargetMode="External"/><Relationship Id="rId4" Type="http://schemas.openxmlformats.org/officeDocument/2006/relationships/hyperlink" Target="http://jqueryui.com/progressbar/#label"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hyperlink" Target="http://www.telstra.com.au/store-locator/?map&amp;richmond,+vic,+3121,-37.818635,145.00147040000002#tab-1" TargetMode="External"/><Relationship Id="rId2" Type="http://schemas.openxmlformats.org/officeDocument/2006/relationships/hyperlink" Target="http://www.optus.com.au/shop/mobile/network/coverage" TargetMode="External"/><Relationship Id="rId1" Type="http://schemas.openxmlformats.org/officeDocument/2006/relationships/slideLayout" Target="../slideLayouts/slideLayout39.xml"/><Relationship Id="rId6" Type="http://schemas.openxmlformats.org/officeDocument/2006/relationships/hyperlink" Target="http://static.accessibilityoz.com.au/bom-js/JS_G_A2.html" TargetMode="External"/><Relationship Id="rId5" Type="http://schemas.openxmlformats.org/officeDocument/2006/relationships/hyperlink" Target="http://www.brisbane.qld.gov.au/facilities-recreation/sports-and-leisure/walking/walking-trails/public-art-trails/contemporary-art-and-architecture-trail/index.htm" TargetMode="External"/><Relationship Id="rId4" Type="http://schemas.openxmlformats.org/officeDocument/2006/relationships/hyperlink" Target="http://www.grainscanada.gc.ca/str-rst/fusarium/ldt-ldt-eng.ht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2.xml.rels><?xml version="1.0" encoding="UTF-8" standalone="yes"?>
<Relationships xmlns="http://schemas.openxmlformats.org/package/2006/relationships"><Relationship Id="rId3" Type="http://schemas.openxmlformats.org/officeDocument/2006/relationships/hyperlink" Target="http://wiki.accessibilityoz.com.au/" TargetMode="External"/><Relationship Id="rId2" Type="http://schemas.openxmlformats.org/officeDocument/2006/relationships/hyperlink" Target="http://www.sony.com.au/" TargetMode="External"/><Relationship Id="rId1" Type="http://schemas.openxmlformats.org/officeDocument/2006/relationships/slideLayout" Target="../slideLayouts/slideLayout39.xml"/><Relationship Id="rId4" Type="http://schemas.openxmlformats.org/officeDocument/2006/relationships/hyperlink" Target="https://www.accessibilityoz.com/"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nbcphiladelphia.com/" TargetMode="External"/><Relationship Id="rId2" Type="http://schemas.openxmlformats.org/officeDocument/2006/relationships/hyperlink" Target="http://www.sony.com.au/" TargetMode="External"/><Relationship Id="rId1" Type="http://schemas.openxmlformats.org/officeDocument/2006/relationships/slideLayout" Target="../slideLayouts/slideLayout39.xml"/><Relationship Id="rId5" Type="http://schemas.openxmlformats.org/officeDocument/2006/relationships/hyperlink" Target="http://static.accessibilityoz.com.au/bom-js/JS_N_A1.html" TargetMode="External"/><Relationship Id="rId4" Type="http://schemas.openxmlformats.org/officeDocument/2006/relationships/hyperlink" Target="http://www.canada.gc.ca/home.html"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hyperlink" Target="https://www.amazon.com/ap/signin?_encoding=UTF8&amp;openid.assoc_handle=amazon_checkout_us&amp;openid.claimed_id=http://specs.openid.net/auth/2.0/identifier_select&amp;openid.identity=http://specs.openid.net/auth/2.0/identifier_select&amp;openid.mode=checkid_setup&amp;openid.ns=http://specs.openid.net/auth/2.0&amp;openid.ns.pape=http://specs.openid.net/extensions/pape/1.0&amp;openid.pape.max_auth_age=0&amp;openid.return_to=https://www.amazon.com/gp/buy/signin/handlers/continue.html?ie%3DUTF8%26eGCApp%3D%26hasWorkingJavascript%3D0%26isEGCOrder%3D0%26isFresh%3D%26oldCustomerId%3D0%26oldPurchaseId%3D%26preInitiateCustomerId%3DA3ODZ6P4O44EJD%26purchaseInProgress%3D%26siteDesign%3D&amp;pageId=amazon_checkout_us&amp;showRmrMe=1&amp;siteState=isRegularCheckout.1|IMBMsgs.|isRedirect.1&amp;suppressSignInRadioButtons=0" TargetMode="External"/><Relationship Id="rId2" Type="http://schemas.openxmlformats.org/officeDocument/2006/relationships/hyperlink" Target="https://www.airbnb.com.au/s/Melbourne--Victoria--Australia?checkin=26-08-2015&amp;checkout=28-08-2015&amp;guests=&amp;source=bb&amp;ss_id=ws73qpyy" TargetMode="Externa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hyperlink" Target="http://www.tac.vic.gov.au/claims/forms-and-brochures-clients/forms-for-clients" TargetMode="External"/><Relationship Id="rId2" Type="http://schemas.openxmlformats.org/officeDocument/2006/relationships/hyperlink" Target="https://my.sunderland.ac.uk/display/citycampusassignments/Assignments+Ready+to+Collect" TargetMode="External"/><Relationship Id="rId1" Type="http://schemas.openxmlformats.org/officeDocument/2006/relationships/slideLayout" Target="../slideLayouts/slideLayout39.xml"/><Relationship Id="rId4" Type="http://schemas.openxmlformats.org/officeDocument/2006/relationships/hyperlink" Target="http://static.accessibilityoz.com.au/bom-js/JS_G_A8.html"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0.xml"/></Relationships>
</file>

<file path=ppt/slides/_rels/slide5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0.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60.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hyperlink" Target="http://static.accessibilityoz.com.au/bom-js/JS_G_A6.html" TargetMode="External"/><Relationship Id="rId2" Type="http://schemas.openxmlformats.org/officeDocument/2006/relationships/hyperlink" Target="http://www.dynamicdrive.com/dynamicindex1/sm/" TargetMode="Externa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hyperlink" Target="http://static.accessibilityoz.com.au/bom-js/JS_C_A9.html" TargetMode="External"/><Relationship Id="rId2" Type="http://schemas.openxmlformats.org/officeDocument/2006/relationships/hyperlink" Target="http://www.amnesty.org.au/" TargetMode="External"/><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3" Type="http://schemas.openxmlformats.org/officeDocument/2006/relationships/hyperlink" Target="http://www.brothercake.com/scripts/dbx/list.html" TargetMode="External"/><Relationship Id="rId2" Type="http://schemas.openxmlformats.org/officeDocument/2006/relationships/hyperlink" Target="http://static.accessibilityoz.com.au/maw/js-reorder.html" TargetMode="External"/><Relationship Id="rId1" Type="http://schemas.openxmlformats.org/officeDocument/2006/relationships/slideLayout" Target="../slideLayouts/slideLayout39.xml"/><Relationship Id="rId4" Type="http://schemas.openxmlformats.org/officeDocument/2006/relationships/hyperlink" Target="http://static.accessibilityoz.com.au/bom-js/JS_C_A11.html"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hyperlink" Target="http://www.htmldrive.net/edit_media/2010/201008/20100802/demo/demo.php" TargetMode="External"/><Relationship Id="rId2" Type="http://schemas.openxmlformats.org/officeDocument/2006/relationships/notesSlide" Target="../notesSlides/notesSlide6.xml"/><Relationship Id="rId1" Type="http://schemas.openxmlformats.org/officeDocument/2006/relationships/slideLayout" Target="../slideLayouts/slideLayout39.xml"/><Relationship Id="rId5" Type="http://schemas.openxmlformats.org/officeDocument/2006/relationships/hyperlink" Target="http://static.accessibilityoz.com.au/bom-js/JS_C_A10-A12.html" TargetMode="External"/><Relationship Id="rId4" Type="http://schemas.openxmlformats.org/officeDocument/2006/relationships/hyperlink" Target="http://irama.org/pkg/butterfly-0.10/" TargetMode="External"/></Relationships>
</file>

<file path=ppt/slides/_rels/slide62.xml.rels><?xml version="1.0" encoding="UTF-8" standalone="yes"?>
<Relationships xmlns="http://schemas.openxmlformats.org/package/2006/relationships"><Relationship Id="rId3" Type="http://schemas.openxmlformats.org/officeDocument/2006/relationships/hyperlink" Target="http://static.accessibilityoz.com.au/bom-js/JS_C_A10-A12.html" TargetMode="External"/><Relationship Id="rId2" Type="http://schemas.openxmlformats.org/officeDocument/2006/relationships/hyperlink" Target="http://fancyapps.com/fancybox/demo/" TargetMode="External"/><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trace.wisc.edu/peat/" TargetMode="External"/><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2" Type="http://schemas.openxmlformats.org/officeDocument/2006/relationships/hyperlink" Target="https://www.kickstarter.com/projects/limemouse/lifx-the-light-bulb-reinvented/description" TargetMode="External"/><Relationship Id="rId1" Type="http://schemas.openxmlformats.org/officeDocument/2006/relationships/slideLayout" Target="../slideLayouts/slideLayout3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77.xml.rels><?xml version="1.0" encoding="UTF-8" standalone="yes"?>
<Relationships xmlns="http://schemas.openxmlformats.org/package/2006/relationships"><Relationship Id="rId3" Type="http://schemas.openxmlformats.org/officeDocument/2006/relationships/hyperlink" Target="http://static.accessibilityoz.com.au/bom-js/JS_C_A5.html" TargetMode="External"/><Relationship Id="rId2" Type="http://schemas.openxmlformats.org/officeDocument/2006/relationships/hyperlink" Target="http://www.anz.com/" TargetMode="External"/><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0.xml.rels><?xml version="1.0" encoding="UTF-8" standalone="yes"?>
<Relationships xmlns="http://schemas.openxmlformats.org/package/2006/relationships"><Relationship Id="rId3" Type="http://schemas.openxmlformats.org/officeDocument/2006/relationships/hyperlink" Target="http://www.accessibilityoz.com/" TargetMode="External"/><Relationship Id="rId2" Type="http://schemas.openxmlformats.org/officeDocument/2006/relationships/hyperlink" Target="http://marqueeticker.demo.mediahof.com/en/" TargetMode="External"/><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2" Type="http://schemas.openxmlformats.org/officeDocument/2006/relationships/hyperlink" Target="http://static.accessibilityoz.com.au/bom-js/JS_C_A8.html" TargetMode="External"/><Relationship Id="rId1" Type="http://schemas.openxmlformats.org/officeDocument/2006/relationships/slideLayout" Target="../slideLayouts/slideLayout39.xml"/></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9.xml"/></Relationships>
</file>

<file path=ppt/slides/_rels/slide8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5.xml.rels><?xml version="1.0" encoding="UTF-8" standalone="yes"?>
<Relationships xmlns="http://schemas.openxmlformats.org/package/2006/relationships"><Relationship Id="rId3" Type="http://schemas.openxmlformats.org/officeDocument/2006/relationships/hyperlink" Target="http://static.accessibilityoz.com.au/bom-js/JS_C_A6-A7.html" TargetMode="External"/><Relationship Id="rId2" Type="http://schemas.openxmlformats.org/officeDocument/2006/relationships/hyperlink" Target="http://joomla25.sakic.net/ajax-scroller/" TargetMode="External"/><Relationship Id="rId1" Type="http://schemas.openxmlformats.org/officeDocument/2006/relationships/slideLayout" Target="../slideLayouts/slideLayout3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9.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9.xml"/></Relationships>
</file>

<file path=ppt/slides/_rels/slide96.xml.rels><?xml version="1.0" encoding="UTF-8" standalone="yes"?>
<Relationships xmlns="http://schemas.openxmlformats.org/package/2006/relationships"><Relationship Id="rId3" Type="http://schemas.openxmlformats.org/officeDocument/2006/relationships/hyperlink" Target="http://www.sheppardsoftware.com/braingames/bouncing/bouncingBalls.htm" TargetMode="External"/><Relationship Id="rId2" Type="http://schemas.openxmlformats.org/officeDocument/2006/relationships/hyperlink" Target="http://www.typeonline.co.uk/number_pad_lesson1.html" TargetMode="External"/><Relationship Id="rId1" Type="http://schemas.openxmlformats.org/officeDocument/2006/relationships/slideLayout" Target="../slideLayouts/slideLayout39.xml"/><Relationship Id="rId4" Type="http://schemas.openxmlformats.org/officeDocument/2006/relationships/hyperlink" Target="http://static.accessibilityoz.com.au/bom-js/JS_G_A3.html"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8.xml.rels><?xml version="1.0" encoding="UTF-8" standalone="yes"?>
<Relationships xmlns="http://schemas.openxmlformats.org/package/2006/relationships"><Relationship Id="rId3" Type="http://schemas.openxmlformats.org/officeDocument/2006/relationships/hyperlink" Target="http://www.tac.vic.gov.au/claims/forms-and-brochures-clients/forms-for-clients" TargetMode="External"/><Relationship Id="rId2" Type="http://schemas.openxmlformats.org/officeDocument/2006/relationships/hyperlink" Target="http://support.telstra.com.au/t5/Support/ct-p/Support" TargetMode="External"/><Relationship Id="rId1" Type="http://schemas.openxmlformats.org/officeDocument/2006/relationships/slideLayout" Target="../slideLayouts/slideLayout39.xml"/><Relationship Id="rId4" Type="http://schemas.openxmlformats.org/officeDocument/2006/relationships/hyperlink" Target="http://static.accessibilityoz.com.au/bom-js/JS_G_A4.html" TargetMode="Externa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JavaScript accessibility</a:t>
            </a:r>
            <a:br>
              <a:rPr lang="en-AU" dirty="0"/>
            </a:br>
            <a:r>
              <a:rPr lang="en-AU" dirty="0"/>
              <a:t>http://pz.tt/desertjs</a:t>
            </a:r>
          </a:p>
        </p:txBody>
      </p:sp>
    </p:spTree>
    <p:extLst>
      <p:ext uri="{BB962C8B-B14F-4D97-AF65-F5344CB8AC3E}">
        <p14:creationId xmlns:p14="http://schemas.microsoft.com/office/powerpoint/2010/main" val="3031236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defRPr/>
            </a:pPr>
            <a:r>
              <a:rPr lang="en-AU" dirty="0"/>
              <a:t>Accessibility principles</a:t>
            </a:r>
          </a:p>
        </p:txBody>
      </p:sp>
      <p:sp>
        <p:nvSpPr>
          <p:cNvPr id="4" name="Text Placeholder 3"/>
          <p:cNvSpPr>
            <a:spLocks noGrp="1"/>
          </p:cNvSpPr>
          <p:nvPr>
            <p:ph type="body" sz="quarter" idx="10"/>
          </p:nvPr>
        </p:nvSpPr>
        <p:spPr/>
        <p:txBody>
          <a:bodyPr/>
          <a:lstStyle/>
          <a:p>
            <a:r>
              <a:rPr lang="en-AU" dirty="0"/>
              <a:t>JavaScript</a:t>
            </a:r>
          </a:p>
        </p:txBody>
      </p:sp>
    </p:spTree>
    <p:extLst>
      <p:ext uri="{BB962C8B-B14F-4D97-AF65-F5344CB8AC3E}">
        <p14:creationId xmlns:p14="http://schemas.microsoft.com/office/powerpoint/2010/main" val="171242894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ea typeface="ＭＳ Ｐゴシック" panose="020B0600070205080204" pitchFamily="34" charset="-128"/>
              </a:rPr>
              <a:t>Principle 8: Change in content and context</a:t>
            </a:r>
          </a:p>
        </p:txBody>
      </p:sp>
      <p:sp>
        <p:nvSpPr>
          <p:cNvPr id="3" name="Subtitle 2"/>
          <p:cNvSpPr>
            <a:spLocks noGrp="1"/>
          </p:cNvSpPr>
          <p:nvPr>
            <p:ph type="subTitle" idx="1"/>
          </p:nvPr>
        </p:nvSpPr>
        <p:spPr/>
        <p:txBody>
          <a:bodyPr/>
          <a:lstStyle/>
          <a:p>
            <a:r>
              <a:rPr lang="en-AU" sz="3600" dirty="0">
                <a:solidFill>
                  <a:schemeClr val="tx1"/>
                </a:solidFill>
              </a:rPr>
              <a:t>Navigating a document or inputting data into a form should be a predictable experience for all users. People with visual, cognitive or motor impairments may become disoriented if changes in context or content occur unexpectedly, such as a new window popping up or the focus being moved to another form component. The user may be not aware that a change has occurred as a result of their actions if they were not adequately informed or did not initiate the change.</a:t>
            </a:r>
          </a:p>
        </p:txBody>
      </p:sp>
    </p:spTree>
    <p:extLst>
      <p:ext uri="{BB962C8B-B14F-4D97-AF65-F5344CB8AC3E}">
        <p14:creationId xmlns:p14="http://schemas.microsoft.com/office/powerpoint/2010/main" val="33714276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New windows</a:t>
            </a:r>
          </a:p>
        </p:txBody>
      </p:sp>
    </p:spTree>
    <p:extLst>
      <p:ext uri="{BB962C8B-B14F-4D97-AF65-F5344CB8AC3E}">
        <p14:creationId xmlns:p14="http://schemas.microsoft.com/office/powerpoint/2010/main" val="21013791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Initiated on user request</a:t>
            </a:r>
          </a:p>
        </p:txBody>
      </p:sp>
      <p:sp>
        <p:nvSpPr>
          <p:cNvPr id="3" name="Subtitle 2"/>
          <p:cNvSpPr>
            <a:spLocks noGrp="1"/>
          </p:cNvSpPr>
          <p:nvPr>
            <p:ph type="subTitle" idx="1"/>
          </p:nvPr>
        </p:nvSpPr>
        <p:spPr>
          <a:xfrm>
            <a:off x="381000" y="1729422"/>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Use an actuation event, rather than focus or load event, to programmatically open links or trigger popup windows</a:t>
            </a:r>
          </a:p>
          <a:p>
            <a:endParaRPr lang="en-AU" altLang="en-US" sz="3200" dirty="0">
              <a:ea typeface="ＭＳ Ｐゴシック" panose="020B0600070205080204" pitchFamily="34" charset="-128"/>
            </a:endParaRPr>
          </a:p>
          <a:p>
            <a:r>
              <a:rPr lang="en-AU" altLang="en-US" sz="3200" dirty="0">
                <a:solidFill>
                  <a:srgbClr val="FF0000"/>
                </a:solidFill>
                <a:ea typeface="ＭＳ Ｐゴシック" panose="020B0600070205080204" pitchFamily="34" charset="-128"/>
              </a:rPr>
              <a:t>Incorrect example: </a:t>
            </a:r>
            <a:r>
              <a:rPr lang="en-AU" altLang="en-US" sz="3200" dirty="0">
                <a:solidFill>
                  <a:srgbClr val="FF0000"/>
                </a:solidFill>
                <a:ea typeface="ＭＳ Ｐゴシック" panose="020B0600070205080204" pitchFamily="34" charset="-128"/>
                <a:hlinkClick r:id="rId2"/>
              </a:rPr>
              <a:t>JS_N_A2</a:t>
            </a:r>
            <a:endParaRPr lang="en-US" altLang="en-US" sz="3200" dirty="0">
              <a:solidFill>
                <a:srgbClr val="FF0000"/>
              </a:solidFill>
              <a:ea typeface="ＭＳ Ｐゴシック" panose="020B0600070205080204" pitchFamily="34" charset="-128"/>
            </a:endParaRPr>
          </a:p>
          <a:p>
            <a:endParaRPr lang="en-AU" altLang="en-US" sz="3200" dirty="0">
              <a:solidFill>
                <a:schemeClr val="tx1"/>
              </a:solidFill>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69601782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Initiated on user request</a:t>
            </a:r>
          </a:p>
        </p:txBody>
      </p:sp>
      <p:sp>
        <p:nvSpPr>
          <p:cNvPr id="3" name="Subtitle 2"/>
          <p:cNvSpPr>
            <a:spLocks noGrp="1"/>
          </p:cNvSpPr>
          <p:nvPr>
            <p:ph type="subTitle" idx="1"/>
          </p:nvPr>
        </p:nvSpPr>
        <p:spPr>
          <a:xfrm>
            <a:off x="381000" y="1729422"/>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Use progressive enhancement to open windows on user request</a:t>
            </a:r>
          </a:p>
          <a:p>
            <a:endParaRPr lang="en-AU" altLang="en-US" sz="3200" dirty="0">
              <a:ea typeface="ＭＳ Ｐゴシック" panose="020B0600070205080204" pitchFamily="34" charset="-128"/>
            </a:endParaRPr>
          </a:p>
          <a:p>
            <a:endParaRPr lang="en-AU" altLang="en-US" sz="3200" dirty="0">
              <a:ea typeface="ＭＳ Ｐゴシック" panose="020B0600070205080204" pitchFamily="34" charset="-128"/>
            </a:endParaRPr>
          </a:p>
          <a:p>
            <a:r>
              <a:rPr lang="en-AU" altLang="en-US" sz="3200" dirty="0">
                <a:solidFill>
                  <a:schemeClr val="tx1"/>
                </a:solidFill>
                <a:ea typeface="ＭＳ Ｐゴシック" panose="020B0600070205080204" pitchFamily="34" charset="-128"/>
              </a:rPr>
              <a:t>Correct example: </a:t>
            </a:r>
            <a:r>
              <a:rPr lang="en-AU" altLang="en-US" sz="3200" dirty="0">
                <a:ea typeface="ＭＳ Ｐゴシック" panose="020B0600070205080204" pitchFamily="34" charset="-128"/>
                <a:hlinkClick r:id="rId2"/>
              </a:rPr>
              <a:t>JS_N_A3</a:t>
            </a:r>
            <a:endParaRPr lang="en-US" altLang="en-US" sz="3200" dirty="0">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3590979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Change on user request</a:t>
            </a:r>
          </a:p>
        </p:txBody>
      </p:sp>
    </p:spTree>
    <p:extLst>
      <p:ext uri="{BB962C8B-B14F-4D97-AF65-F5344CB8AC3E}">
        <p14:creationId xmlns:p14="http://schemas.microsoft.com/office/powerpoint/2010/main" val="24057051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Initiated on user request</a:t>
            </a:r>
          </a:p>
        </p:txBody>
      </p:sp>
      <p:sp>
        <p:nvSpPr>
          <p:cNvPr id="3" name="Subtitle 2"/>
          <p:cNvSpPr>
            <a:spLocks noGrp="1"/>
          </p:cNvSpPr>
          <p:nvPr>
            <p:ph type="subTitle" idx="1"/>
          </p:nvPr>
        </p:nvSpPr>
        <p:spPr>
          <a:xfrm>
            <a:off x="381000" y="1729422"/>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Do not use the change event of a SELECT element for navigation</a:t>
            </a:r>
          </a:p>
          <a:p>
            <a:endParaRPr lang="en-AU" altLang="en-US" sz="3200" dirty="0">
              <a:ea typeface="ＭＳ Ｐゴシック" panose="020B0600070205080204" pitchFamily="34" charset="-128"/>
            </a:endParaRPr>
          </a:p>
          <a:p>
            <a:r>
              <a:rPr lang="en-AU" altLang="en-US" sz="3200" dirty="0">
                <a:solidFill>
                  <a:srgbClr val="FF0000"/>
                </a:solidFill>
                <a:ea typeface="ＭＳ Ｐゴシック" panose="020B0600070205080204" pitchFamily="34" charset="-128"/>
              </a:rPr>
              <a:t>Incorrect example: </a:t>
            </a:r>
            <a:r>
              <a:rPr lang="en-AU" altLang="en-US" sz="3200" dirty="0">
                <a:solidFill>
                  <a:srgbClr val="FF0000"/>
                </a:solidFill>
                <a:ea typeface="ＭＳ Ｐゴシック" panose="020B0600070205080204" pitchFamily="34" charset="-128"/>
                <a:hlinkClick r:id="rId3"/>
              </a:rPr>
              <a:t>JS_N_A4</a:t>
            </a:r>
            <a:endParaRPr lang="en-US" altLang="en-US" sz="3200" dirty="0">
              <a:solidFill>
                <a:srgbClr val="FF0000"/>
              </a:solidFill>
              <a:ea typeface="ＭＳ Ｐゴシック" panose="020B0600070205080204" pitchFamily="34" charset="-128"/>
            </a:endParaRPr>
          </a:p>
          <a:p>
            <a:endParaRPr lang="en-AU" altLang="en-US" sz="3200" dirty="0">
              <a:ea typeface="ＭＳ Ｐゴシック" panose="020B0600070205080204" pitchFamily="34" charset="-128"/>
            </a:endParaRPr>
          </a:p>
          <a:p>
            <a:r>
              <a:rPr lang="en-AU" altLang="en-US" sz="3200" dirty="0">
                <a:solidFill>
                  <a:schemeClr val="tx1"/>
                </a:solidFill>
                <a:ea typeface="ＭＳ Ｐゴシック" panose="020B0600070205080204" pitchFamily="34" charset="-128"/>
              </a:rPr>
              <a:t>Correct example: </a:t>
            </a:r>
            <a:r>
              <a:rPr lang="en-US" altLang="en-US" sz="3200" dirty="0" err="1">
                <a:ea typeface="ＭＳ Ｐゴシック" panose="020B0600070205080204" pitchFamily="34" charset="-128"/>
                <a:hlinkClick r:id="rId4"/>
              </a:rPr>
              <a:t>AccessifyForum</a:t>
            </a:r>
            <a:endParaRPr lang="en-AU" altLang="en-US" sz="3200" dirty="0">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428059382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Initiated on user request</a:t>
            </a:r>
          </a:p>
        </p:txBody>
      </p:sp>
      <p:sp>
        <p:nvSpPr>
          <p:cNvPr id="3" name="Subtitle 2"/>
          <p:cNvSpPr>
            <a:spLocks noGrp="1"/>
          </p:cNvSpPr>
          <p:nvPr>
            <p:ph type="subTitle" idx="1"/>
          </p:nvPr>
        </p:nvSpPr>
        <p:spPr>
          <a:xfrm>
            <a:off x="381000" y="1729422"/>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Do not automatically redirect the page using JavaScript</a:t>
            </a:r>
          </a:p>
          <a:p>
            <a:endParaRPr lang="en-AU" altLang="en-US" sz="3200" dirty="0">
              <a:ea typeface="ＭＳ Ｐゴシック" panose="020B0600070205080204" pitchFamily="34" charset="-128"/>
            </a:endParaRPr>
          </a:p>
          <a:p>
            <a:r>
              <a:rPr lang="en-AU" altLang="en-US" sz="3200" dirty="0">
                <a:solidFill>
                  <a:srgbClr val="FF0000"/>
                </a:solidFill>
                <a:ea typeface="ＭＳ Ｐゴシック" panose="020B0600070205080204" pitchFamily="34" charset="-128"/>
              </a:rPr>
              <a:t>Incorrect example: </a:t>
            </a:r>
            <a:r>
              <a:rPr lang="en-AU" altLang="en-US" sz="3200" dirty="0">
                <a:solidFill>
                  <a:srgbClr val="FF0000"/>
                </a:solidFill>
                <a:ea typeface="ＭＳ Ｐゴシック" panose="020B0600070205080204" pitchFamily="34" charset="-128"/>
                <a:hlinkClick r:id="rId2"/>
              </a:rPr>
              <a:t>JS_N_A5</a:t>
            </a:r>
            <a:endParaRPr lang="en-US" altLang="en-US" sz="3200" dirty="0">
              <a:solidFill>
                <a:srgbClr val="FF0000"/>
              </a:solidFill>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408028477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Initiated on user request</a:t>
            </a:r>
          </a:p>
        </p:txBody>
      </p:sp>
      <p:sp>
        <p:nvSpPr>
          <p:cNvPr id="3" name="Subtitle 2"/>
          <p:cNvSpPr>
            <a:spLocks noGrp="1"/>
          </p:cNvSpPr>
          <p:nvPr>
            <p:ph type="subTitle" idx="1"/>
          </p:nvPr>
        </p:nvSpPr>
        <p:spPr>
          <a:xfrm>
            <a:off x="381000" y="1729422"/>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Do not automatically refresh the page without user confirmation or control</a:t>
            </a:r>
          </a:p>
          <a:p>
            <a:endParaRPr lang="en-AU" altLang="en-US" sz="3200" dirty="0">
              <a:ea typeface="ＭＳ Ｐゴシック" panose="020B0600070205080204" pitchFamily="34" charset="-128"/>
            </a:endParaRPr>
          </a:p>
          <a:p>
            <a:r>
              <a:rPr lang="en-AU" altLang="en-US" sz="3200" dirty="0">
                <a:ea typeface="ＭＳ Ｐゴシック" panose="020B0600070205080204" pitchFamily="34" charset="-128"/>
              </a:rPr>
              <a:t>Correct example: </a:t>
            </a:r>
            <a:r>
              <a:rPr lang="en-AU" altLang="en-US" sz="3200" dirty="0">
                <a:ea typeface="ＭＳ Ｐゴシック" panose="020B0600070205080204" pitchFamily="34" charset="-128"/>
                <a:hlinkClick r:id="rId2"/>
              </a:rPr>
              <a:t>JS_N_A6</a:t>
            </a:r>
            <a:endParaRPr lang="en-US" altLang="en-US" sz="3200" dirty="0">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426726894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Incorrect example: On focus</a:t>
            </a:r>
          </a:p>
        </p:txBody>
      </p:sp>
      <p:sp>
        <p:nvSpPr>
          <p:cNvPr id="2" name="Subtitle 1"/>
          <p:cNvSpPr>
            <a:spLocks noGrp="1"/>
          </p:cNvSpPr>
          <p:nvPr>
            <p:ph type="subTitle" idx="1"/>
          </p:nvPr>
        </p:nvSpPr>
        <p:spPr/>
        <p:txBody>
          <a:bodyPr/>
          <a:lstStyle/>
          <a:p>
            <a:endParaRPr lang="en-AU"/>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689" y="2421210"/>
            <a:ext cx="7191375" cy="257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7664904" y="3099072"/>
            <a:ext cx="9667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AU" altLang="en-US" sz="9600" dirty="0">
                <a:solidFill>
                  <a:srgbClr val="FF0000"/>
                </a:solidFill>
                <a:latin typeface="Wingdings" panose="05000000000000000000" pitchFamily="2" charset="2"/>
              </a:rPr>
              <a:t>û</a:t>
            </a:r>
          </a:p>
        </p:txBody>
      </p:sp>
    </p:spTree>
    <p:extLst>
      <p:ext uri="{BB962C8B-B14F-4D97-AF65-F5344CB8AC3E}">
        <p14:creationId xmlns:p14="http://schemas.microsoft.com/office/powerpoint/2010/main" val="40850444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Incorrect example: On focus</a:t>
            </a:r>
          </a:p>
        </p:txBody>
      </p:sp>
      <p:sp>
        <p:nvSpPr>
          <p:cNvPr id="2" name="Subtitle 1"/>
          <p:cNvSpPr>
            <a:spLocks noGrp="1"/>
          </p:cNvSpPr>
          <p:nvPr>
            <p:ph type="subTitle" idx="1"/>
          </p:nvPr>
        </p:nvSpPr>
        <p:spPr/>
        <p:txBody>
          <a:bodyPr/>
          <a:lstStyle/>
          <a:p>
            <a:endParaRPr lang="en-AU"/>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638" y="1922849"/>
            <a:ext cx="7191375" cy="257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8596722" y="3508375"/>
            <a:ext cx="9667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AU" altLang="en-US" sz="9600" dirty="0">
                <a:solidFill>
                  <a:srgbClr val="FF0000"/>
                </a:solidFill>
                <a:latin typeface="Wingdings" panose="05000000000000000000" pitchFamily="2" charset="2"/>
              </a:rPr>
              <a:t>û</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t="6822"/>
          <a:stretch>
            <a:fillRect/>
          </a:stretch>
        </p:blipFill>
        <p:spPr bwMode="auto">
          <a:xfrm>
            <a:off x="699587" y="2210865"/>
            <a:ext cx="7229475" cy="3346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277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Accessibility principles</a:t>
            </a:r>
          </a:p>
        </p:txBody>
      </p:sp>
      <p:sp>
        <p:nvSpPr>
          <p:cNvPr id="3" name="Subtitle 2"/>
          <p:cNvSpPr>
            <a:spLocks noGrp="1"/>
          </p:cNvSpPr>
          <p:nvPr>
            <p:ph type="subTitle" idx="1"/>
          </p:nvPr>
        </p:nvSpPr>
        <p:spPr/>
        <p:txBody>
          <a:bodyPr/>
          <a:lstStyle/>
          <a:p>
            <a:pPr>
              <a:defRPr/>
            </a:pPr>
            <a:r>
              <a:rPr lang="en-AU" sz="3600" dirty="0">
                <a:solidFill>
                  <a:schemeClr val="tx1"/>
                </a:solidFill>
              </a:rPr>
              <a:t>Web accessibility is important to people with the following disabilities:</a:t>
            </a:r>
            <a:endParaRPr lang="en-US" sz="3600" dirty="0">
              <a:solidFill>
                <a:schemeClr val="tx1"/>
              </a:solidFill>
            </a:endParaRPr>
          </a:p>
          <a:p>
            <a:pPr marL="457200" indent="-457200">
              <a:buFont typeface="Arial" panose="020B0604020202020204" pitchFamily="34" charset="0"/>
              <a:buChar char="•"/>
              <a:defRPr/>
            </a:pPr>
            <a:r>
              <a:rPr lang="en-AU" sz="3600" dirty="0">
                <a:solidFill>
                  <a:schemeClr val="tx1"/>
                </a:solidFill>
              </a:rPr>
              <a:t>Blindness</a:t>
            </a:r>
            <a:endParaRPr lang="en-US" sz="3600" dirty="0">
              <a:solidFill>
                <a:schemeClr val="tx1"/>
              </a:solidFill>
            </a:endParaRPr>
          </a:p>
          <a:p>
            <a:pPr marL="457200" indent="-457200">
              <a:buFont typeface="Arial" panose="020B0604020202020204" pitchFamily="34" charset="0"/>
              <a:buChar char="•"/>
              <a:defRPr/>
            </a:pPr>
            <a:r>
              <a:rPr lang="en-AU" sz="3600" dirty="0">
                <a:solidFill>
                  <a:schemeClr val="tx1"/>
                </a:solidFill>
              </a:rPr>
              <a:t>Low vision</a:t>
            </a:r>
            <a:endParaRPr lang="en-US" sz="3600" dirty="0">
              <a:solidFill>
                <a:schemeClr val="tx1"/>
              </a:solidFill>
            </a:endParaRPr>
          </a:p>
          <a:p>
            <a:pPr marL="457200" indent="-457200">
              <a:buFont typeface="Arial" panose="020B0604020202020204" pitchFamily="34" charset="0"/>
              <a:buChar char="•"/>
              <a:defRPr/>
            </a:pPr>
            <a:r>
              <a:rPr lang="en-AU" sz="3600" dirty="0">
                <a:solidFill>
                  <a:schemeClr val="tx1"/>
                </a:solidFill>
              </a:rPr>
              <a:t>Motor impairments</a:t>
            </a:r>
            <a:endParaRPr lang="en-US" sz="3600" dirty="0">
              <a:solidFill>
                <a:schemeClr val="tx1"/>
              </a:solidFill>
            </a:endParaRPr>
          </a:p>
          <a:p>
            <a:pPr marL="457200" indent="-457200">
              <a:buFont typeface="Arial" panose="020B0604020202020204" pitchFamily="34" charset="0"/>
              <a:buChar char="•"/>
              <a:defRPr/>
            </a:pPr>
            <a:r>
              <a:rPr lang="en-AU" sz="3600" dirty="0">
                <a:solidFill>
                  <a:schemeClr val="tx1"/>
                </a:solidFill>
              </a:rPr>
              <a:t>Cognitive impairments</a:t>
            </a:r>
            <a:endParaRPr lang="en-US" sz="3600" dirty="0">
              <a:solidFill>
                <a:schemeClr val="tx1"/>
              </a:solidFill>
            </a:endParaRPr>
          </a:p>
          <a:p>
            <a:endParaRPr lang="en-AU" dirty="0"/>
          </a:p>
        </p:txBody>
      </p:sp>
    </p:spTree>
    <p:extLst>
      <p:ext uri="{BB962C8B-B14F-4D97-AF65-F5344CB8AC3E}">
        <p14:creationId xmlns:p14="http://schemas.microsoft.com/office/powerpoint/2010/main" val="342444419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Incorrect example: On focus</a:t>
            </a:r>
          </a:p>
        </p:txBody>
      </p:sp>
      <p:sp>
        <p:nvSpPr>
          <p:cNvPr id="2" name="Subtitle 1"/>
          <p:cNvSpPr>
            <a:spLocks noGrp="1"/>
          </p:cNvSpPr>
          <p:nvPr>
            <p:ph type="subTitle" idx="1"/>
          </p:nvPr>
        </p:nvSpPr>
        <p:spPr/>
        <p:txBody>
          <a:bodyPr/>
          <a:lstStyle/>
          <a:p>
            <a:endParaRPr lang="en-AU"/>
          </a:p>
        </p:txBody>
      </p:sp>
      <p:sp>
        <p:nvSpPr>
          <p:cNvPr id="6" name="Rectangle 5"/>
          <p:cNvSpPr>
            <a:spLocks noChangeArrowheads="1"/>
          </p:cNvSpPr>
          <p:nvPr/>
        </p:nvSpPr>
        <p:spPr bwMode="auto">
          <a:xfrm>
            <a:off x="8596722" y="3508375"/>
            <a:ext cx="9667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AU" altLang="en-US" sz="9600" dirty="0">
                <a:solidFill>
                  <a:srgbClr val="FF0000"/>
                </a:solidFill>
                <a:latin typeface="Wingdings" panose="05000000000000000000" pitchFamily="2" charset="2"/>
              </a:rPr>
              <a:t>û</a:t>
            </a:r>
          </a:p>
        </p:txBody>
      </p:sp>
      <p:pic>
        <p:nvPicPr>
          <p:cNvPr id="8" name="Picture 5" descr="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3018" y="2310803"/>
            <a:ext cx="4221397" cy="22475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Tree>
    <p:extLst>
      <p:ext uri="{BB962C8B-B14F-4D97-AF65-F5344CB8AC3E}">
        <p14:creationId xmlns:p14="http://schemas.microsoft.com/office/powerpoint/2010/main" val="31458324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Incorrect example: On input</a:t>
            </a:r>
          </a:p>
        </p:txBody>
      </p:sp>
      <p:sp>
        <p:nvSpPr>
          <p:cNvPr id="2" name="Subtitle 1"/>
          <p:cNvSpPr>
            <a:spLocks noGrp="1"/>
          </p:cNvSpPr>
          <p:nvPr>
            <p:ph type="subTitle" idx="1"/>
          </p:nvPr>
        </p:nvSpPr>
        <p:spPr/>
        <p:txBody>
          <a:bodyPr/>
          <a:lstStyle/>
          <a:p>
            <a:endParaRPr lang="en-AU"/>
          </a:p>
        </p:txBody>
      </p:sp>
      <p:sp>
        <p:nvSpPr>
          <p:cNvPr id="6" name="Rectangle 5"/>
          <p:cNvSpPr>
            <a:spLocks noChangeArrowheads="1"/>
          </p:cNvSpPr>
          <p:nvPr/>
        </p:nvSpPr>
        <p:spPr bwMode="auto">
          <a:xfrm>
            <a:off x="8596722" y="3508375"/>
            <a:ext cx="9667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AU" altLang="en-US" sz="9600" dirty="0">
                <a:solidFill>
                  <a:srgbClr val="FF0000"/>
                </a:solidFill>
                <a:latin typeface="Wingdings" panose="05000000000000000000" pitchFamily="2" charset="2"/>
              </a:rPr>
              <a:t>û</a:t>
            </a:r>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880" y="1363662"/>
            <a:ext cx="5992142" cy="46030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Tree>
    <p:extLst>
      <p:ext uri="{BB962C8B-B14F-4D97-AF65-F5344CB8AC3E}">
        <p14:creationId xmlns:p14="http://schemas.microsoft.com/office/powerpoint/2010/main" val="260530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Incorrect example: On input</a:t>
            </a:r>
          </a:p>
        </p:txBody>
      </p:sp>
      <p:sp>
        <p:nvSpPr>
          <p:cNvPr id="2" name="Subtitle 1"/>
          <p:cNvSpPr>
            <a:spLocks noGrp="1"/>
          </p:cNvSpPr>
          <p:nvPr>
            <p:ph type="subTitle" idx="1"/>
          </p:nvPr>
        </p:nvSpPr>
        <p:spPr/>
        <p:txBody>
          <a:bodyPr/>
          <a:lstStyle/>
          <a:p>
            <a:endParaRPr lang="en-AU" dirty="0"/>
          </a:p>
        </p:txBody>
      </p:sp>
      <p:sp>
        <p:nvSpPr>
          <p:cNvPr id="6" name="Rectangle 5"/>
          <p:cNvSpPr>
            <a:spLocks noChangeArrowheads="1"/>
          </p:cNvSpPr>
          <p:nvPr/>
        </p:nvSpPr>
        <p:spPr bwMode="auto">
          <a:xfrm>
            <a:off x="10199099" y="3813175"/>
            <a:ext cx="9667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AU" altLang="en-US" sz="9600" dirty="0">
                <a:solidFill>
                  <a:srgbClr val="FF0000"/>
                </a:solidFill>
                <a:latin typeface="Wingdings" panose="05000000000000000000" pitchFamily="2" charset="2"/>
              </a:rPr>
              <a:t>û</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818" y="1412875"/>
            <a:ext cx="3960812" cy="257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3357" y="1412875"/>
            <a:ext cx="3973513" cy="2576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Explosion 2 5"/>
          <p:cNvSpPr>
            <a:spLocks noChangeArrowheads="1"/>
          </p:cNvSpPr>
          <p:nvPr/>
        </p:nvSpPr>
        <p:spPr bwMode="auto">
          <a:xfrm>
            <a:off x="3535998" y="4427535"/>
            <a:ext cx="1296987" cy="1223963"/>
          </a:xfrm>
          <a:prstGeom prst="irregularSeal2">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cxnSp>
        <p:nvCxnSpPr>
          <p:cNvPr id="11" name="Straight Arrow Connector 2"/>
          <p:cNvCxnSpPr>
            <a:cxnSpLocks noChangeShapeType="1"/>
          </p:cNvCxnSpPr>
          <p:nvPr/>
        </p:nvCxnSpPr>
        <p:spPr bwMode="auto">
          <a:xfrm>
            <a:off x="4669336" y="2701131"/>
            <a:ext cx="1144021" cy="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Arrow Connector 7"/>
          <p:cNvCxnSpPr>
            <a:cxnSpLocks noChangeShapeType="1"/>
          </p:cNvCxnSpPr>
          <p:nvPr/>
        </p:nvCxnSpPr>
        <p:spPr bwMode="auto">
          <a:xfrm flipH="1">
            <a:off x="4893791" y="3983481"/>
            <a:ext cx="2232025" cy="808037"/>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9061728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Principle 9</a:t>
            </a:r>
          </a:p>
        </p:txBody>
      </p:sp>
      <p:sp>
        <p:nvSpPr>
          <p:cNvPr id="3" name="Text Placeholder 2"/>
          <p:cNvSpPr>
            <a:spLocks noGrp="1"/>
          </p:cNvSpPr>
          <p:nvPr>
            <p:ph idx="1"/>
          </p:nvPr>
        </p:nvSpPr>
        <p:spPr/>
        <p:txBody>
          <a:bodyPr/>
          <a:lstStyle/>
          <a:p>
            <a:r>
              <a:rPr lang="en-AU" dirty="0"/>
              <a:t>Identify components consistently</a:t>
            </a:r>
          </a:p>
        </p:txBody>
      </p:sp>
    </p:spTree>
    <p:extLst>
      <p:ext uri="{BB962C8B-B14F-4D97-AF65-F5344CB8AC3E}">
        <p14:creationId xmlns:p14="http://schemas.microsoft.com/office/powerpoint/2010/main" val="170579320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ea typeface="ＭＳ Ｐゴシック" panose="020B0600070205080204" pitchFamily="34" charset="-128"/>
              </a:rPr>
              <a:t>Principle 9: Consistent components</a:t>
            </a:r>
          </a:p>
        </p:txBody>
      </p:sp>
      <p:sp>
        <p:nvSpPr>
          <p:cNvPr id="3" name="Subtitle 2"/>
          <p:cNvSpPr>
            <a:spLocks noGrp="1"/>
          </p:cNvSpPr>
          <p:nvPr>
            <p:ph type="subTitle" idx="1"/>
          </p:nvPr>
        </p:nvSpPr>
        <p:spPr/>
        <p:txBody>
          <a:bodyPr/>
          <a:lstStyle/>
          <a:p>
            <a:r>
              <a:rPr lang="en-AU" dirty="0">
                <a:solidFill>
                  <a:schemeClr val="tx1"/>
                </a:solidFill>
              </a:rPr>
              <a:t>Functionality that is similar or used more than once on a website should be labelled consistently to create familiarity and ease of use. This improves a user’s ability to find information or use similar functionality on other pages without having to relearn how.</a:t>
            </a:r>
          </a:p>
        </p:txBody>
      </p:sp>
    </p:spTree>
    <p:extLst>
      <p:ext uri="{BB962C8B-B14F-4D97-AF65-F5344CB8AC3E}">
        <p14:creationId xmlns:p14="http://schemas.microsoft.com/office/powerpoint/2010/main" val="32549012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Principle 10</a:t>
            </a:r>
          </a:p>
        </p:txBody>
      </p:sp>
      <p:sp>
        <p:nvSpPr>
          <p:cNvPr id="3" name="Text Placeholder 2"/>
          <p:cNvSpPr>
            <a:spLocks noGrp="1"/>
          </p:cNvSpPr>
          <p:nvPr>
            <p:ph idx="1"/>
          </p:nvPr>
        </p:nvSpPr>
        <p:spPr>
          <a:xfrm>
            <a:off x="838200" y="1010652"/>
            <a:ext cx="10515600" cy="638443"/>
          </a:xfrm>
        </p:spPr>
        <p:txBody>
          <a:bodyPr>
            <a:noAutofit/>
          </a:bodyPr>
          <a:lstStyle/>
          <a:p>
            <a:r>
              <a:rPr lang="en-AU" dirty="0"/>
              <a:t>Identify and describe errors and error suggestions in text</a:t>
            </a:r>
          </a:p>
        </p:txBody>
      </p:sp>
    </p:spTree>
    <p:extLst>
      <p:ext uri="{BB962C8B-B14F-4D97-AF65-F5344CB8AC3E}">
        <p14:creationId xmlns:p14="http://schemas.microsoft.com/office/powerpoint/2010/main" val="401727547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ea typeface="ＭＳ Ｐゴシック" panose="020B0600070205080204" pitchFamily="34" charset="-128"/>
              </a:rPr>
              <a:t>Principle 10: Error descriptions &amp; suggestions</a:t>
            </a:r>
          </a:p>
        </p:txBody>
      </p:sp>
      <p:sp>
        <p:nvSpPr>
          <p:cNvPr id="3" name="Subtitle 2"/>
          <p:cNvSpPr>
            <a:spLocks noGrp="1"/>
          </p:cNvSpPr>
          <p:nvPr>
            <p:ph type="subTitle" idx="1"/>
          </p:nvPr>
        </p:nvSpPr>
        <p:spPr/>
        <p:txBody>
          <a:bodyPr/>
          <a:lstStyle/>
          <a:p>
            <a:r>
              <a:rPr lang="en-AU" sz="3600" dirty="0">
                <a:solidFill>
                  <a:schemeClr val="tx1"/>
                </a:solidFill>
              </a:rPr>
              <a:t>When an error is detected it should be identified in text and described in detail. Without specific information about the error, screen reader users may believe a form is not functioning and may abandon it altogether. Errors that are identified with colour alone, or symbols or icons, may not be understood or recognised by users who are blind or colour blind. This may also be the same for users with learning or language difficulties, or other cognitive impairments.</a:t>
            </a:r>
          </a:p>
        </p:txBody>
      </p:sp>
    </p:spTree>
    <p:extLst>
      <p:ext uri="{BB962C8B-B14F-4D97-AF65-F5344CB8AC3E}">
        <p14:creationId xmlns:p14="http://schemas.microsoft.com/office/powerpoint/2010/main" val="17562938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ea typeface="ＭＳ Ｐゴシック" panose="020B0600070205080204" pitchFamily="34" charset="-128"/>
              </a:rPr>
              <a:t>Principle 10: Error descriptions &amp; suggestions</a:t>
            </a:r>
          </a:p>
        </p:txBody>
      </p:sp>
      <p:sp>
        <p:nvSpPr>
          <p:cNvPr id="3" name="Subtitle 2"/>
          <p:cNvSpPr>
            <a:spLocks noGrp="1"/>
          </p:cNvSpPr>
          <p:nvPr>
            <p:ph type="subTitle" idx="1"/>
          </p:nvPr>
        </p:nvSpPr>
        <p:spPr/>
        <p:txBody>
          <a:bodyPr/>
          <a:lstStyle/>
          <a:p>
            <a:r>
              <a:rPr lang="en-AU" sz="3600" dirty="0">
                <a:solidFill>
                  <a:schemeClr val="tx1"/>
                </a:solidFill>
              </a:rPr>
              <a:t>When error messages are provided, they should include suggestions on how to correct mistakes, such as examples of the correct user input. Without suggestions, people with visual or motor impairments, or cognitive, language and learning difficulties may not understand what the required input is and may not be able to correct their mistakes. </a:t>
            </a:r>
          </a:p>
        </p:txBody>
      </p:sp>
    </p:spTree>
    <p:extLst>
      <p:ext uri="{BB962C8B-B14F-4D97-AF65-F5344CB8AC3E}">
        <p14:creationId xmlns:p14="http://schemas.microsoft.com/office/powerpoint/2010/main" val="35884984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ea typeface="ＭＳ Ｐゴシック" panose="020B0600070205080204" pitchFamily="34" charset="-128"/>
              </a:rPr>
              <a:t>Principle 10: Error descriptions &amp; suggestions</a:t>
            </a:r>
          </a:p>
        </p:txBody>
      </p:sp>
      <p:sp>
        <p:nvSpPr>
          <p:cNvPr id="3" name="Subtitle 2"/>
          <p:cNvSpPr>
            <a:spLocks noGrp="1"/>
          </p:cNvSpPr>
          <p:nvPr>
            <p:ph type="subTitle" idx="1"/>
          </p:nvPr>
        </p:nvSpPr>
        <p:spPr/>
        <p:txBody>
          <a:bodyPr/>
          <a:lstStyle/>
          <a:p>
            <a:r>
              <a:rPr lang="en-AU" sz="3600" dirty="0">
                <a:solidFill>
                  <a:schemeClr val="tx1"/>
                </a:solidFill>
              </a:rPr>
              <a:t>After repeatedly trying to input the correct information, which can be very tiresome; users may ultimately abandon the form altogether.</a:t>
            </a:r>
          </a:p>
        </p:txBody>
      </p:sp>
    </p:spTree>
    <p:extLst>
      <p:ext uri="{BB962C8B-B14F-4D97-AF65-F5344CB8AC3E}">
        <p14:creationId xmlns:p14="http://schemas.microsoft.com/office/powerpoint/2010/main" val="23171158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ea typeface="ＭＳ Ｐゴシック" panose="020B0600070205080204" pitchFamily="34" charset="-128"/>
              </a:rPr>
              <a:t>Principle 10: Error descriptions &amp; suggestions</a:t>
            </a:r>
          </a:p>
        </p:txBody>
      </p:sp>
      <p:sp>
        <p:nvSpPr>
          <p:cNvPr id="2" name="Subtitle 1"/>
          <p:cNvSpPr>
            <a:spLocks noGrp="1"/>
          </p:cNvSpPr>
          <p:nvPr>
            <p:ph type="subTitle" idx="1"/>
          </p:nvPr>
        </p:nvSpPr>
        <p:spPr/>
        <p:txBody>
          <a:bodyPr/>
          <a:lstStyle/>
          <a:p>
            <a:r>
              <a:rPr lang="en-AU" sz="3600" dirty="0">
                <a:solidFill>
                  <a:schemeClr val="tx1"/>
                </a:solidFill>
              </a:rPr>
              <a:t>When a form is used to initiate a legal or financial commitment, or to modify or delete user data, a step to reverse, check or confirm the user input before submitting the form should be provided to prevent users from making a serious mistake. Users with visual or cognitive, language and learning difficulties may have input incorrect characters, or users with a motor impairment may have hit incorrect keys.</a:t>
            </a:r>
          </a:p>
        </p:txBody>
      </p:sp>
    </p:spTree>
    <p:extLst>
      <p:ext uri="{BB962C8B-B14F-4D97-AF65-F5344CB8AC3E}">
        <p14:creationId xmlns:p14="http://schemas.microsoft.com/office/powerpoint/2010/main" val="29998042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Principle 1</a:t>
            </a:r>
          </a:p>
        </p:txBody>
      </p:sp>
      <p:sp>
        <p:nvSpPr>
          <p:cNvPr id="3" name="Text Placeholder 2"/>
          <p:cNvSpPr>
            <a:spLocks noGrp="1"/>
          </p:cNvSpPr>
          <p:nvPr>
            <p:ph idx="1"/>
          </p:nvPr>
        </p:nvSpPr>
        <p:spPr>
          <a:xfrm>
            <a:off x="838200" y="1010652"/>
            <a:ext cx="10515600" cy="638443"/>
          </a:xfrm>
        </p:spPr>
        <p:txBody>
          <a:bodyPr>
            <a:noAutofit/>
          </a:bodyPr>
          <a:lstStyle/>
          <a:p>
            <a:r>
              <a:rPr lang="en-AU" dirty="0"/>
              <a:t>All functionality must take a form that can be interpreted as text</a:t>
            </a:r>
          </a:p>
        </p:txBody>
      </p:sp>
    </p:spTree>
    <p:extLst>
      <p:ext uri="{BB962C8B-B14F-4D97-AF65-F5344CB8AC3E}">
        <p14:creationId xmlns:p14="http://schemas.microsoft.com/office/powerpoint/2010/main" val="224821487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Field errors</a:t>
            </a:r>
          </a:p>
        </p:txBody>
      </p:sp>
    </p:spTree>
    <p:extLst>
      <p:ext uri="{BB962C8B-B14F-4D97-AF65-F5344CB8AC3E}">
        <p14:creationId xmlns:p14="http://schemas.microsoft.com/office/powerpoint/2010/main" val="411286231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Describe input errors</a:t>
            </a:r>
          </a:p>
        </p:txBody>
      </p:sp>
      <p:sp>
        <p:nvSpPr>
          <p:cNvPr id="3" name="Subtitle 2"/>
          <p:cNvSpPr>
            <a:spLocks noGrp="1"/>
          </p:cNvSpPr>
          <p:nvPr>
            <p:ph type="subTitle" idx="1"/>
          </p:nvPr>
        </p:nvSpPr>
        <p:spPr>
          <a:xfrm>
            <a:off x="381000" y="1729422"/>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Form validation should be triggered by submission, rather than individual field events</a:t>
            </a:r>
          </a:p>
          <a:p>
            <a:r>
              <a:rPr lang="en-AU" altLang="en-US" sz="3200" dirty="0">
                <a:solidFill>
                  <a:schemeClr val="tx1"/>
                </a:solidFill>
                <a:ea typeface="ＭＳ Ｐゴシック" panose="020B0600070205080204" pitchFamily="34" charset="-128"/>
                <a:cs typeface="Times New Roman" panose="02020603050405020304" pitchFamily="18" charset="0"/>
              </a:rPr>
              <a:t>Form validation should trigger an alert then set focus on the first invalid field</a:t>
            </a:r>
          </a:p>
          <a:p>
            <a:r>
              <a:rPr lang="en-AU" altLang="en-US" sz="3200" dirty="0">
                <a:solidFill>
                  <a:schemeClr val="tx1"/>
                </a:solidFill>
                <a:ea typeface="ＭＳ Ｐゴシック" panose="020B0600070205080204" pitchFamily="34" charset="-128"/>
                <a:cs typeface="Times New Roman" panose="02020603050405020304" pitchFamily="18" charset="0"/>
              </a:rPr>
              <a:t>Validation error messages should be programmatically inserted directly after the field they relate to, using functions of the DOM (and in the LABEL element)</a:t>
            </a: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210690693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Describe input errors</a:t>
            </a:r>
          </a:p>
        </p:txBody>
      </p:sp>
      <p:sp>
        <p:nvSpPr>
          <p:cNvPr id="3" name="Subtitle 2"/>
          <p:cNvSpPr>
            <a:spLocks noGrp="1"/>
          </p:cNvSpPr>
          <p:nvPr>
            <p:ph type="subTitle" idx="1"/>
          </p:nvPr>
        </p:nvSpPr>
        <p:spPr>
          <a:xfrm>
            <a:off x="381000" y="1729422"/>
            <a:ext cx="11468100" cy="4141787"/>
          </a:xfrm>
        </p:spPr>
        <p:txBody>
          <a:bodyPr/>
          <a:lstStyle/>
          <a:p>
            <a:r>
              <a:rPr lang="en-AU" altLang="en-US" sz="3200" dirty="0">
                <a:solidFill>
                  <a:srgbClr val="FF0000"/>
                </a:solidFill>
                <a:ea typeface="ＭＳ Ｐゴシック" panose="020B0600070205080204" pitchFamily="34" charset="-128"/>
              </a:rPr>
              <a:t>Incorrect example: </a:t>
            </a:r>
            <a:r>
              <a:rPr lang="en-AU" altLang="en-US" sz="3200" dirty="0">
                <a:ea typeface="ＭＳ Ｐゴシック" panose="020B0600070205080204" pitchFamily="34" charset="-128"/>
                <a:hlinkClick r:id="rId3"/>
              </a:rPr>
              <a:t>Smashing Magazine</a:t>
            </a:r>
            <a:r>
              <a:rPr lang="en-AU" altLang="en-US" sz="3200" dirty="0">
                <a:ea typeface="ＭＳ Ｐゴシック" panose="020B0600070205080204" pitchFamily="34" charset="-128"/>
              </a:rPr>
              <a:t>, </a:t>
            </a:r>
            <a:r>
              <a:rPr lang="en-US" altLang="en-US" sz="3200" dirty="0">
                <a:ea typeface="ＭＳ Ｐゴシック" panose="020B0600070205080204" pitchFamily="34" charset="-128"/>
                <a:hlinkClick r:id="rId4"/>
              </a:rPr>
              <a:t>Validation library</a:t>
            </a:r>
            <a:endParaRPr lang="en-AU" altLang="en-US" sz="3200" dirty="0">
              <a:ea typeface="ＭＳ Ｐゴシック" panose="020B0600070205080204" pitchFamily="34" charset="-128"/>
            </a:endParaRPr>
          </a:p>
          <a:p>
            <a:endParaRPr lang="en-AU" altLang="en-US" sz="3200" dirty="0">
              <a:ea typeface="ＭＳ Ｐゴシック" panose="020B0600070205080204" pitchFamily="34" charset="-128"/>
            </a:endParaRPr>
          </a:p>
          <a:p>
            <a:r>
              <a:rPr lang="en-AU" altLang="en-US" sz="3200" dirty="0">
                <a:solidFill>
                  <a:schemeClr val="tx1"/>
                </a:solidFill>
                <a:ea typeface="ＭＳ Ｐゴシック" panose="020B0600070205080204" pitchFamily="34" charset="-128"/>
              </a:rPr>
              <a:t>Correct example: </a:t>
            </a:r>
            <a:r>
              <a:rPr lang="en-AU" altLang="en-US" sz="3200" dirty="0">
                <a:ea typeface="ＭＳ Ｐゴシック" panose="020B0600070205080204" pitchFamily="34" charset="-128"/>
                <a:hlinkClick r:id="rId5"/>
              </a:rPr>
              <a:t>JS_F_A1-A3-A4</a:t>
            </a:r>
            <a:endParaRPr lang="en-US" altLang="en-US" sz="3200" dirty="0">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165600598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4000" dirty="0">
                <a:ea typeface="ＭＳ Ｐゴシック" panose="020B0600070205080204" pitchFamily="34" charset="-128"/>
              </a:rPr>
              <a:t>Correct example: Field error</a:t>
            </a:r>
            <a:endParaRPr lang="en-AU" altLang="en-US" sz="4000" dirty="0">
              <a:ea typeface="ＭＳ Ｐゴシック" panose="020B0600070205080204" pitchFamily="34" charset="-128"/>
            </a:endParaRPr>
          </a:p>
        </p:txBody>
      </p:sp>
      <p:sp>
        <p:nvSpPr>
          <p:cNvPr id="66563" name="Rectangle 3"/>
          <p:cNvSpPr>
            <a:spLocks noGrp="1" noChangeArrowheads="1"/>
          </p:cNvSpPr>
          <p:nvPr>
            <p:ph type="subTitle" idx="1"/>
          </p:nvPr>
        </p:nvSpPr>
        <p:spPr bwMode="auto">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None/>
              <a:defRPr/>
            </a:pPr>
            <a:endParaRPr lang="en-US" dirty="0"/>
          </a:p>
          <a:p>
            <a:pPr>
              <a:buFont typeface="Wingdings" charset="2"/>
              <a:buChar char="§"/>
              <a:defRPr/>
            </a:pPr>
            <a:endParaRPr lang="en-US" dirty="0"/>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9577" y="1363662"/>
            <a:ext cx="3343275"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8" name="Text Placeholder 7"/>
          <p:cNvSpPr txBox="1">
            <a:spLocks/>
          </p:cNvSpPr>
          <p:nvPr/>
        </p:nvSpPr>
        <p:spPr>
          <a:xfrm>
            <a:off x="6787561" y="2705099"/>
            <a:ext cx="1152525" cy="1584325"/>
          </a:xfrm>
          <a:prstGeom prst="rect">
            <a:avLst/>
          </a:prstGeom>
        </p:spPr>
        <p:txBody>
          <a:bodyPr>
            <a:spAutoFit/>
          </a:bodyPr>
          <a:lstStyle>
            <a:lvl1pPr marL="342900" indent="-342900" algn="l" rtl="0" eaLnBrk="0" fontAlgn="base" hangingPunct="0">
              <a:spcBef>
                <a:spcPct val="20000"/>
              </a:spcBef>
              <a:spcAft>
                <a:spcPct val="0"/>
              </a:spcAft>
              <a:buClr>
                <a:schemeClr val="tx1"/>
              </a:buClr>
              <a:buSzPct val="75000"/>
              <a:buFont typeface="Wingdings" charset="2"/>
              <a:buChar char="§"/>
              <a:defRPr sz="28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indent="0">
              <a:buFont typeface="Wingdings" charset="2"/>
              <a:buNone/>
              <a:defRPr/>
            </a:pPr>
            <a:r>
              <a:rPr lang="en-AU" sz="9600" dirty="0">
                <a:solidFill>
                  <a:schemeClr val="accent6">
                    <a:lumMod val="50000"/>
                  </a:schemeClr>
                </a:solidFill>
                <a:latin typeface="Wingdings" pitchFamily="2" charset="2"/>
              </a:rPr>
              <a:t>ü</a:t>
            </a:r>
          </a:p>
        </p:txBody>
      </p:sp>
    </p:spTree>
    <p:extLst>
      <p:ext uri="{BB962C8B-B14F-4D97-AF65-F5344CB8AC3E}">
        <p14:creationId xmlns:p14="http://schemas.microsoft.com/office/powerpoint/2010/main" val="292183932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Describe input errors</a:t>
            </a:r>
          </a:p>
        </p:txBody>
      </p:sp>
      <p:sp>
        <p:nvSpPr>
          <p:cNvPr id="3" name="Subtitle 2"/>
          <p:cNvSpPr>
            <a:spLocks noGrp="1"/>
          </p:cNvSpPr>
          <p:nvPr>
            <p:ph type="subTitle" idx="1"/>
          </p:nvPr>
        </p:nvSpPr>
        <p:spPr>
          <a:xfrm>
            <a:off x="381000" y="1633627"/>
            <a:ext cx="11468100" cy="4141787"/>
          </a:xfrm>
        </p:spPr>
        <p:txBody>
          <a:bodyPr/>
          <a:lstStyle/>
          <a:p>
            <a:endParaRPr lang="en-AU" altLang="en-US" sz="3200" dirty="0">
              <a:ea typeface="ＭＳ Ｐゴシック" panose="020B0600070205080204" pitchFamily="34" charset="-128"/>
              <a:cs typeface="Times New Roman" panose="02020603050405020304" pitchFamily="18" charset="0"/>
            </a:endParaRPr>
          </a:p>
          <a:p>
            <a:r>
              <a:rPr lang="en-AU" altLang="en-US" sz="3200" dirty="0">
                <a:solidFill>
                  <a:schemeClr val="tx1"/>
                </a:solidFill>
                <a:ea typeface="ＭＳ Ｐゴシック" panose="020B0600070205080204" pitchFamily="34" charset="-128"/>
                <a:cs typeface="Times New Roman" panose="02020603050405020304" pitchFamily="18" charset="0"/>
              </a:rPr>
              <a:t>Do not force the focus to remain in invalid fields</a:t>
            </a:r>
          </a:p>
          <a:p>
            <a:endParaRPr lang="en-AU" altLang="en-US" sz="3200" dirty="0">
              <a:ea typeface="ＭＳ Ｐゴシック" panose="020B0600070205080204" pitchFamily="34" charset="-128"/>
            </a:endParaRPr>
          </a:p>
          <a:p>
            <a:r>
              <a:rPr lang="en-AU" altLang="en-US" sz="3200" dirty="0">
                <a:solidFill>
                  <a:srgbClr val="FF0000"/>
                </a:solidFill>
                <a:ea typeface="ＭＳ Ｐゴシック" panose="020B0600070205080204" pitchFamily="34" charset="-128"/>
              </a:rPr>
              <a:t>Incorrect example: </a:t>
            </a:r>
            <a:r>
              <a:rPr lang="en-AU" altLang="en-US" sz="3200" dirty="0">
                <a:solidFill>
                  <a:srgbClr val="FF0000"/>
                </a:solidFill>
                <a:ea typeface="ＭＳ Ｐゴシック" panose="020B0600070205080204" pitchFamily="34" charset="-128"/>
                <a:hlinkClick r:id="rId2"/>
              </a:rPr>
              <a:t>JS_F_A5</a:t>
            </a:r>
            <a:endParaRPr lang="en-AU" altLang="en-US" sz="3200" dirty="0">
              <a:ea typeface="ＭＳ Ｐゴシック" panose="020B0600070205080204" pitchFamily="34" charset="-128"/>
            </a:endParaRPr>
          </a:p>
          <a:p>
            <a:endParaRPr lang="en-AU" altLang="en-US" sz="3200" dirty="0">
              <a:solidFill>
                <a:schemeClr val="tx1"/>
              </a:solidFill>
              <a:ea typeface="ＭＳ Ｐゴシック" panose="020B0600070205080204" pitchFamily="34" charset="-128"/>
            </a:endParaRPr>
          </a:p>
          <a:p>
            <a:r>
              <a:rPr lang="en-AU" altLang="en-US" sz="3200" dirty="0">
                <a:solidFill>
                  <a:schemeClr val="tx1"/>
                </a:solidFill>
                <a:ea typeface="ＭＳ Ｐゴシック" panose="020B0600070205080204" pitchFamily="34" charset="-128"/>
              </a:rPr>
              <a:t>Correct example: </a:t>
            </a:r>
            <a:r>
              <a:rPr lang="en-AU" altLang="en-US" sz="3200" dirty="0">
                <a:ea typeface="ＭＳ Ｐゴシック" panose="020B0600070205080204" pitchFamily="34" charset="-128"/>
                <a:hlinkClick r:id="rId3"/>
              </a:rPr>
              <a:t>Form</a:t>
            </a:r>
            <a:endParaRPr lang="en-AU" altLang="en-US" sz="3200" dirty="0">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27522841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Describe input errors (AA)</a:t>
            </a:r>
          </a:p>
        </p:txBody>
      </p:sp>
      <p:sp>
        <p:nvSpPr>
          <p:cNvPr id="3" name="Subtitle 2"/>
          <p:cNvSpPr>
            <a:spLocks noGrp="1"/>
          </p:cNvSpPr>
          <p:nvPr>
            <p:ph type="subTitle" idx="1"/>
          </p:nvPr>
        </p:nvSpPr>
        <p:spPr>
          <a:xfrm>
            <a:off x="381000" y="1633627"/>
            <a:ext cx="11468100" cy="4141787"/>
          </a:xfrm>
        </p:spPr>
        <p:txBody>
          <a:bodyPr/>
          <a:lstStyle/>
          <a:p>
            <a:r>
              <a:rPr lang="en-AU" altLang="en-US" sz="3200" dirty="0">
                <a:solidFill>
                  <a:schemeClr val="tx1"/>
                </a:solidFill>
                <a:ea typeface="ＭＳ Ｐゴシック" panose="020B0600070205080204" pitchFamily="34" charset="-128"/>
              </a:rPr>
              <a:t>Where form fields require a specific format or range of values, contextual help-text can be programmatically inserted directly after the field it relates to, using functions of the DOM (and in the LABEL element).</a:t>
            </a:r>
          </a:p>
          <a:p>
            <a:endParaRPr lang="en-AU" altLang="en-US" sz="3200" dirty="0">
              <a:ea typeface="ＭＳ Ｐゴシック" panose="020B0600070205080204" pitchFamily="34" charset="-128"/>
            </a:endParaRPr>
          </a:p>
          <a:p>
            <a:r>
              <a:rPr lang="en-AU" altLang="en-US" sz="3200" dirty="0">
                <a:solidFill>
                  <a:schemeClr val="tx1"/>
                </a:solidFill>
                <a:ea typeface="ＭＳ Ｐゴシック" panose="020B0600070205080204" pitchFamily="34" charset="-128"/>
              </a:rPr>
              <a:t>Correct example: </a:t>
            </a:r>
            <a:r>
              <a:rPr lang="en-AU" altLang="en-US" sz="3200" dirty="0">
                <a:ea typeface="ＭＳ Ｐゴシック" panose="020B0600070205080204" pitchFamily="34" charset="-128"/>
                <a:hlinkClick r:id="rId2"/>
              </a:rPr>
              <a:t>JS_F_AA1</a:t>
            </a:r>
            <a:endParaRPr lang="en-US" altLang="en-US" sz="3200" dirty="0">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115696745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24599" y="1292219"/>
            <a:ext cx="5448301" cy="2916237"/>
          </a:xfrm>
        </p:spPr>
        <p:txBody>
          <a:bodyPr/>
          <a:lstStyle/>
          <a:p>
            <a:r>
              <a:rPr lang="en-US" altLang="en-US" dirty="0">
                <a:ea typeface="ＭＳ Ｐゴシック" panose="020B0600070205080204" pitchFamily="34" charset="-128"/>
              </a:rPr>
              <a:t>Questions?</a:t>
            </a:r>
            <a:endParaRPr lang="en-AU" dirty="0"/>
          </a:p>
        </p:txBody>
      </p:sp>
      <p:sp>
        <p:nvSpPr>
          <p:cNvPr id="10" name="Rectangle 3"/>
          <p:cNvSpPr txBox="1">
            <a:spLocks noChangeArrowheads="1"/>
          </p:cNvSpPr>
          <p:nvPr/>
        </p:nvSpPr>
        <p:spPr>
          <a:xfrm>
            <a:off x="2770188" y="3454400"/>
            <a:ext cx="6737350" cy="1384300"/>
          </a:xfrm>
          <a:prstGeom prst="rect">
            <a:avLst/>
          </a:prstGeom>
        </p:spPr>
        <p:txBody>
          <a:bodyPr anchor="b"/>
          <a:lstStyle/>
          <a:p>
            <a:pPr>
              <a:spcBef>
                <a:spcPct val="20000"/>
              </a:spcBef>
              <a:buClr>
                <a:schemeClr val="tx1"/>
              </a:buClr>
              <a:buSzPct val="75000"/>
              <a:buFont typeface="Wingdings" charset="2"/>
              <a:buNone/>
              <a:defRPr/>
            </a:pPr>
            <a:endParaRPr lang="en-AU" sz="3300" kern="0" dirty="0">
              <a:solidFill>
                <a:schemeClr val="bg1"/>
              </a:solidFill>
              <a:ea typeface="ＭＳ Ｐゴシック" charset="-128"/>
            </a:endParaRPr>
          </a:p>
        </p:txBody>
      </p:sp>
      <p:sp>
        <p:nvSpPr>
          <p:cNvPr id="206852" name="TextBox 13"/>
          <p:cNvSpPr txBox="1">
            <a:spLocks noChangeArrowheads="1"/>
          </p:cNvSpPr>
          <p:nvPr/>
        </p:nvSpPr>
        <p:spPr bwMode="auto">
          <a:xfrm>
            <a:off x="7391400" y="6597650"/>
            <a:ext cx="1657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3" name="Text Placeholder 2"/>
          <p:cNvSpPr>
            <a:spLocks noGrp="1"/>
          </p:cNvSpPr>
          <p:nvPr>
            <p:ph type="body" sz="quarter" idx="10"/>
          </p:nvPr>
        </p:nvSpPr>
        <p:spPr/>
        <p:txBody>
          <a:bodyPr/>
          <a:lstStyle/>
          <a:p>
            <a:r>
              <a:rPr lang="en-AU" dirty="0"/>
              <a:t>http://pz.tt/desertjs</a:t>
            </a:r>
          </a:p>
        </p:txBody>
      </p:sp>
    </p:spTree>
    <p:extLst>
      <p:ext uri="{BB962C8B-B14F-4D97-AF65-F5344CB8AC3E}">
        <p14:creationId xmlns:p14="http://schemas.microsoft.com/office/powerpoint/2010/main" val="4231594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ea typeface="ＭＳ Ｐゴシック" panose="020B0600070205080204" pitchFamily="34" charset="-128"/>
              </a:rPr>
              <a:t>Principle 1: Text alternatives</a:t>
            </a:r>
          </a:p>
        </p:txBody>
      </p:sp>
      <p:sp>
        <p:nvSpPr>
          <p:cNvPr id="3" name="Subtitle 2"/>
          <p:cNvSpPr>
            <a:spLocks noGrp="1"/>
          </p:cNvSpPr>
          <p:nvPr>
            <p:ph type="subTitle" idx="1"/>
          </p:nvPr>
        </p:nvSpPr>
        <p:spPr/>
        <p:txBody>
          <a:bodyPr/>
          <a:lstStyle/>
          <a:p>
            <a:r>
              <a:rPr lang="en-AU" altLang="en-US" dirty="0">
                <a:solidFill>
                  <a:schemeClr val="tx1"/>
                </a:solidFill>
                <a:ea typeface="ＭＳ Ｐゴシック" panose="020B0600070205080204" pitchFamily="34" charset="-128"/>
              </a:rPr>
              <a:t>Any of these groups of people may rely on assistive technology, such as a screen reader, a Braille reader, or a speaking browser. These technologies represent all information as structured text.</a:t>
            </a:r>
            <a:endParaRPr lang="en-AU" dirty="0"/>
          </a:p>
        </p:txBody>
      </p:sp>
    </p:spTree>
    <p:extLst>
      <p:ext uri="{BB962C8B-B14F-4D97-AF65-F5344CB8AC3E}">
        <p14:creationId xmlns:p14="http://schemas.microsoft.com/office/powerpoint/2010/main" val="2641656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altLang="en-US" dirty="0">
                <a:ea typeface="ＭＳ Ｐゴシック" panose="020B0600070205080204" pitchFamily="34" charset="-128"/>
              </a:rPr>
              <a:t>Principle 1: Text alternatives</a:t>
            </a:r>
            <a:endParaRPr lang="en-AU" dirty="0"/>
          </a:p>
        </p:txBody>
      </p:sp>
      <p:sp>
        <p:nvSpPr>
          <p:cNvPr id="3" name="Subtitle 2"/>
          <p:cNvSpPr>
            <a:spLocks noGrp="1"/>
          </p:cNvSpPr>
          <p:nvPr>
            <p:ph type="subTitle" idx="1"/>
          </p:nvPr>
        </p:nvSpPr>
        <p:spPr/>
        <p:txBody>
          <a:bodyPr/>
          <a:lstStyle/>
          <a:p>
            <a:r>
              <a:rPr lang="en-AU" dirty="0">
                <a:solidFill>
                  <a:schemeClr val="tx1"/>
                </a:solidFill>
              </a:rPr>
              <a:t>If visual information has no text equivalent, assistive technologies will not be able to relay that information to the user.</a:t>
            </a:r>
          </a:p>
          <a:p>
            <a:r>
              <a:rPr lang="en-AU" dirty="0">
                <a:solidFill>
                  <a:schemeClr val="tx1"/>
                </a:solidFill>
              </a:rPr>
              <a:t>If interactive components do not have a descriptive label, people who use assistive technologies, or who have a cognitive disability, may not understand what it is.</a:t>
            </a:r>
          </a:p>
          <a:p>
            <a:endParaRPr lang="en-AU" dirty="0"/>
          </a:p>
        </p:txBody>
      </p:sp>
    </p:spTree>
    <p:extLst>
      <p:ext uri="{BB962C8B-B14F-4D97-AF65-F5344CB8AC3E}">
        <p14:creationId xmlns:p14="http://schemas.microsoft.com/office/powerpoint/2010/main" val="2815271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CAPTCHA</a:t>
            </a:r>
          </a:p>
        </p:txBody>
      </p:sp>
    </p:spTree>
    <p:extLst>
      <p:ext uri="{BB962C8B-B14F-4D97-AF65-F5344CB8AC3E}">
        <p14:creationId xmlns:p14="http://schemas.microsoft.com/office/powerpoint/2010/main" val="41900186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Correct example: CAPTCHA</a:t>
            </a:r>
          </a:p>
        </p:txBody>
      </p:sp>
      <p:pic>
        <p:nvPicPr>
          <p:cNvPr id="5" name="Picture 5"/>
          <p:cNvPicPr>
            <a:picLocks noChangeAspect="1" noChangeArrowheads="1"/>
          </p:cNvPicPr>
          <p:nvPr/>
        </p:nvPicPr>
        <p:blipFill>
          <a:blip r:embed="rId2"/>
          <a:srcRect/>
          <a:stretch>
            <a:fillRect/>
          </a:stretch>
        </p:blipFill>
        <p:spPr bwMode="auto">
          <a:xfrm>
            <a:off x="2659062" y="1567769"/>
            <a:ext cx="6911975" cy="37449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80353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Better example: CAPTCHA</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7919" y="1652608"/>
            <a:ext cx="7434262" cy="3616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214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Visually-dynamic content</a:t>
            </a:r>
          </a:p>
        </p:txBody>
      </p:sp>
    </p:spTree>
    <p:extLst>
      <p:ext uri="{BB962C8B-B14F-4D97-AF65-F5344CB8AC3E}">
        <p14:creationId xmlns:p14="http://schemas.microsoft.com/office/powerpoint/2010/main" val="2860934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Examples: Visually-dynamic content</a:t>
            </a:r>
          </a:p>
        </p:txBody>
      </p:sp>
      <p:sp>
        <p:nvSpPr>
          <p:cNvPr id="3" name="Subtitle 2"/>
          <p:cNvSpPr>
            <a:spLocks noGrp="1"/>
          </p:cNvSpPr>
          <p:nvPr>
            <p:ph type="subTitle" idx="1"/>
          </p:nvPr>
        </p:nvSpPr>
        <p:spPr>
          <a:xfrm>
            <a:off x="381000" y="1459456"/>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Visually-dynamic information (such as a progress meter) should have a text equivalent</a:t>
            </a:r>
          </a:p>
          <a:p>
            <a:endParaRPr lang="en-AU" altLang="en-US" sz="3200" dirty="0">
              <a:ea typeface="ＭＳ Ｐゴシック" panose="020B0600070205080204" pitchFamily="34" charset="-128"/>
              <a:cs typeface="Times New Roman" panose="02020603050405020304" pitchFamily="18" charset="0"/>
            </a:endParaRPr>
          </a:p>
          <a:p>
            <a:r>
              <a:rPr lang="en-US" altLang="en-US" sz="3200" dirty="0">
                <a:solidFill>
                  <a:srgbClr val="FF0000"/>
                </a:solidFill>
                <a:ea typeface="ＭＳ Ｐゴシック" panose="020B0600070205080204" pitchFamily="34" charset="-128"/>
              </a:rPr>
              <a:t>Incorrect example: </a:t>
            </a:r>
            <a:r>
              <a:rPr lang="en-US" altLang="en-US" sz="3200" dirty="0">
                <a:solidFill>
                  <a:schemeClr val="tx2"/>
                </a:solidFill>
                <a:ea typeface="ＭＳ Ｐゴシック" panose="020B0600070205080204" pitchFamily="34" charset="-128"/>
                <a:hlinkClick r:id="rId2"/>
              </a:rPr>
              <a:t>http://jqueryui.com/progressbar/</a:t>
            </a:r>
            <a:endParaRPr lang="en-US" altLang="en-US" sz="3200" dirty="0">
              <a:solidFill>
                <a:schemeClr val="tx2"/>
              </a:solidFill>
              <a:ea typeface="ＭＳ Ｐゴシック" panose="020B0600070205080204" pitchFamily="34" charset="-128"/>
            </a:endParaRPr>
          </a:p>
          <a:p>
            <a:endParaRPr lang="en-US" altLang="en-US" sz="3200" dirty="0">
              <a:ea typeface="ＭＳ Ｐゴシック" panose="020B0600070205080204" pitchFamily="34" charset="-128"/>
            </a:endParaRPr>
          </a:p>
          <a:p>
            <a:r>
              <a:rPr lang="en-US" altLang="en-US" sz="3200" dirty="0">
                <a:solidFill>
                  <a:schemeClr val="tx1"/>
                </a:solidFill>
                <a:ea typeface="ＭＳ Ｐゴシック" panose="020B0600070205080204" pitchFamily="34" charset="-128"/>
              </a:rPr>
              <a:t>Correct example: </a:t>
            </a:r>
            <a:r>
              <a:rPr lang="en-US" altLang="en-US" sz="3200" dirty="0">
                <a:solidFill>
                  <a:schemeClr val="tx2"/>
                </a:solidFill>
                <a:ea typeface="ＭＳ Ｐゴシック" panose="020B0600070205080204" pitchFamily="34" charset="-128"/>
                <a:hlinkClick r:id="rId3"/>
              </a:rPr>
              <a:t>Psalaciak</a:t>
            </a:r>
            <a:r>
              <a:rPr lang="en-US" altLang="en-US" sz="3200" dirty="0">
                <a:solidFill>
                  <a:schemeClr val="tx2"/>
                </a:solidFill>
                <a:ea typeface="ＭＳ Ｐゴシック" panose="020B0600070205080204" pitchFamily="34" charset="-128"/>
              </a:rPr>
              <a:t>, </a:t>
            </a:r>
          </a:p>
          <a:p>
            <a:r>
              <a:rPr lang="en-US" altLang="en-US" sz="3200" dirty="0">
                <a:solidFill>
                  <a:schemeClr val="tx2"/>
                </a:solidFill>
                <a:ea typeface="ＭＳ Ｐゴシック" panose="020B0600070205080204" pitchFamily="34" charset="-128"/>
                <a:hlinkClick r:id="rId4"/>
              </a:rPr>
              <a:t>http://jqueryui.com/progressbar/#label</a:t>
            </a:r>
            <a:r>
              <a:rPr lang="en-US" altLang="en-US" sz="3200" dirty="0">
                <a:solidFill>
                  <a:schemeClr val="tx2"/>
                </a:solidFill>
                <a:ea typeface="ＭＳ Ｐゴシック" panose="020B0600070205080204" pitchFamily="34" charset="-128"/>
              </a:rPr>
              <a:t>, </a:t>
            </a:r>
            <a:r>
              <a:rPr lang="en-US" altLang="en-US" sz="3200" dirty="0">
                <a:solidFill>
                  <a:schemeClr val="tx2"/>
                </a:solidFill>
                <a:ea typeface="ＭＳ Ｐゴシック" panose="020B0600070205080204" pitchFamily="34" charset="-128"/>
                <a:hlinkClick r:id="rId5"/>
              </a:rPr>
              <a:t>JS_G_A1</a:t>
            </a:r>
            <a:endParaRPr lang="en-US" altLang="en-US" sz="3200" dirty="0">
              <a:solidFill>
                <a:schemeClr val="tx2"/>
              </a:solidFill>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3109227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AutoShape 2"/>
          <p:cNvSpPr>
            <a:spLocks noGrp="1" noChangeArrowheads="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b="0" dirty="0">
                <a:solidFill>
                  <a:schemeClr val="bg1"/>
                </a:solidFill>
                <a:ea typeface="ＭＳ Ｐゴシック" panose="020B0600070205080204" pitchFamily="34" charset="-128"/>
              </a:rPr>
              <a:t>Agenda – Types of JavaScript functionality</a:t>
            </a:r>
          </a:p>
        </p:txBody>
      </p:sp>
      <p:sp>
        <p:nvSpPr>
          <p:cNvPr id="17412" name="Rectangle 3"/>
          <p:cNvSpPr>
            <a:spLocks noGrp="1" noChangeArrowheads="1"/>
          </p:cNvSpPr>
          <p:nvPr>
            <p:ph type="subTitle"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742950" indent="-742950">
              <a:buFont typeface="+mj-lt"/>
              <a:buAutoNum type="arabicPeriod"/>
            </a:pPr>
            <a:r>
              <a:rPr lang="en-AU" altLang="en-US" dirty="0">
                <a:solidFill>
                  <a:schemeClr val="tx1"/>
                </a:solidFill>
                <a:ea typeface="ＭＳ Ｐゴシック" panose="020B0600070205080204" pitchFamily="34" charset="-128"/>
              </a:rPr>
              <a:t>Binding functionality to existing interactive components, such as links, buttons and text fields. </a:t>
            </a:r>
          </a:p>
          <a:p>
            <a:pPr marL="742950" indent="-742950">
              <a:buFont typeface="+mj-lt"/>
              <a:buAutoNum type="arabicPeriod"/>
            </a:pPr>
            <a:r>
              <a:rPr lang="en-AU" altLang="en-US" dirty="0">
                <a:solidFill>
                  <a:schemeClr val="tx1"/>
                </a:solidFill>
                <a:ea typeface="ＭＳ Ｐゴシック" panose="020B0600070205080204" pitchFamily="34" charset="-128"/>
              </a:rPr>
              <a:t>Non-interactive functionality that presents information. </a:t>
            </a:r>
          </a:p>
          <a:p>
            <a:pPr marL="742950" indent="-742950">
              <a:buFont typeface="+mj-lt"/>
              <a:buAutoNum type="arabicPeriod"/>
            </a:pPr>
            <a:r>
              <a:rPr lang="en-AU" altLang="en-US" dirty="0">
                <a:solidFill>
                  <a:schemeClr val="tx1"/>
                </a:solidFill>
                <a:ea typeface="ＭＳ Ｐゴシック" panose="020B0600070205080204" pitchFamily="34" charset="-128"/>
              </a:rPr>
              <a:t>Creating custom components that are both interactive and informative. </a:t>
            </a:r>
          </a:p>
          <a:p>
            <a:endParaRPr lang="en-AU" altLang="en-US" dirty="0">
              <a:solidFill>
                <a:schemeClr val="tx1"/>
              </a:solidFill>
              <a:ea typeface="ＭＳ Ｐゴシック" panose="020B0600070205080204" pitchFamily="34" charset="-128"/>
            </a:endParaRPr>
          </a:p>
          <a:p>
            <a:endParaRPr lang="en-AU" altLang="en-US" b="1" dirty="0">
              <a:solidFill>
                <a:schemeClr val="tx1"/>
              </a:solidFill>
              <a:ea typeface="ＭＳ Ｐゴシック" panose="020B0600070205080204" pitchFamily="34" charset="-128"/>
            </a:endParaRPr>
          </a:p>
          <a:p>
            <a:endParaRPr lang="en-US" altLang="en-US" dirty="0">
              <a:solidFill>
                <a:srgbClr val="FF0000"/>
              </a:solidFill>
              <a:ea typeface="ＭＳ Ｐゴシック" panose="020B0600070205080204" pitchFamily="34" charset="-128"/>
            </a:endParaRPr>
          </a:p>
        </p:txBody>
      </p:sp>
    </p:spTree>
    <p:extLst>
      <p:ext uri="{BB962C8B-B14F-4D97-AF65-F5344CB8AC3E}">
        <p14:creationId xmlns:p14="http://schemas.microsoft.com/office/powerpoint/2010/main" val="4032066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Complex content</a:t>
            </a:r>
          </a:p>
        </p:txBody>
      </p:sp>
    </p:spTree>
    <p:extLst>
      <p:ext uri="{BB962C8B-B14F-4D97-AF65-F5344CB8AC3E}">
        <p14:creationId xmlns:p14="http://schemas.microsoft.com/office/powerpoint/2010/main" val="3043512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Examples: Long descriptions for non-text content</a:t>
            </a:r>
          </a:p>
        </p:txBody>
      </p:sp>
      <p:sp>
        <p:nvSpPr>
          <p:cNvPr id="3" name="Subtitle 2"/>
          <p:cNvSpPr>
            <a:spLocks noGrp="1"/>
          </p:cNvSpPr>
          <p:nvPr>
            <p:ph type="subTitle" idx="1"/>
          </p:nvPr>
        </p:nvSpPr>
        <p:spPr>
          <a:xfrm>
            <a:off x="381000" y="1459456"/>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Functionality that can't be made accessible must have a long description that provides the same information</a:t>
            </a:r>
          </a:p>
          <a:p>
            <a:endParaRPr lang="en-AU" altLang="en-US" sz="3200" dirty="0">
              <a:ea typeface="ＭＳ Ｐゴシック" panose="020B0600070205080204" pitchFamily="34" charset="-128"/>
            </a:endParaRPr>
          </a:p>
          <a:p>
            <a:r>
              <a:rPr lang="en-AU" altLang="en-US" sz="3200" dirty="0">
                <a:solidFill>
                  <a:srgbClr val="FF0000"/>
                </a:solidFill>
                <a:ea typeface="ＭＳ Ｐゴシック" panose="020B0600070205080204" pitchFamily="34" charset="-128"/>
              </a:rPr>
              <a:t>Incorrect example: </a:t>
            </a:r>
            <a:r>
              <a:rPr lang="en-AU" altLang="en-US" sz="3200" dirty="0">
                <a:solidFill>
                  <a:srgbClr val="FF0000"/>
                </a:solidFill>
                <a:ea typeface="ＭＳ Ｐゴシック" panose="020B0600070205080204" pitchFamily="34" charset="-128"/>
                <a:hlinkClick r:id="rId2"/>
              </a:rPr>
              <a:t>Mobile coverage</a:t>
            </a:r>
            <a:endParaRPr lang="en-AU" altLang="en-US" sz="3200" dirty="0">
              <a:solidFill>
                <a:srgbClr val="FF0000"/>
              </a:solidFill>
              <a:ea typeface="ＭＳ Ｐゴシック" panose="020B0600070205080204" pitchFamily="34" charset="-128"/>
            </a:endParaRPr>
          </a:p>
          <a:p>
            <a:endParaRPr lang="en-AU" altLang="en-US" sz="3200" dirty="0">
              <a:ea typeface="ＭＳ Ｐゴシック" panose="020B0600070205080204" pitchFamily="34" charset="-128"/>
            </a:endParaRPr>
          </a:p>
          <a:p>
            <a:r>
              <a:rPr lang="en-AU" altLang="en-US" sz="3200" dirty="0">
                <a:solidFill>
                  <a:schemeClr val="tx1"/>
                </a:solidFill>
                <a:ea typeface="ＭＳ Ｐゴシック" panose="020B0600070205080204" pitchFamily="34" charset="-128"/>
              </a:rPr>
              <a:t>Correct examples: </a:t>
            </a:r>
            <a:r>
              <a:rPr lang="en-AU" altLang="en-US" sz="3200" dirty="0">
                <a:ea typeface="ＭＳ Ｐゴシック" panose="020B0600070205080204" pitchFamily="34" charset="-128"/>
                <a:hlinkClick r:id="rId3"/>
              </a:rPr>
              <a:t>Find a Telstra store</a:t>
            </a:r>
            <a:r>
              <a:rPr lang="en-AU" altLang="en-US" sz="3200" dirty="0">
                <a:ea typeface="ＭＳ Ｐゴシック" panose="020B0600070205080204" pitchFamily="34" charset="-128"/>
              </a:rPr>
              <a:t>,</a:t>
            </a:r>
          </a:p>
          <a:p>
            <a:r>
              <a:rPr lang="en-AU" altLang="en-US" sz="3200" dirty="0">
                <a:ea typeface="ＭＳ Ｐゴシック" panose="020B0600070205080204" pitchFamily="34" charset="-128"/>
                <a:hlinkClick r:id="rId4"/>
              </a:rPr>
              <a:t>Grains Canada</a:t>
            </a:r>
            <a:r>
              <a:rPr lang="en-AU" altLang="en-US" sz="3200" dirty="0">
                <a:ea typeface="ＭＳ Ｐゴシック" panose="020B0600070205080204" pitchFamily="34" charset="-128"/>
              </a:rPr>
              <a:t>, </a:t>
            </a:r>
            <a:r>
              <a:rPr lang="en-AU" altLang="en-US" sz="3200" dirty="0">
                <a:ea typeface="ＭＳ Ｐゴシック" panose="020B0600070205080204" pitchFamily="34" charset="-128"/>
                <a:hlinkClick r:id="rId5"/>
              </a:rPr>
              <a:t>Brisbane City Council </a:t>
            </a:r>
            <a:r>
              <a:rPr lang="en-AU" altLang="en-US" sz="3200" dirty="0">
                <a:ea typeface="ＭＳ Ｐゴシック" panose="020B0600070205080204" pitchFamily="34" charset="-128"/>
              </a:rPr>
              <a:t>, </a:t>
            </a:r>
            <a:r>
              <a:rPr lang="en-AU" altLang="en-US" sz="3200" dirty="0">
                <a:ea typeface="ＭＳ Ｐゴシック" panose="020B0600070205080204" pitchFamily="34" charset="-128"/>
                <a:hlinkClick r:id="rId6"/>
              </a:rPr>
              <a:t>JS_G_A2</a:t>
            </a:r>
            <a:endParaRPr lang="en-US" altLang="en-US" sz="3200" dirty="0">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3469138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Correct example: Text alternative</a:t>
            </a:r>
          </a:p>
        </p:txBody>
      </p:sp>
      <p:sp>
        <p:nvSpPr>
          <p:cNvPr id="3" name="Subtitle 2"/>
          <p:cNvSpPr>
            <a:spLocks noGrp="1"/>
          </p:cNvSpPr>
          <p:nvPr>
            <p:ph type="subTitle" idx="1"/>
          </p:nvPr>
        </p:nvSpPr>
        <p:spPr/>
        <p:txBody>
          <a:bodyPr/>
          <a:lstStyle/>
          <a:p>
            <a:endParaRPr lang="en-AU"/>
          </a:p>
        </p:txBody>
      </p:sp>
      <p:pic>
        <p:nvPicPr>
          <p:cNvPr id="5" name="Picture 4"/>
          <p:cNvPicPr>
            <a:picLocks noChangeAspect="1"/>
          </p:cNvPicPr>
          <p:nvPr/>
        </p:nvPicPr>
        <p:blipFill>
          <a:blip r:embed="rId2"/>
          <a:stretch>
            <a:fillRect/>
          </a:stretch>
        </p:blipFill>
        <p:spPr>
          <a:xfrm>
            <a:off x="281355" y="1199470"/>
            <a:ext cx="5231946" cy="4865539"/>
          </a:xfrm>
          <a:prstGeom prst="rect">
            <a:avLst/>
          </a:prstGeom>
        </p:spPr>
      </p:pic>
      <p:pic>
        <p:nvPicPr>
          <p:cNvPr id="6" name="Picture 5"/>
          <p:cNvPicPr>
            <a:picLocks noChangeAspect="1"/>
          </p:cNvPicPr>
          <p:nvPr/>
        </p:nvPicPr>
        <p:blipFill>
          <a:blip r:embed="rId3"/>
          <a:stretch>
            <a:fillRect/>
          </a:stretch>
        </p:blipFill>
        <p:spPr>
          <a:xfrm>
            <a:off x="5513301" y="1199470"/>
            <a:ext cx="5513579" cy="4922838"/>
          </a:xfrm>
          <a:prstGeom prst="rect">
            <a:avLst/>
          </a:prstGeom>
        </p:spPr>
      </p:pic>
    </p:spTree>
    <p:extLst>
      <p:ext uri="{BB962C8B-B14F-4D97-AF65-F5344CB8AC3E}">
        <p14:creationId xmlns:p14="http://schemas.microsoft.com/office/powerpoint/2010/main" val="11470618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Text alternative requirements</a:t>
            </a:r>
          </a:p>
        </p:txBody>
      </p:sp>
      <p:sp>
        <p:nvSpPr>
          <p:cNvPr id="3" name="Subtitle 2"/>
          <p:cNvSpPr>
            <a:spLocks noGrp="1"/>
          </p:cNvSpPr>
          <p:nvPr>
            <p:ph type="subTitle" idx="1"/>
          </p:nvPr>
        </p:nvSpPr>
        <p:spPr/>
        <p:txBody>
          <a:bodyPr/>
          <a:lstStyle/>
          <a:p>
            <a:pPr marL="571500" indent="-571500">
              <a:buFont typeface="Wingdings" panose="05000000000000000000" pitchFamily="2" charset="2"/>
              <a:buChar char="ü"/>
            </a:pPr>
            <a:r>
              <a:rPr lang="en-AU" sz="3600" dirty="0">
                <a:solidFill>
                  <a:schemeClr val="tx1"/>
                </a:solidFill>
              </a:rPr>
              <a:t>CAPTCHAs must be multiple sensory modalities</a:t>
            </a:r>
          </a:p>
          <a:p>
            <a:pPr marL="571500" indent="-571500">
              <a:buFont typeface="Wingdings" panose="05000000000000000000" pitchFamily="2" charset="2"/>
              <a:buChar char="ü"/>
            </a:pPr>
            <a:r>
              <a:rPr lang="en-AU" sz="3600" dirty="0">
                <a:solidFill>
                  <a:schemeClr val="tx1"/>
                </a:solidFill>
              </a:rPr>
              <a:t>Complex systems must have a valid long description</a:t>
            </a:r>
          </a:p>
        </p:txBody>
      </p:sp>
    </p:spTree>
    <p:extLst>
      <p:ext uri="{BB962C8B-B14F-4D97-AF65-F5344CB8AC3E}">
        <p14:creationId xmlns:p14="http://schemas.microsoft.com/office/powerpoint/2010/main" val="15976588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Principle 2</a:t>
            </a:r>
          </a:p>
        </p:txBody>
      </p:sp>
      <p:sp>
        <p:nvSpPr>
          <p:cNvPr id="3" name="Text Placeholder 2"/>
          <p:cNvSpPr>
            <a:spLocks noGrp="1"/>
          </p:cNvSpPr>
          <p:nvPr>
            <p:ph idx="1"/>
          </p:nvPr>
        </p:nvSpPr>
        <p:spPr/>
        <p:txBody>
          <a:bodyPr/>
          <a:lstStyle/>
          <a:p>
            <a:r>
              <a:rPr lang="en-AU" dirty="0"/>
              <a:t>All functionality must be accessible to all input devices</a:t>
            </a:r>
          </a:p>
        </p:txBody>
      </p:sp>
    </p:spTree>
    <p:extLst>
      <p:ext uri="{BB962C8B-B14F-4D97-AF65-F5344CB8AC3E}">
        <p14:creationId xmlns:p14="http://schemas.microsoft.com/office/powerpoint/2010/main" val="3352198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What are input devices?</a:t>
            </a:r>
          </a:p>
        </p:txBody>
      </p:sp>
      <p:sp>
        <p:nvSpPr>
          <p:cNvPr id="3" name="Subtitle 2"/>
          <p:cNvSpPr>
            <a:spLocks noGrp="1"/>
          </p:cNvSpPr>
          <p:nvPr>
            <p:ph type="subTitle" idx="1"/>
          </p:nvPr>
        </p:nvSpPr>
        <p:spPr/>
        <p:txBody>
          <a:bodyPr/>
          <a:lstStyle/>
          <a:p>
            <a:pPr marL="571500" indent="-571500">
              <a:buFont typeface="Arial" panose="020B0604020202020204" pitchFamily="34" charset="0"/>
              <a:buChar char="•"/>
            </a:pPr>
            <a:r>
              <a:rPr lang="en-AU" dirty="0">
                <a:solidFill>
                  <a:schemeClr val="tx1"/>
                </a:solidFill>
              </a:rPr>
              <a:t>Mouse</a:t>
            </a:r>
          </a:p>
          <a:p>
            <a:pPr marL="571500" indent="-571500">
              <a:buFont typeface="Arial" panose="020B0604020202020204" pitchFamily="34" charset="0"/>
              <a:buChar char="•"/>
            </a:pPr>
            <a:r>
              <a:rPr lang="en-AU" dirty="0">
                <a:solidFill>
                  <a:schemeClr val="tx1"/>
                </a:solidFill>
              </a:rPr>
              <a:t>Keyboard</a:t>
            </a:r>
          </a:p>
          <a:p>
            <a:pPr marL="571500" indent="-571500">
              <a:buFont typeface="Arial" panose="020B0604020202020204" pitchFamily="34" charset="0"/>
              <a:buChar char="•"/>
            </a:pPr>
            <a:r>
              <a:rPr lang="en-AU" dirty="0">
                <a:solidFill>
                  <a:schemeClr val="tx1"/>
                </a:solidFill>
              </a:rPr>
              <a:t>Touchscreen on a mobile device (with onscreen keyboard)</a:t>
            </a:r>
          </a:p>
        </p:txBody>
      </p:sp>
    </p:spTree>
    <p:extLst>
      <p:ext uri="{BB962C8B-B14F-4D97-AF65-F5344CB8AC3E}">
        <p14:creationId xmlns:p14="http://schemas.microsoft.com/office/powerpoint/2010/main" val="3150625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Assistive tech that mimic input devices</a:t>
            </a:r>
          </a:p>
        </p:txBody>
      </p:sp>
      <p:sp>
        <p:nvSpPr>
          <p:cNvPr id="3" name="Subtitle 2"/>
          <p:cNvSpPr>
            <a:spLocks noGrp="1"/>
          </p:cNvSpPr>
          <p:nvPr>
            <p:ph type="subTitle" idx="1"/>
          </p:nvPr>
        </p:nvSpPr>
        <p:spPr/>
        <p:txBody>
          <a:bodyPr/>
          <a:lstStyle/>
          <a:p>
            <a:pPr marL="571500" indent="-571500">
              <a:buFont typeface="Arial" panose="020B0604020202020204" pitchFamily="34" charset="0"/>
              <a:buChar char="•"/>
            </a:pPr>
            <a:r>
              <a:rPr lang="en-AU" dirty="0">
                <a:solidFill>
                  <a:schemeClr val="tx1"/>
                </a:solidFill>
              </a:rPr>
              <a:t>Joystick (mimicking a mouse)</a:t>
            </a:r>
          </a:p>
          <a:p>
            <a:pPr marL="571500" indent="-571500">
              <a:buFont typeface="Arial" panose="020B0604020202020204" pitchFamily="34" charset="0"/>
              <a:buChar char="•"/>
            </a:pPr>
            <a:r>
              <a:rPr lang="en-AU" dirty="0">
                <a:solidFill>
                  <a:schemeClr val="tx1"/>
                </a:solidFill>
              </a:rPr>
              <a:t>Onscreen keyboard (mimicking a keyboard)</a:t>
            </a:r>
          </a:p>
          <a:p>
            <a:pPr marL="571500" indent="-571500">
              <a:buFont typeface="Arial" panose="020B0604020202020204" pitchFamily="34" charset="0"/>
              <a:buChar char="•"/>
            </a:pPr>
            <a:r>
              <a:rPr lang="en-AU" dirty="0">
                <a:solidFill>
                  <a:schemeClr val="tx1"/>
                </a:solidFill>
              </a:rPr>
              <a:t>External keyboard on a mobile device (mimicking a keyboard)</a:t>
            </a:r>
          </a:p>
          <a:p>
            <a:pPr marL="571500" indent="-571500">
              <a:buFont typeface="Arial" panose="020B0604020202020204" pitchFamily="34" charset="0"/>
              <a:buChar char="•"/>
            </a:pPr>
            <a:r>
              <a:rPr lang="en-AU" dirty="0">
                <a:solidFill>
                  <a:schemeClr val="tx1"/>
                </a:solidFill>
              </a:rPr>
              <a:t>Thumb switch (mimicking a keyboard)</a:t>
            </a:r>
          </a:p>
          <a:p>
            <a:pPr marL="571500" indent="-571500">
              <a:buFont typeface="Arial" panose="020B0604020202020204" pitchFamily="34" charset="0"/>
              <a:buChar char="•"/>
            </a:pPr>
            <a:r>
              <a:rPr lang="en-AU" dirty="0" err="1">
                <a:solidFill>
                  <a:schemeClr val="tx1"/>
                </a:solidFill>
              </a:rPr>
              <a:t>Headwand</a:t>
            </a:r>
            <a:r>
              <a:rPr lang="en-AU" dirty="0">
                <a:solidFill>
                  <a:schemeClr val="tx1"/>
                </a:solidFill>
              </a:rPr>
              <a:t> (mimicking a mouse)</a:t>
            </a:r>
          </a:p>
        </p:txBody>
      </p:sp>
    </p:spTree>
    <p:extLst>
      <p:ext uri="{BB962C8B-B14F-4D97-AF65-F5344CB8AC3E}">
        <p14:creationId xmlns:p14="http://schemas.microsoft.com/office/powerpoint/2010/main" val="3809056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ea typeface="ＭＳ Ｐゴシック" panose="020B0600070205080204" pitchFamily="34" charset="-128"/>
              </a:rPr>
              <a:t>Principle 2: Input device accessible</a:t>
            </a:r>
          </a:p>
        </p:txBody>
      </p:sp>
      <p:sp>
        <p:nvSpPr>
          <p:cNvPr id="2" name="Subtitle 1"/>
          <p:cNvSpPr>
            <a:spLocks noGrp="1"/>
          </p:cNvSpPr>
          <p:nvPr>
            <p:ph type="subTitle" idx="1"/>
          </p:nvPr>
        </p:nvSpPr>
        <p:spPr/>
        <p:txBody>
          <a:bodyPr/>
          <a:lstStyle/>
          <a:p>
            <a:pPr>
              <a:defRPr/>
            </a:pPr>
            <a:r>
              <a:rPr lang="en-AU" dirty="0">
                <a:solidFill>
                  <a:schemeClr val="tx1"/>
                </a:solidFill>
              </a:rPr>
              <a:t>Assistive technologies are usually controlled with the keyboard, rather than with a mouse or pointing-device, and there are also many people who are simply unable to use a mouse or trackpad, because of a motor impairment.</a:t>
            </a:r>
          </a:p>
        </p:txBody>
      </p:sp>
    </p:spTree>
    <p:extLst>
      <p:ext uri="{BB962C8B-B14F-4D97-AF65-F5344CB8AC3E}">
        <p14:creationId xmlns:p14="http://schemas.microsoft.com/office/powerpoint/2010/main" val="2900901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altLang="en-US" dirty="0">
                <a:ea typeface="ＭＳ Ｐゴシック" panose="020B0600070205080204" pitchFamily="34" charset="-128"/>
              </a:rPr>
              <a:t>Principle 2: Input device accessible</a:t>
            </a:r>
            <a:endParaRPr lang="en-AU" dirty="0"/>
          </a:p>
        </p:txBody>
      </p:sp>
      <p:sp>
        <p:nvSpPr>
          <p:cNvPr id="3" name="Subtitle 2"/>
          <p:cNvSpPr>
            <a:spLocks noGrp="1"/>
          </p:cNvSpPr>
          <p:nvPr>
            <p:ph type="subTitle" idx="1"/>
          </p:nvPr>
        </p:nvSpPr>
        <p:spPr/>
        <p:txBody>
          <a:bodyPr/>
          <a:lstStyle/>
          <a:p>
            <a:r>
              <a:rPr lang="en-AU" dirty="0">
                <a:solidFill>
                  <a:schemeClr val="tx1"/>
                </a:solidFill>
              </a:rPr>
              <a:t>If interactive content can’t be operated with the keyboard, it will be entirely inaccessible to people who can’t use a mouse or pointing device.</a:t>
            </a:r>
          </a:p>
          <a:p>
            <a:r>
              <a:rPr lang="en-AU" dirty="0">
                <a:solidFill>
                  <a:schemeClr val="tx1"/>
                </a:solidFill>
              </a:rPr>
              <a:t>There are also people entirely reliant on other input devices; so it is essential that all the site functions using only one type of input device.</a:t>
            </a:r>
          </a:p>
          <a:p>
            <a:endParaRPr lang="en-AU" dirty="0"/>
          </a:p>
        </p:txBody>
      </p:sp>
    </p:spTree>
    <p:extLst>
      <p:ext uri="{BB962C8B-B14F-4D97-AF65-F5344CB8AC3E}">
        <p14:creationId xmlns:p14="http://schemas.microsoft.com/office/powerpoint/2010/main" val="9353337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Keyboard</a:t>
            </a:r>
          </a:p>
        </p:txBody>
      </p:sp>
    </p:spTree>
    <p:extLst>
      <p:ext uri="{BB962C8B-B14F-4D97-AF65-F5344CB8AC3E}">
        <p14:creationId xmlns:p14="http://schemas.microsoft.com/office/powerpoint/2010/main" val="3941178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AutoShape 2"/>
          <p:cNvSpPr>
            <a:spLocks noGrp="1" noChangeArrowheads="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b="0" dirty="0">
                <a:solidFill>
                  <a:schemeClr val="bg1"/>
                </a:solidFill>
                <a:ea typeface="ＭＳ Ｐゴシック" panose="020B0600070205080204" pitchFamily="34" charset="-128"/>
              </a:rPr>
              <a:t>Agenda – Ten accessibility principles</a:t>
            </a:r>
          </a:p>
        </p:txBody>
      </p:sp>
      <p:sp>
        <p:nvSpPr>
          <p:cNvPr id="17412" name="Rectangle 3"/>
          <p:cNvSpPr>
            <a:spLocks noGrp="1" noChangeArrowheads="1"/>
          </p:cNvSpPr>
          <p:nvPr>
            <p:ph type="subTitle" idx="1"/>
          </p:nvPr>
        </p:nvSpPr>
        <p:spPr bwMode="auto">
          <a:xfrm>
            <a:off x="381000" y="1294836"/>
            <a:ext cx="11468100" cy="4141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742950" indent="-742950">
              <a:buFont typeface="+mj-lt"/>
              <a:buAutoNum type="arabicPeriod"/>
            </a:pPr>
            <a:r>
              <a:rPr lang="en-AU" sz="3600" dirty="0">
                <a:solidFill>
                  <a:schemeClr val="tx1"/>
                </a:solidFill>
              </a:rPr>
              <a:t>All functionality must take a form that can be interpreted as text</a:t>
            </a:r>
          </a:p>
          <a:p>
            <a:pPr marL="742950" indent="-742950">
              <a:buFont typeface="+mj-lt"/>
              <a:buAutoNum type="arabicPeriod"/>
            </a:pPr>
            <a:r>
              <a:rPr lang="en-AU" sz="3600" dirty="0">
                <a:solidFill>
                  <a:schemeClr val="tx1"/>
                </a:solidFill>
              </a:rPr>
              <a:t>All functionality must be accessible to all input devices</a:t>
            </a:r>
          </a:p>
          <a:p>
            <a:pPr marL="742950" indent="-742950">
              <a:buFont typeface="+mj-lt"/>
              <a:buAutoNum type="arabicPeriod"/>
            </a:pPr>
            <a:r>
              <a:rPr lang="en-AU" sz="3600" dirty="0">
                <a:solidFill>
                  <a:schemeClr val="tx1"/>
                </a:solidFill>
              </a:rPr>
              <a:t>Information and structure can be programmatically determined</a:t>
            </a:r>
          </a:p>
          <a:p>
            <a:pPr marL="742950" indent="-742950">
              <a:buFont typeface="+mj-lt"/>
              <a:buAutoNum type="arabicPeriod"/>
            </a:pPr>
            <a:r>
              <a:rPr lang="en-AU" sz="3600" dirty="0">
                <a:solidFill>
                  <a:schemeClr val="tx1"/>
                </a:solidFill>
              </a:rPr>
              <a:t>A meaningful sequence and logical focus order is maintained</a:t>
            </a:r>
          </a:p>
          <a:p>
            <a:pPr marL="742950" indent="-742950">
              <a:buFont typeface="+mj-lt"/>
              <a:buAutoNum type="arabicPeriod"/>
            </a:pPr>
            <a:endParaRPr lang="en-AU" sz="3200" dirty="0">
              <a:solidFill>
                <a:schemeClr val="tx1"/>
              </a:solidFill>
            </a:endParaRPr>
          </a:p>
        </p:txBody>
      </p:sp>
    </p:spTree>
    <p:extLst>
      <p:ext uri="{BB962C8B-B14F-4D97-AF65-F5344CB8AC3E}">
        <p14:creationId xmlns:p14="http://schemas.microsoft.com/office/powerpoint/2010/main" val="3605358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Using the keyboard</a:t>
            </a:r>
          </a:p>
        </p:txBody>
      </p:sp>
      <p:sp>
        <p:nvSpPr>
          <p:cNvPr id="2" name="Subtitle 1"/>
          <p:cNvSpPr>
            <a:spLocks noGrp="1"/>
          </p:cNvSpPr>
          <p:nvPr>
            <p:ph type="subTitle" idx="1"/>
          </p:nvPr>
        </p:nvSpPr>
        <p:spPr/>
        <p:txBody>
          <a:bodyPr/>
          <a:lstStyle/>
          <a:p>
            <a:pPr marL="742950" indent="-742950">
              <a:buFont typeface="+mj-lt"/>
              <a:buAutoNum type="arabicPeriod"/>
            </a:pPr>
            <a:r>
              <a:rPr lang="en-AU" altLang="en-US" dirty="0">
                <a:solidFill>
                  <a:schemeClr val="tx1"/>
                </a:solidFill>
              </a:rPr>
              <a:t>Use TAB, ESC or arrow keys to exit, or</a:t>
            </a:r>
          </a:p>
          <a:p>
            <a:pPr marL="742950" indent="-742950">
              <a:buFont typeface="+mj-lt"/>
              <a:buAutoNum type="arabicPeriod"/>
            </a:pPr>
            <a:r>
              <a:rPr lang="en-AU" altLang="en-US" dirty="0">
                <a:solidFill>
                  <a:schemeClr val="tx1"/>
                </a:solidFill>
              </a:rPr>
              <a:t>Document the feature needed to exit, prior to entering application</a:t>
            </a:r>
          </a:p>
          <a:p>
            <a:pPr marL="742950" indent="-742950">
              <a:buFont typeface="+mj-lt"/>
              <a:buAutoNum type="arabicPeriod"/>
            </a:pPr>
            <a:r>
              <a:rPr lang="en-AU" altLang="en-US" dirty="0">
                <a:solidFill>
                  <a:schemeClr val="tx1"/>
                </a:solidFill>
              </a:rPr>
              <a:t>Must be able to TAB from start to finish</a:t>
            </a:r>
          </a:p>
          <a:p>
            <a:endParaRPr lang="en-AU" dirty="0"/>
          </a:p>
        </p:txBody>
      </p:sp>
    </p:spTree>
    <p:extLst>
      <p:ext uri="{BB962C8B-B14F-4D97-AF65-F5344CB8AC3E}">
        <p14:creationId xmlns:p14="http://schemas.microsoft.com/office/powerpoint/2010/main" val="28849248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Example: Keyboard trap</a:t>
            </a:r>
          </a:p>
        </p:txBody>
      </p:sp>
      <p:sp>
        <p:nvSpPr>
          <p:cNvPr id="3" name="Subtitle 2"/>
          <p:cNvSpPr>
            <a:spLocks noGrp="1"/>
          </p:cNvSpPr>
          <p:nvPr>
            <p:ph type="subTitle" idx="1"/>
          </p:nvPr>
        </p:nvSpPr>
        <p:spPr>
          <a:xfrm>
            <a:off x="381000" y="1529124"/>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Interactive content should be accessible to the keyboard, using common keystrokes like Tab, Enter and Arrow Keys</a:t>
            </a:r>
          </a:p>
          <a:p>
            <a:endParaRPr lang="en-AU" altLang="en-US" sz="3200" dirty="0">
              <a:ea typeface="ＭＳ Ｐゴシック" panose="020B0600070205080204" pitchFamily="34" charset="-128"/>
            </a:endParaRPr>
          </a:p>
        </p:txBody>
      </p:sp>
    </p:spTree>
    <p:extLst>
      <p:ext uri="{BB962C8B-B14F-4D97-AF65-F5344CB8AC3E}">
        <p14:creationId xmlns:p14="http://schemas.microsoft.com/office/powerpoint/2010/main" val="20102503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Examples: Keyboard focus indicator</a:t>
            </a:r>
          </a:p>
        </p:txBody>
      </p:sp>
      <p:sp>
        <p:nvSpPr>
          <p:cNvPr id="3" name="Subtitle 2"/>
          <p:cNvSpPr>
            <a:spLocks noGrp="1"/>
          </p:cNvSpPr>
          <p:nvPr>
            <p:ph type="subTitle" idx="1"/>
          </p:nvPr>
        </p:nvSpPr>
        <p:spPr>
          <a:xfrm>
            <a:off x="381000" y="1389788"/>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Do not use events to restrict keyboard access or remove focus indication</a:t>
            </a:r>
          </a:p>
          <a:p>
            <a:endParaRPr lang="en-AU" altLang="en-US" sz="3200" dirty="0">
              <a:ea typeface="ＭＳ Ｐゴシック" panose="020B0600070205080204" pitchFamily="34" charset="-128"/>
            </a:endParaRPr>
          </a:p>
          <a:p>
            <a:r>
              <a:rPr lang="en-AU" altLang="en-US" sz="3200" dirty="0">
                <a:solidFill>
                  <a:srgbClr val="FF0000"/>
                </a:solidFill>
                <a:ea typeface="ＭＳ Ｐゴシック" panose="020B0600070205080204" pitchFamily="34" charset="-128"/>
              </a:rPr>
              <a:t>Incorrect example: </a:t>
            </a:r>
            <a:r>
              <a:rPr lang="en-US" altLang="en-US" sz="3200" dirty="0">
                <a:ea typeface="ＭＳ Ｐゴシック" panose="020B0600070205080204" pitchFamily="34" charset="-128"/>
                <a:hlinkClick r:id="rId2"/>
              </a:rPr>
              <a:t>Sony</a:t>
            </a:r>
            <a:endParaRPr lang="en-AU" altLang="en-US" sz="3200" dirty="0">
              <a:ea typeface="ＭＳ Ｐゴシック" panose="020B0600070205080204" pitchFamily="34" charset="-128"/>
            </a:endParaRPr>
          </a:p>
          <a:p>
            <a:r>
              <a:rPr lang="en-US" altLang="en-US" sz="3200" dirty="0">
                <a:solidFill>
                  <a:srgbClr val="FF0000"/>
                </a:solidFill>
                <a:ea typeface="ＭＳ Ｐゴシック" panose="020B0600070205080204" pitchFamily="34" charset="-128"/>
              </a:rPr>
              <a:t>Incorrect example: </a:t>
            </a:r>
            <a:r>
              <a:rPr lang="en-US" altLang="en-US" sz="3200" dirty="0" err="1">
                <a:solidFill>
                  <a:schemeClr val="tx1"/>
                </a:solidFill>
                <a:latin typeface="Courier New" panose="02070309020205020404" pitchFamily="49" charset="0"/>
                <a:ea typeface="ＭＳ Ｐゴシック" panose="020B0600070205080204" pitchFamily="34" charset="-128"/>
                <a:cs typeface="Courier New" panose="02070309020205020404" pitchFamily="49" charset="0"/>
              </a:rPr>
              <a:t>onfocus</a:t>
            </a:r>
            <a:r>
              <a:rPr lang="en-US" altLang="en-US" sz="3200" dirty="0">
                <a:solidFill>
                  <a:schemeClr val="tx1"/>
                </a:solidFill>
                <a:latin typeface="Courier New" panose="02070309020205020404" pitchFamily="49" charset="0"/>
                <a:ea typeface="ＭＳ Ｐゴシック" panose="020B0600070205080204" pitchFamily="34" charset="-128"/>
                <a:cs typeface="Courier New" panose="02070309020205020404" pitchFamily="49" charset="0"/>
              </a:rPr>
              <a:t>=“</a:t>
            </a:r>
            <a:r>
              <a:rPr lang="en-US" altLang="en-US" sz="3200" dirty="0" err="1">
                <a:solidFill>
                  <a:schemeClr val="tx1"/>
                </a:solidFill>
                <a:latin typeface="Courier New" panose="02070309020205020404" pitchFamily="49" charset="0"/>
                <a:ea typeface="ＭＳ Ｐゴシック" panose="020B0600070205080204" pitchFamily="34" charset="-128"/>
                <a:cs typeface="Courier New" panose="02070309020205020404" pitchFamily="49" charset="0"/>
              </a:rPr>
              <a:t>this.blur</a:t>
            </a:r>
            <a:r>
              <a:rPr lang="en-US" altLang="en-US" sz="3200" dirty="0">
                <a:solidFill>
                  <a:schemeClr val="tx1"/>
                </a:solidFill>
                <a:latin typeface="Courier New" panose="02070309020205020404" pitchFamily="49" charset="0"/>
                <a:ea typeface="ＭＳ Ｐゴシック" panose="020B0600070205080204" pitchFamily="34" charset="-128"/>
                <a:cs typeface="Courier New" panose="02070309020205020404" pitchFamily="49" charset="0"/>
              </a:rPr>
              <a:t>()”</a:t>
            </a:r>
          </a:p>
          <a:p>
            <a:endParaRPr lang="en-AU" altLang="en-US" sz="3200" dirty="0">
              <a:ea typeface="ＭＳ Ｐゴシック" panose="020B0600070205080204" pitchFamily="34" charset="-128"/>
            </a:endParaRPr>
          </a:p>
          <a:p>
            <a:r>
              <a:rPr lang="en-AU" altLang="en-US" sz="3200" dirty="0">
                <a:solidFill>
                  <a:schemeClr val="tx1"/>
                </a:solidFill>
                <a:ea typeface="ＭＳ Ｐゴシック" panose="020B0600070205080204" pitchFamily="34" charset="-128"/>
              </a:rPr>
              <a:t>Correct example: </a:t>
            </a:r>
            <a:r>
              <a:rPr lang="en-AU" altLang="en-US" sz="3200" dirty="0">
                <a:ea typeface="ＭＳ Ｐゴシック" panose="020B0600070205080204" pitchFamily="34" charset="-128"/>
                <a:hlinkClick r:id="rId3"/>
              </a:rPr>
              <a:t>OzWiki</a:t>
            </a:r>
            <a:r>
              <a:rPr lang="en-AU" altLang="en-US" sz="3200" dirty="0">
                <a:ea typeface="ＭＳ Ｐゴシック" panose="020B0600070205080204" pitchFamily="34" charset="-128"/>
              </a:rPr>
              <a:t>, </a:t>
            </a:r>
            <a:r>
              <a:rPr lang="en-AU" altLang="en-US" sz="3200" dirty="0">
                <a:solidFill>
                  <a:schemeClr val="tx1"/>
                </a:solidFill>
                <a:ea typeface="ＭＳ Ｐゴシック" panose="020B0600070205080204" pitchFamily="34" charset="-128"/>
                <a:hlinkClick r:id="rId4"/>
              </a:rPr>
              <a:t>AccessibilityOz slideshow</a:t>
            </a:r>
            <a:endParaRPr lang="en-US" altLang="en-US" sz="3200" dirty="0">
              <a:solidFill>
                <a:schemeClr val="tx1"/>
              </a:solidFill>
              <a:ea typeface="ＭＳ Ｐゴシック" panose="020B0600070205080204" pitchFamily="34" charset="-128"/>
            </a:endParaRPr>
          </a:p>
          <a:p>
            <a:endParaRPr lang="en-AU" altLang="en-US" sz="3200" dirty="0">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9293922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Examples: Dynamic menus</a:t>
            </a:r>
          </a:p>
        </p:txBody>
      </p:sp>
      <p:sp>
        <p:nvSpPr>
          <p:cNvPr id="3" name="Subtitle 2"/>
          <p:cNvSpPr>
            <a:spLocks noGrp="1"/>
          </p:cNvSpPr>
          <p:nvPr>
            <p:ph type="subTitle" idx="1"/>
          </p:nvPr>
        </p:nvSpPr>
        <p:spPr>
          <a:xfrm>
            <a:off x="381000" y="1729422"/>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Dynamic menus should be fully accessible to the keyboard, using Tab and Arrow Keys</a:t>
            </a:r>
          </a:p>
          <a:p>
            <a:endParaRPr lang="en-AU" altLang="en-US" sz="3200" dirty="0">
              <a:ea typeface="ＭＳ Ｐゴシック" panose="020B0600070205080204" pitchFamily="34" charset="-128"/>
            </a:endParaRPr>
          </a:p>
          <a:p>
            <a:r>
              <a:rPr lang="en-AU" altLang="en-US" sz="3200" dirty="0">
                <a:solidFill>
                  <a:srgbClr val="FF0000"/>
                </a:solidFill>
                <a:ea typeface="ＭＳ Ｐゴシック" panose="020B0600070205080204" pitchFamily="34" charset="-128"/>
              </a:rPr>
              <a:t>Incorrect example: </a:t>
            </a:r>
            <a:r>
              <a:rPr lang="en-US" altLang="en-US" sz="3200" dirty="0">
                <a:ea typeface="ＭＳ Ｐゴシック" panose="020B0600070205080204" pitchFamily="34" charset="-128"/>
                <a:hlinkClick r:id="rId2"/>
              </a:rPr>
              <a:t>Sony</a:t>
            </a:r>
            <a:r>
              <a:rPr lang="en-US" altLang="en-US" sz="3200" dirty="0">
                <a:ea typeface="ＭＳ Ｐゴシック" panose="020B0600070205080204" pitchFamily="34" charset="-128"/>
              </a:rPr>
              <a:t>, </a:t>
            </a:r>
            <a:r>
              <a:rPr lang="en-US" altLang="en-US" sz="3200" dirty="0">
                <a:ea typeface="ＭＳ Ｐゴシック" panose="020B0600070205080204" pitchFamily="34" charset="-128"/>
                <a:hlinkClick r:id="rId3"/>
              </a:rPr>
              <a:t>NBC10</a:t>
            </a:r>
            <a:endParaRPr lang="en-US" altLang="en-US" sz="3200" dirty="0">
              <a:ea typeface="ＭＳ Ｐゴシック" panose="020B0600070205080204" pitchFamily="34" charset="-128"/>
            </a:endParaRPr>
          </a:p>
          <a:p>
            <a:endParaRPr lang="en-AU" altLang="en-US" sz="3200" dirty="0">
              <a:solidFill>
                <a:schemeClr val="tx1"/>
              </a:solidFill>
              <a:ea typeface="ＭＳ Ｐゴシック" panose="020B0600070205080204" pitchFamily="34" charset="-128"/>
            </a:endParaRPr>
          </a:p>
          <a:p>
            <a:r>
              <a:rPr lang="en-AU" altLang="en-US" sz="3200" dirty="0">
                <a:solidFill>
                  <a:schemeClr val="tx1"/>
                </a:solidFill>
                <a:ea typeface="ＭＳ Ｐゴシック" panose="020B0600070205080204" pitchFamily="34" charset="-128"/>
              </a:rPr>
              <a:t>Correct example: </a:t>
            </a:r>
            <a:r>
              <a:rPr lang="en-US" altLang="en-US" sz="3200" dirty="0">
                <a:ea typeface="ＭＳ Ｐゴシック" panose="020B0600070205080204" pitchFamily="34" charset="-128"/>
                <a:hlinkClick r:id="rId4"/>
              </a:rPr>
              <a:t>Government of Canada</a:t>
            </a:r>
            <a:r>
              <a:rPr lang="en-AU" altLang="en-US" sz="3200" dirty="0">
                <a:ea typeface="ＭＳ Ｐゴシック" panose="020B0600070205080204" pitchFamily="34" charset="-128"/>
              </a:rPr>
              <a:t>, </a:t>
            </a:r>
            <a:r>
              <a:rPr lang="en-AU" altLang="en-US" sz="3200" dirty="0">
                <a:ea typeface="ＭＳ Ｐゴシック" panose="020B0600070205080204" pitchFamily="34" charset="-128"/>
                <a:hlinkClick r:id="rId5"/>
              </a:rPr>
              <a:t>JS_N_A1</a:t>
            </a:r>
            <a:endParaRPr lang="en-US" altLang="en-US" sz="3200" dirty="0">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916919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Keyboard requirements</a:t>
            </a:r>
          </a:p>
        </p:txBody>
      </p:sp>
      <p:sp>
        <p:nvSpPr>
          <p:cNvPr id="3" name="Subtitle 2"/>
          <p:cNvSpPr>
            <a:spLocks noGrp="1"/>
          </p:cNvSpPr>
          <p:nvPr>
            <p:ph type="subTitle" idx="1"/>
          </p:nvPr>
        </p:nvSpPr>
        <p:spPr/>
        <p:txBody>
          <a:bodyPr/>
          <a:lstStyle/>
          <a:p>
            <a:pPr marL="571500" indent="-571500">
              <a:buFont typeface="Wingdings" panose="05000000000000000000" pitchFamily="2" charset="2"/>
              <a:buChar char="ü"/>
            </a:pPr>
            <a:r>
              <a:rPr lang="en-AU" sz="3600" dirty="0">
                <a:solidFill>
                  <a:schemeClr val="tx1"/>
                </a:solidFill>
              </a:rPr>
              <a:t>There must be no keyboard traps</a:t>
            </a:r>
          </a:p>
          <a:p>
            <a:pPr marL="571500" indent="-571500">
              <a:buFont typeface="Wingdings" panose="05000000000000000000" pitchFamily="2" charset="2"/>
              <a:buChar char="ü"/>
            </a:pPr>
            <a:r>
              <a:rPr lang="en-AU" sz="3600" dirty="0">
                <a:solidFill>
                  <a:schemeClr val="tx1"/>
                </a:solidFill>
              </a:rPr>
              <a:t>When creating a modal window / dialog box focus must remain on the modal window / dialog box</a:t>
            </a:r>
          </a:p>
          <a:p>
            <a:pPr marL="571500" indent="-571500">
              <a:buFont typeface="Wingdings" panose="05000000000000000000" pitchFamily="2" charset="2"/>
              <a:buChar char="ü"/>
            </a:pPr>
            <a:r>
              <a:rPr lang="en-AU" sz="3600" dirty="0">
                <a:solidFill>
                  <a:schemeClr val="tx1"/>
                </a:solidFill>
              </a:rPr>
              <a:t>Dynamic menus must be fully keyboard accessible</a:t>
            </a:r>
          </a:p>
          <a:p>
            <a:pPr marL="571500" indent="-571500">
              <a:buFont typeface="Wingdings" panose="05000000000000000000" pitchFamily="2" charset="2"/>
              <a:buChar char="ü"/>
            </a:pPr>
            <a:r>
              <a:rPr lang="en-AU" sz="3600" dirty="0">
                <a:solidFill>
                  <a:schemeClr val="tx1"/>
                </a:solidFill>
              </a:rPr>
              <a:t>Ensure that mouse-only functionality has a keyboard equivalent</a:t>
            </a:r>
          </a:p>
          <a:p>
            <a:pPr marL="571500" indent="-571500">
              <a:buFont typeface="Wingdings" panose="05000000000000000000" pitchFamily="2" charset="2"/>
              <a:buChar char="ü"/>
            </a:pPr>
            <a:r>
              <a:rPr lang="en-AU" sz="3600" dirty="0">
                <a:solidFill>
                  <a:schemeClr val="tx1"/>
                </a:solidFill>
              </a:rPr>
              <a:t>Ensure everything has a keyboard focus indicator</a:t>
            </a:r>
          </a:p>
        </p:txBody>
      </p:sp>
    </p:spTree>
    <p:extLst>
      <p:ext uri="{BB962C8B-B14F-4D97-AF65-F5344CB8AC3E}">
        <p14:creationId xmlns:p14="http://schemas.microsoft.com/office/powerpoint/2010/main" val="1680006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Principle 3</a:t>
            </a:r>
          </a:p>
        </p:txBody>
      </p:sp>
      <p:sp>
        <p:nvSpPr>
          <p:cNvPr id="3" name="Text Placeholder 2"/>
          <p:cNvSpPr>
            <a:spLocks noGrp="1"/>
          </p:cNvSpPr>
          <p:nvPr>
            <p:ph idx="1"/>
          </p:nvPr>
        </p:nvSpPr>
        <p:spPr>
          <a:xfrm>
            <a:off x="838200" y="1010652"/>
            <a:ext cx="10515600" cy="638443"/>
          </a:xfrm>
        </p:spPr>
        <p:txBody>
          <a:bodyPr>
            <a:noAutofit/>
          </a:bodyPr>
          <a:lstStyle/>
          <a:p>
            <a:r>
              <a:rPr lang="en-AU" dirty="0"/>
              <a:t>Information and structure can be programmatically determined</a:t>
            </a:r>
          </a:p>
        </p:txBody>
      </p:sp>
    </p:spTree>
    <p:extLst>
      <p:ext uri="{BB962C8B-B14F-4D97-AF65-F5344CB8AC3E}">
        <p14:creationId xmlns:p14="http://schemas.microsoft.com/office/powerpoint/2010/main" val="2362917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altLang="en-US" dirty="0">
                <a:ea typeface="ＭＳ Ｐゴシック" panose="020B0600070205080204" pitchFamily="34" charset="-128"/>
              </a:rPr>
              <a:t>Principle 3: Information and structure</a:t>
            </a:r>
            <a:endParaRPr lang="en-AU" dirty="0"/>
          </a:p>
        </p:txBody>
      </p:sp>
      <p:sp>
        <p:nvSpPr>
          <p:cNvPr id="3" name="Subtitle 2"/>
          <p:cNvSpPr>
            <a:spLocks noGrp="1"/>
          </p:cNvSpPr>
          <p:nvPr>
            <p:ph type="subTitle" idx="1"/>
          </p:nvPr>
        </p:nvSpPr>
        <p:spPr/>
        <p:txBody>
          <a:bodyPr/>
          <a:lstStyle/>
          <a:p>
            <a:r>
              <a:rPr lang="en-AU" sz="3600" dirty="0">
                <a:solidFill>
                  <a:schemeClr val="tx1"/>
                </a:solidFill>
              </a:rPr>
              <a:t>If scripting is used to implement standard functionality, assistive technologies will not understand what it is, and will therefore not be able to describe it or provide the appropriate keystrokes.</a:t>
            </a:r>
          </a:p>
          <a:p>
            <a:r>
              <a:rPr lang="en-AU" sz="3600" dirty="0">
                <a:solidFill>
                  <a:schemeClr val="tx1"/>
                </a:solidFill>
              </a:rPr>
              <a:t>If custom widgets are built using non-semantic </a:t>
            </a:r>
            <a:r>
              <a:rPr lang="en-AU" sz="3600" dirty="0" err="1">
                <a:solidFill>
                  <a:schemeClr val="tx1"/>
                </a:solidFill>
              </a:rPr>
              <a:t>markup</a:t>
            </a:r>
            <a:r>
              <a:rPr lang="en-AU" sz="3600" dirty="0">
                <a:solidFill>
                  <a:schemeClr val="tx1"/>
                </a:solidFill>
              </a:rPr>
              <a:t>, assistive technologies will similarly fail to understand what they are.</a:t>
            </a:r>
          </a:p>
        </p:txBody>
      </p:sp>
    </p:spTree>
    <p:extLst>
      <p:ext uri="{BB962C8B-B14F-4D97-AF65-F5344CB8AC3E}">
        <p14:creationId xmlns:p14="http://schemas.microsoft.com/office/powerpoint/2010/main" val="1893369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ea typeface="ＭＳ Ｐゴシック" panose="020B0600070205080204" pitchFamily="34" charset="-128"/>
              </a:rPr>
              <a:t>Principle 3: Information and structure</a:t>
            </a:r>
          </a:p>
        </p:txBody>
      </p:sp>
      <p:sp>
        <p:nvSpPr>
          <p:cNvPr id="3" name="Subtitle 2"/>
          <p:cNvSpPr>
            <a:spLocks noGrp="1"/>
          </p:cNvSpPr>
          <p:nvPr>
            <p:ph type="subTitle" idx="1"/>
          </p:nvPr>
        </p:nvSpPr>
        <p:spPr/>
        <p:txBody>
          <a:bodyPr/>
          <a:lstStyle/>
          <a:p>
            <a:r>
              <a:rPr lang="en-AU" sz="3600" dirty="0">
                <a:solidFill>
                  <a:schemeClr val="tx1"/>
                </a:solidFill>
              </a:rPr>
              <a:t>When content requires user input, labels or instructions should be provided to assist the user with completing their task, and to minimise mistakes made:</a:t>
            </a:r>
          </a:p>
          <a:p>
            <a:pPr marL="571500" indent="-571500">
              <a:buFont typeface="Arial" panose="020B0604020202020204" pitchFamily="34" charset="0"/>
              <a:buChar char="•"/>
            </a:pPr>
            <a:r>
              <a:rPr lang="en-AU" sz="3600" dirty="0">
                <a:solidFill>
                  <a:schemeClr val="tx1"/>
                </a:solidFill>
              </a:rPr>
              <a:t>If labels and instructions are not provided and associated with a form input, a blind user will not know what information to enter.</a:t>
            </a:r>
          </a:p>
          <a:p>
            <a:endParaRPr lang="en-AU" dirty="0"/>
          </a:p>
        </p:txBody>
      </p:sp>
    </p:spTree>
    <p:extLst>
      <p:ext uri="{BB962C8B-B14F-4D97-AF65-F5344CB8AC3E}">
        <p14:creationId xmlns:p14="http://schemas.microsoft.com/office/powerpoint/2010/main" val="33636897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ea typeface="ＭＳ Ｐゴシック" panose="020B0600070205080204" pitchFamily="34" charset="-128"/>
              </a:rPr>
              <a:t>Principle 3: Information and structure</a:t>
            </a:r>
          </a:p>
        </p:txBody>
      </p:sp>
      <p:sp>
        <p:nvSpPr>
          <p:cNvPr id="3" name="Subtitle 2"/>
          <p:cNvSpPr>
            <a:spLocks noGrp="1"/>
          </p:cNvSpPr>
          <p:nvPr>
            <p:ph type="subTitle" idx="1"/>
          </p:nvPr>
        </p:nvSpPr>
        <p:spPr/>
        <p:txBody>
          <a:bodyPr/>
          <a:lstStyle/>
          <a:p>
            <a:pPr marL="571500" indent="-571500">
              <a:buFont typeface="Arial" panose="020B0604020202020204" pitchFamily="34" charset="0"/>
              <a:buChar char="•"/>
            </a:pPr>
            <a:r>
              <a:rPr lang="en-AU" sz="3600" dirty="0">
                <a:solidFill>
                  <a:schemeClr val="tx1"/>
                </a:solidFill>
              </a:rPr>
              <a:t>Similarly, labels and instructions that are not visually located closely to a input can prevent users of screen magnifiers from seeing this information.</a:t>
            </a:r>
          </a:p>
          <a:p>
            <a:pPr marL="571500" indent="-571500">
              <a:buFont typeface="Arial" panose="020B0604020202020204" pitchFamily="34" charset="0"/>
              <a:buChar char="•"/>
            </a:pPr>
            <a:r>
              <a:rPr lang="en-AU" sz="3600" dirty="0">
                <a:solidFill>
                  <a:schemeClr val="tx1"/>
                </a:solidFill>
              </a:rPr>
              <a:t>Labels and instructions that do not give examples of expected user input can reduce the likelihood of users with cognitive, language and learning disabilities entering the correct information.</a:t>
            </a:r>
          </a:p>
        </p:txBody>
      </p:sp>
    </p:spTree>
    <p:extLst>
      <p:ext uri="{BB962C8B-B14F-4D97-AF65-F5344CB8AC3E}">
        <p14:creationId xmlns:p14="http://schemas.microsoft.com/office/powerpoint/2010/main" val="29695907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ea typeface="ＭＳ Ｐゴシック" panose="020B0600070205080204" pitchFamily="34" charset="-128"/>
              </a:rPr>
              <a:t>Principle 3: Information and structure</a:t>
            </a:r>
          </a:p>
        </p:txBody>
      </p:sp>
      <p:sp>
        <p:nvSpPr>
          <p:cNvPr id="3" name="Subtitle 2"/>
          <p:cNvSpPr>
            <a:spLocks noGrp="1"/>
          </p:cNvSpPr>
          <p:nvPr>
            <p:ph type="subTitle" idx="1"/>
          </p:nvPr>
        </p:nvSpPr>
        <p:spPr/>
        <p:txBody>
          <a:bodyPr/>
          <a:lstStyle/>
          <a:p>
            <a:pPr marL="571500" indent="-571500">
              <a:buFont typeface="Arial" panose="020B0604020202020204" pitchFamily="34" charset="0"/>
              <a:buChar char="•"/>
            </a:pPr>
            <a:r>
              <a:rPr lang="en-AU" sz="3600" dirty="0">
                <a:solidFill>
                  <a:schemeClr val="tx1"/>
                </a:solidFill>
              </a:rPr>
              <a:t>Keyboard users may submit incomplete forms if required fields are not labelled; trying to find the incomplete input is a tiresome task when information is not provided to assist.</a:t>
            </a:r>
          </a:p>
          <a:p>
            <a:endParaRPr lang="en-AU" dirty="0"/>
          </a:p>
        </p:txBody>
      </p:sp>
    </p:spTree>
    <p:extLst>
      <p:ext uri="{BB962C8B-B14F-4D97-AF65-F5344CB8AC3E}">
        <p14:creationId xmlns:p14="http://schemas.microsoft.com/office/powerpoint/2010/main" val="2810691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AutoShape 2"/>
          <p:cNvSpPr>
            <a:spLocks noGrp="1" noChangeArrowheads="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b="0" dirty="0">
                <a:solidFill>
                  <a:schemeClr val="bg1"/>
                </a:solidFill>
                <a:ea typeface="ＭＳ Ｐゴシック" panose="020B0600070205080204" pitchFamily="34" charset="-128"/>
              </a:rPr>
              <a:t>Agenda – Ten accessibility principles</a:t>
            </a:r>
          </a:p>
        </p:txBody>
      </p:sp>
      <p:sp>
        <p:nvSpPr>
          <p:cNvPr id="17412" name="Rectangle 3"/>
          <p:cNvSpPr>
            <a:spLocks noGrp="1" noChangeArrowheads="1"/>
          </p:cNvSpPr>
          <p:nvPr>
            <p:ph type="subTitle" idx="1"/>
          </p:nvPr>
        </p:nvSpPr>
        <p:spPr bwMode="auto">
          <a:xfrm>
            <a:off x="381000" y="1275172"/>
            <a:ext cx="11468100" cy="4141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742950" indent="-742950">
              <a:buFont typeface="+mj-lt"/>
              <a:buAutoNum type="arabicPeriod" startAt="5"/>
            </a:pPr>
            <a:r>
              <a:rPr lang="en-AU" sz="3600" dirty="0">
                <a:solidFill>
                  <a:schemeClr val="tx1"/>
                </a:solidFill>
              </a:rPr>
              <a:t>Instructions do not rely on sensory characteristics or nonsensical characters</a:t>
            </a:r>
          </a:p>
          <a:p>
            <a:pPr marL="742950" indent="-742950">
              <a:buFont typeface="+mj-lt"/>
              <a:buAutoNum type="arabicPeriod" startAt="5"/>
            </a:pPr>
            <a:r>
              <a:rPr lang="en-AU" sz="3600" dirty="0">
                <a:solidFill>
                  <a:schemeClr val="tx1"/>
                </a:solidFill>
              </a:rPr>
              <a:t>Timed activity can be controlled</a:t>
            </a:r>
          </a:p>
          <a:p>
            <a:pPr marL="742950" indent="-742950">
              <a:buFont typeface="+mj-lt"/>
              <a:buAutoNum type="arabicPeriod" startAt="5"/>
            </a:pPr>
            <a:r>
              <a:rPr lang="en-AU" sz="3600" dirty="0">
                <a:solidFill>
                  <a:schemeClr val="tx1"/>
                </a:solidFill>
              </a:rPr>
              <a:t>Provide mechanisms to help people find and interact with content correctly</a:t>
            </a:r>
          </a:p>
          <a:p>
            <a:pPr marL="742950" indent="-742950">
              <a:buFont typeface="+mj-lt"/>
              <a:buAutoNum type="arabicPeriod" startAt="5"/>
            </a:pPr>
            <a:r>
              <a:rPr lang="en-AU" sz="3600" dirty="0">
                <a:solidFill>
                  <a:schemeClr val="tx1"/>
                </a:solidFill>
              </a:rPr>
              <a:t>Do not cause a change of context or content unexpectedly</a:t>
            </a:r>
          </a:p>
          <a:p>
            <a:pPr marL="742950" indent="-742950">
              <a:buFont typeface="+mj-lt"/>
              <a:buAutoNum type="arabicPeriod" startAt="5"/>
            </a:pPr>
            <a:endParaRPr lang="en-AU" sz="3600" dirty="0"/>
          </a:p>
          <a:p>
            <a:pPr marL="742950" indent="-742950">
              <a:buFont typeface="+mj-lt"/>
              <a:buAutoNum type="arabicPeriod" startAt="5"/>
            </a:pPr>
            <a:endParaRPr lang="en-AU" sz="3600" dirty="0">
              <a:solidFill>
                <a:schemeClr val="tx1"/>
              </a:solidFill>
            </a:endParaRPr>
          </a:p>
        </p:txBody>
      </p:sp>
    </p:spTree>
    <p:extLst>
      <p:ext uri="{BB962C8B-B14F-4D97-AF65-F5344CB8AC3E}">
        <p14:creationId xmlns:p14="http://schemas.microsoft.com/office/powerpoint/2010/main" val="470592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Labels and </a:t>
            </a:r>
            <a:r>
              <a:rPr lang="en-AU" dirty="0" err="1"/>
              <a:t>fieldsets</a:t>
            </a:r>
            <a:endParaRPr lang="en-AU" dirty="0"/>
          </a:p>
        </p:txBody>
      </p:sp>
    </p:spTree>
    <p:extLst>
      <p:ext uri="{BB962C8B-B14F-4D97-AF65-F5344CB8AC3E}">
        <p14:creationId xmlns:p14="http://schemas.microsoft.com/office/powerpoint/2010/main" val="393318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Examples: Field Labels</a:t>
            </a:r>
          </a:p>
        </p:txBody>
      </p:sp>
      <p:sp>
        <p:nvSpPr>
          <p:cNvPr id="3" name="Subtitle 2"/>
          <p:cNvSpPr>
            <a:spLocks noGrp="1"/>
          </p:cNvSpPr>
          <p:nvPr>
            <p:ph type="subTitle" idx="1"/>
          </p:nvPr>
        </p:nvSpPr>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Fields must have an associated  and coded field label.</a:t>
            </a:r>
          </a:p>
          <a:p>
            <a:endParaRPr lang="en-AU" altLang="en-US" sz="3200" dirty="0">
              <a:ea typeface="ＭＳ Ｐゴシック" panose="020B0600070205080204" pitchFamily="34" charset="-128"/>
            </a:endParaRPr>
          </a:p>
          <a:p>
            <a:r>
              <a:rPr lang="en-AU" altLang="en-US" sz="3200" dirty="0">
                <a:solidFill>
                  <a:srgbClr val="FF0000"/>
                </a:solidFill>
                <a:ea typeface="ＭＳ Ｐゴシック" panose="020B0600070205080204" pitchFamily="34" charset="-128"/>
              </a:rPr>
              <a:t>Incorrect example: </a:t>
            </a:r>
            <a:r>
              <a:rPr lang="en-AU" altLang="en-US" sz="3200" dirty="0">
                <a:ea typeface="ＭＳ Ｐゴシック" panose="020B0600070205080204" pitchFamily="34" charset="-128"/>
                <a:hlinkClick r:id="rId2"/>
              </a:rPr>
              <a:t>AirBNB</a:t>
            </a:r>
            <a:endParaRPr lang="en-AU" altLang="en-US" sz="3200" dirty="0">
              <a:ea typeface="ＭＳ Ｐゴシック" panose="020B0600070205080204" pitchFamily="34" charset="-128"/>
            </a:endParaRPr>
          </a:p>
          <a:p>
            <a:endParaRPr lang="en-AU" altLang="en-US" sz="3200" dirty="0">
              <a:ea typeface="ＭＳ Ｐゴシック" panose="020B0600070205080204" pitchFamily="34" charset="-128"/>
            </a:endParaRPr>
          </a:p>
          <a:p>
            <a:r>
              <a:rPr lang="en-AU" altLang="en-US" sz="3200" dirty="0">
                <a:solidFill>
                  <a:schemeClr val="tx1"/>
                </a:solidFill>
                <a:ea typeface="ＭＳ Ｐゴシック" panose="020B0600070205080204" pitchFamily="34" charset="-128"/>
              </a:rPr>
              <a:t>Correct example: </a:t>
            </a:r>
            <a:r>
              <a:rPr lang="en-AU" altLang="en-US" sz="3200" dirty="0">
                <a:ea typeface="ＭＳ Ｐゴシック" panose="020B0600070205080204" pitchFamily="34" charset="-128"/>
                <a:hlinkClick r:id="rId3"/>
              </a:rPr>
              <a:t>Amazon</a:t>
            </a:r>
            <a:endParaRPr lang="en-US" altLang="en-US" sz="3200" dirty="0">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4632059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Tabs</a:t>
            </a:r>
          </a:p>
        </p:txBody>
      </p:sp>
    </p:spTree>
    <p:extLst>
      <p:ext uri="{BB962C8B-B14F-4D97-AF65-F5344CB8AC3E}">
        <p14:creationId xmlns:p14="http://schemas.microsoft.com/office/powerpoint/2010/main" val="9971680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Examples: Bypass blocks</a:t>
            </a:r>
          </a:p>
        </p:txBody>
      </p:sp>
      <p:sp>
        <p:nvSpPr>
          <p:cNvPr id="3" name="Subtitle 2"/>
          <p:cNvSpPr>
            <a:spLocks noGrp="1"/>
          </p:cNvSpPr>
          <p:nvPr>
            <p:ph type="subTitle" idx="1"/>
          </p:nvPr>
        </p:nvSpPr>
        <p:spPr>
          <a:xfrm>
            <a:off x="381000" y="1529124"/>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Use an expandable/collapsible menu to bypass blocks of content</a:t>
            </a:r>
            <a:endParaRPr lang="en-AU" altLang="en-US" sz="3200" dirty="0">
              <a:solidFill>
                <a:schemeClr val="tx1"/>
              </a:solidFill>
              <a:ea typeface="ＭＳ Ｐゴシック" panose="020B0600070205080204" pitchFamily="34" charset="-128"/>
            </a:endParaRPr>
          </a:p>
          <a:p>
            <a:endParaRPr lang="en-AU" altLang="en-US" sz="3200" dirty="0">
              <a:ea typeface="ＭＳ Ｐゴシック" panose="020B0600070205080204" pitchFamily="34" charset="-128"/>
            </a:endParaRPr>
          </a:p>
          <a:p>
            <a:r>
              <a:rPr lang="en-AU" altLang="en-US" sz="3200" dirty="0">
                <a:solidFill>
                  <a:srgbClr val="FF0000"/>
                </a:solidFill>
                <a:ea typeface="ＭＳ Ｐゴシック" panose="020B0600070205080204" pitchFamily="34" charset="-128"/>
              </a:rPr>
              <a:t>Incorrect example: </a:t>
            </a:r>
            <a:r>
              <a:rPr lang="en-AU" altLang="en-US" sz="3200" dirty="0">
                <a:ea typeface="ＭＳ Ｐゴシック" panose="020B0600070205080204" pitchFamily="34" charset="-128"/>
                <a:hlinkClick r:id="rId2"/>
              </a:rPr>
              <a:t>University of Sunderland</a:t>
            </a:r>
            <a:endParaRPr lang="en-AU" altLang="en-US" sz="3200" dirty="0">
              <a:ea typeface="ＭＳ Ｐゴシック" panose="020B0600070205080204" pitchFamily="34" charset="-128"/>
            </a:endParaRPr>
          </a:p>
          <a:p>
            <a:endParaRPr lang="en-AU" altLang="en-US" sz="3200" dirty="0">
              <a:ea typeface="ＭＳ Ｐゴシック" panose="020B0600070205080204" pitchFamily="34" charset="-128"/>
            </a:endParaRPr>
          </a:p>
          <a:p>
            <a:r>
              <a:rPr lang="en-AU" altLang="en-US" sz="3200" dirty="0">
                <a:solidFill>
                  <a:schemeClr val="tx1"/>
                </a:solidFill>
                <a:ea typeface="ＭＳ Ｐゴシック" panose="020B0600070205080204" pitchFamily="34" charset="-128"/>
              </a:rPr>
              <a:t>Correct example: </a:t>
            </a:r>
            <a:r>
              <a:rPr lang="en-AU" altLang="en-US" sz="3200" dirty="0">
                <a:ea typeface="ＭＳ Ｐゴシック" panose="020B0600070205080204" pitchFamily="34" charset="-128"/>
                <a:hlinkClick r:id="rId3"/>
              </a:rPr>
              <a:t>TAC forms</a:t>
            </a:r>
            <a:r>
              <a:rPr lang="en-AU" altLang="en-US" sz="3200" dirty="0">
                <a:ea typeface="ＭＳ Ｐゴシック" panose="020B0600070205080204" pitchFamily="34" charset="-128"/>
              </a:rPr>
              <a:t>, </a:t>
            </a:r>
            <a:r>
              <a:rPr lang="en-AU" altLang="en-US" sz="3200" dirty="0">
                <a:ea typeface="ＭＳ Ｐゴシック" panose="020B0600070205080204" pitchFamily="34" charset="-128"/>
                <a:hlinkClick r:id="rId4"/>
              </a:rPr>
              <a:t>JS_G_A8</a:t>
            </a:r>
            <a:endParaRPr lang="en-US" altLang="en-US" sz="3200" dirty="0">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33956540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Principle 4</a:t>
            </a:r>
          </a:p>
        </p:txBody>
      </p:sp>
      <p:sp>
        <p:nvSpPr>
          <p:cNvPr id="3" name="Text Placeholder 2"/>
          <p:cNvSpPr>
            <a:spLocks noGrp="1"/>
          </p:cNvSpPr>
          <p:nvPr>
            <p:ph idx="1"/>
          </p:nvPr>
        </p:nvSpPr>
        <p:spPr>
          <a:xfrm>
            <a:off x="838200" y="1010652"/>
            <a:ext cx="10515600" cy="638443"/>
          </a:xfrm>
        </p:spPr>
        <p:txBody>
          <a:bodyPr>
            <a:noAutofit/>
          </a:bodyPr>
          <a:lstStyle/>
          <a:p>
            <a:r>
              <a:rPr lang="en-AU" dirty="0"/>
              <a:t>A meaningful sequence and logical focus order is maintained</a:t>
            </a:r>
          </a:p>
        </p:txBody>
      </p:sp>
    </p:spTree>
    <p:extLst>
      <p:ext uri="{BB962C8B-B14F-4D97-AF65-F5344CB8AC3E}">
        <p14:creationId xmlns:p14="http://schemas.microsoft.com/office/powerpoint/2010/main" val="3063109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a:t>Principle 4: Sequence and focus order</a:t>
            </a:r>
          </a:p>
        </p:txBody>
      </p:sp>
      <p:sp>
        <p:nvSpPr>
          <p:cNvPr id="5" name="Subtitle 4"/>
          <p:cNvSpPr>
            <a:spLocks noGrp="1"/>
          </p:cNvSpPr>
          <p:nvPr>
            <p:ph type="subTitle" idx="1"/>
          </p:nvPr>
        </p:nvSpPr>
        <p:spPr/>
        <p:txBody>
          <a:bodyPr/>
          <a:lstStyle/>
          <a:p>
            <a:r>
              <a:rPr lang="en-AU" sz="3600" dirty="0">
                <a:solidFill>
                  <a:schemeClr val="tx1"/>
                </a:solidFill>
              </a:rPr>
              <a:t>The visual reading order of form content should be presented in a meaningful and logical sequence i.e. left to right and top to bottom. </a:t>
            </a:r>
          </a:p>
          <a:p>
            <a:r>
              <a:rPr lang="en-AU" sz="3600" dirty="0">
                <a:solidFill>
                  <a:schemeClr val="tx1"/>
                </a:solidFill>
              </a:rPr>
              <a:t>Screen readers will read form components in the order that it appears in the source mark-up. When meaningful sequence is not maintained, form content may be displayed incorrectly when presented in alternative formats by assistive technologies.</a:t>
            </a:r>
          </a:p>
        </p:txBody>
      </p:sp>
    </p:spTree>
    <p:extLst>
      <p:ext uri="{BB962C8B-B14F-4D97-AF65-F5344CB8AC3E}">
        <p14:creationId xmlns:p14="http://schemas.microsoft.com/office/powerpoint/2010/main" val="2609076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ea typeface="ＭＳ Ｐゴシック" panose="020B0600070205080204" pitchFamily="34" charset="-128"/>
              </a:rPr>
              <a:t>Principle 4: Sequence and focus order</a:t>
            </a:r>
          </a:p>
        </p:txBody>
      </p:sp>
      <p:sp>
        <p:nvSpPr>
          <p:cNvPr id="3" name="Subtitle 2"/>
          <p:cNvSpPr>
            <a:spLocks noGrp="1"/>
          </p:cNvSpPr>
          <p:nvPr>
            <p:ph type="subTitle" idx="1"/>
          </p:nvPr>
        </p:nvSpPr>
        <p:spPr/>
        <p:txBody>
          <a:bodyPr/>
          <a:lstStyle/>
          <a:p>
            <a:r>
              <a:rPr lang="en-US" altLang="en-US" dirty="0">
                <a:solidFill>
                  <a:schemeClr val="tx1"/>
                </a:solidFill>
                <a:ea typeface="ＭＳ Ｐゴシック" panose="020B0600070205080204" pitchFamily="34" charset="-128"/>
              </a:rPr>
              <a:t>Users of assistive technologies sometimes do not have access to the entire page at once, so changes before the user’s current focus or elsewhere on the page may be missed. </a:t>
            </a:r>
            <a:endParaRPr lang="en-AU" dirty="0"/>
          </a:p>
        </p:txBody>
      </p:sp>
    </p:spTree>
    <p:extLst>
      <p:ext uri="{BB962C8B-B14F-4D97-AF65-F5344CB8AC3E}">
        <p14:creationId xmlns:p14="http://schemas.microsoft.com/office/powerpoint/2010/main" val="697832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altLang="en-US" dirty="0">
                <a:ea typeface="ＭＳ Ｐゴシック" panose="020B0600070205080204" pitchFamily="34" charset="-128"/>
              </a:rPr>
              <a:t>Principle 4: Sequence and focus order</a:t>
            </a:r>
            <a:endParaRPr lang="en-AU" dirty="0"/>
          </a:p>
        </p:txBody>
      </p:sp>
      <p:sp>
        <p:nvSpPr>
          <p:cNvPr id="3" name="Subtitle 2"/>
          <p:cNvSpPr>
            <a:spLocks noGrp="1"/>
          </p:cNvSpPr>
          <p:nvPr>
            <p:ph type="subTitle" idx="1"/>
          </p:nvPr>
        </p:nvSpPr>
        <p:spPr/>
        <p:txBody>
          <a:bodyPr/>
          <a:lstStyle/>
          <a:p>
            <a:r>
              <a:rPr lang="en-AU" sz="3600" dirty="0">
                <a:solidFill>
                  <a:schemeClr val="tx1"/>
                </a:solidFill>
              </a:rPr>
              <a:t>Navigating with the keyboard is a one-dimensional process, and users who rely on speech output can only hear one thing at a time, so content which is not in a logical order is harder to comprehend and use. When a keyboard user presses a button and new interactive content appears, they’ll expect that content to be immediately next in the Tab order, not to have to jump around the page to get to it.</a:t>
            </a:r>
          </a:p>
          <a:p>
            <a:endParaRPr lang="en-AU" dirty="0"/>
          </a:p>
        </p:txBody>
      </p:sp>
    </p:spTree>
    <p:extLst>
      <p:ext uri="{BB962C8B-B14F-4D97-AF65-F5344CB8AC3E}">
        <p14:creationId xmlns:p14="http://schemas.microsoft.com/office/powerpoint/2010/main" val="29645627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Why sequence is important</a:t>
            </a:r>
          </a:p>
        </p:txBody>
      </p:sp>
      <p:sp>
        <p:nvSpPr>
          <p:cNvPr id="3" name="Subtitle 2"/>
          <p:cNvSpPr>
            <a:spLocks noGrp="1"/>
          </p:cNvSpPr>
          <p:nvPr>
            <p:ph type="subTitle" idx="1"/>
          </p:nvPr>
        </p:nvSpPr>
        <p:spPr>
          <a:xfrm>
            <a:off x="381000" y="1295400"/>
            <a:ext cx="11468100" cy="4210049"/>
          </a:xfrm>
        </p:spPr>
        <p:txBody>
          <a:bodyPr/>
          <a:lstStyle/>
          <a:p>
            <a:r>
              <a:rPr lang="en-AU" dirty="0">
                <a:solidFill>
                  <a:schemeClr val="tx1"/>
                </a:solidFill>
              </a:rPr>
              <a:t>Websites are accessed by a variety of devices including mouse, keyboard, touchscreen, switch, joystick and assistive technologies such as screen readers and magnifiers. When the source order, keyboard focus order and visual reading order of a webpage are inconsistent with each other this can greatly impact their ability to navigate and access a web page effectively.</a:t>
            </a:r>
          </a:p>
          <a:p>
            <a:endParaRPr lang="en-AU" dirty="0"/>
          </a:p>
        </p:txBody>
      </p:sp>
    </p:spTree>
    <p:extLst>
      <p:ext uri="{BB962C8B-B14F-4D97-AF65-F5344CB8AC3E}">
        <p14:creationId xmlns:p14="http://schemas.microsoft.com/office/powerpoint/2010/main" val="2430510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Three orders</a:t>
            </a:r>
          </a:p>
        </p:txBody>
      </p:sp>
      <p:sp>
        <p:nvSpPr>
          <p:cNvPr id="3" name="Subtitle 2"/>
          <p:cNvSpPr>
            <a:spLocks noGrp="1"/>
          </p:cNvSpPr>
          <p:nvPr>
            <p:ph type="subTitle" idx="1"/>
          </p:nvPr>
        </p:nvSpPr>
        <p:spPr/>
        <p:txBody>
          <a:bodyPr/>
          <a:lstStyle/>
          <a:p>
            <a:pPr lvl="0"/>
            <a:r>
              <a:rPr lang="en-AU" sz="3200" b="1" dirty="0"/>
              <a:t>Source order</a:t>
            </a:r>
            <a:endParaRPr lang="en-AU" sz="3200" dirty="0"/>
          </a:p>
          <a:p>
            <a:pPr lvl="1"/>
            <a:r>
              <a:rPr lang="en-AU" sz="3200" dirty="0"/>
              <a:t>The order that the underlying HTML or other mark-up is written.</a:t>
            </a:r>
          </a:p>
          <a:p>
            <a:pPr lvl="0"/>
            <a:r>
              <a:rPr lang="en-AU" sz="3200" b="1" dirty="0"/>
              <a:t>Keyboard focus order</a:t>
            </a:r>
            <a:endParaRPr lang="en-AU" sz="3200" dirty="0"/>
          </a:p>
          <a:p>
            <a:pPr lvl="1"/>
            <a:r>
              <a:rPr lang="en-AU" sz="3200" dirty="0"/>
              <a:t>The order of interactive page elements, such as links and form controls, when accessed by the keyboard i.e. the order in which items receive keyboard focus.</a:t>
            </a:r>
          </a:p>
        </p:txBody>
      </p:sp>
      <p:sp>
        <p:nvSpPr>
          <p:cNvPr id="4" name="Text Placeholder 3"/>
          <p:cNvSpPr>
            <a:spLocks noGrp="1"/>
          </p:cNvSpPr>
          <p:nvPr>
            <p:ph type="body" sz="quarter" idx="13"/>
          </p:nvPr>
        </p:nvSpPr>
        <p:spPr/>
        <p:txBody>
          <a:bodyPr/>
          <a:lstStyle/>
          <a:p>
            <a:pPr marL="0" lvl="0" indent="0">
              <a:buNone/>
            </a:pPr>
            <a:r>
              <a:rPr lang="en-AU" sz="3200" b="1" dirty="0"/>
              <a:t>Visual reading order</a:t>
            </a:r>
            <a:endParaRPr lang="en-AU" sz="3200" dirty="0"/>
          </a:p>
          <a:p>
            <a:pPr marL="0" indent="0">
              <a:buNone/>
            </a:pPr>
            <a:r>
              <a:rPr lang="en-AU" sz="3200" dirty="0">
                <a:solidFill>
                  <a:schemeClr val="tx1"/>
                </a:solidFill>
                <a:latin typeface="Proxima Nova Cn Rg" panose="02000506030000020004" pitchFamily="50" charset="0"/>
              </a:rPr>
              <a:t>The logical and intuitive order in which a sighted user naturally reads the page content. This is generally left to right and top to bottom – all content should be presented in a meaningful sequence so that any relationship within the data is clear.</a:t>
            </a:r>
          </a:p>
          <a:p>
            <a:pPr marL="0" indent="0">
              <a:buNone/>
            </a:pPr>
            <a:endParaRPr lang="en-AU" dirty="0"/>
          </a:p>
        </p:txBody>
      </p:sp>
    </p:spTree>
    <p:extLst>
      <p:ext uri="{BB962C8B-B14F-4D97-AF65-F5344CB8AC3E}">
        <p14:creationId xmlns:p14="http://schemas.microsoft.com/office/powerpoint/2010/main" val="2101909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AutoShape 2"/>
          <p:cNvSpPr>
            <a:spLocks noGrp="1" noChangeArrowheads="1"/>
          </p:cNvSpPr>
          <p:nvPr>
            <p:ph type="ctr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b="0" dirty="0">
                <a:solidFill>
                  <a:schemeClr val="bg1"/>
                </a:solidFill>
                <a:ea typeface="ＭＳ Ｐゴシック" panose="020B0600070205080204" pitchFamily="34" charset="-128"/>
              </a:rPr>
              <a:t>Agenda – Ten accessibility principles</a:t>
            </a:r>
          </a:p>
        </p:txBody>
      </p:sp>
      <p:sp>
        <p:nvSpPr>
          <p:cNvPr id="17412" name="Rectangle 3"/>
          <p:cNvSpPr>
            <a:spLocks noGrp="1" noChangeArrowheads="1"/>
          </p:cNvSpPr>
          <p:nvPr>
            <p:ph type="subTitle" idx="1"/>
          </p:nvPr>
        </p:nvSpPr>
        <p:spPr bwMode="auto">
          <a:xfrm>
            <a:off x="381000" y="1275172"/>
            <a:ext cx="11468100" cy="4141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742950" indent="-742950">
              <a:buFont typeface="+mj-lt"/>
              <a:buAutoNum type="arabicPeriod" startAt="9"/>
            </a:pPr>
            <a:r>
              <a:rPr lang="en-AU" sz="3600" dirty="0">
                <a:solidFill>
                  <a:schemeClr val="tx1"/>
                </a:solidFill>
              </a:rPr>
              <a:t>Identify components consistently</a:t>
            </a:r>
          </a:p>
          <a:p>
            <a:pPr marL="742950" indent="-742950">
              <a:buFont typeface="+mj-lt"/>
              <a:buAutoNum type="arabicPeriod" startAt="9"/>
            </a:pPr>
            <a:r>
              <a:rPr lang="en-AU" sz="3600" dirty="0">
                <a:solidFill>
                  <a:schemeClr val="tx1"/>
                </a:solidFill>
              </a:rPr>
              <a:t>Identify and describe errors and error suggestions in text</a:t>
            </a:r>
          </a:p>
          <a:p>
            <a:pPr marL="742950" indent="-742950">
              <a:buFont typeface="+mj-lt"/>
              <a:buAutoNum type="arabicPeriod" startAt="9"/>
            </a:pPr>
            <a:endParaRPr lang="en-AU" sz="3600" dirty="0"/>
          </a:p>
          <a:p>
            <a:pPr marL="742950" indent="-742950">
              <a:buFont typeface="+mj-lt"/>
              <a:buAutoNum type="arabicPeriod" startAt="9"/>
            </a:pPr>
            <a:endParaRPr lang="en-AU" sz="3600" dirty="0">
              <a:solidFill>
                <a:schemeClr val="tx1"/>
              </a:solidFill>
            </a:endParaRPr>
          </a:p>
        </p:txBody>
      </p:sp>
    </p:spTree>
    <p:extLst>
      <p:ext uri="{BB962C8B-B14F-4D97-AF65-F5344CB8AC3E}">
        <p14:creationId xmlns:p14="http://schemas.microsoft.com/office/powerpoint/2010/main" val="24379738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116864" y="1122362"/>
            <a:ext cx="3760811" cy="3544888"/>
          </a:xfrm>
        </p:spPr>
        <p:txBody>
          <a:bodyPr/>
          <a:lstStyle/>
          <a:p>
            <a:r>
              <a:rPr lang="en-AU" dirty="0"/>
              <a:t>Visual reading order</a:t>
            </a:r>
          </a:p>
        </p:txBody>
      </p:sp>
      <p:sp>
        <p:nvSpPr>
          <p:cNvPr id="2" name="Text Placeholder 1"/>
          <p:cNvSpPr>
            <a:spLocks noGrp="1"/>
          </p:cNvSpPr>
          <p:nvPr>
            <p:ph type="body" sz="quarter" idx="10"/>
          </p:nvPr>
        </p:nvSpPr>
        <p:spPr>
          <a:xfrm>
            <a:off x="8116865" y="2228850"/>
            <a:ext cx="3760809" cy="3362325"/>
          </a:xfrm>
        </p:spPr>
        <p:txBody>
          <a:bodyPr/>
          <a:lstStyle/>
          <a:p>
            <a:r>
              <a:rPr lang="en-AU" dirty="0"/>
              <a:t>It matters!</a:t>
            </a:r>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761112" cy="6858000"/>
          </a:xfrm>
          <a:prstGeom prst="rect">
            <a:avLst/>
          </a:prstGeom>
        </p:spPr>
      </p:pic>
    </p:spTree>
    <p:extLst>
      <p:ext uri="{BB962C8B-B14F-4D97-AF65-F5344CB8AC3E}">
        <p14:creationId xmlns:p14="http://schemas.microsoft.com/office/powerpoint/2010/main" val="34192799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Incorrect example</a:t>
            </a:r>
          </a:p>
        </p:txBody>
      </p:sp>
      <p:sp>
        <p:nvSpPr>
          <p:cNvPr id="4" name="Text Placeholder 3"/>
          <p:cNvSpPr>
            <a:spLocks noGrp="1"/>
          </p:cNvSpPr>
          <p:nvPr>
            <p:ph type="body" sz="quarter" idx="10"/>
          </p:nvPr>
        </p:nvSpPr>
        <p:spPr/>
        <p:txBody>
          <a:bodyPr/>
          <a:lstStyle/>
          <a:p>
            <a:r>
              <a:rPr lang="en-AU" dirty="0"/>
              <a:t>Don’t assume people read to the bottom of the screen</a:t>
            </a:r>
          </a:p>
        </p:txBody>
      </p:sp>
      <p:sp>
        <p:nvSpPr>
          <p:cNvPr id="5" name="Picture Placeholder 4"/>
          <p:cNvSpPr>
            <a:spLocks noGrp="1"/>
          </p:cNvSpPr>
          <p:nvPr>
            <p:ph type="pic" sz="quarter" idx="11"/>
          </p:nvPr>
        </p:nvSpPr>
        <p:spPr/>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6800" y="1176867"/>
            <a:ext cx="2590800" cy="4538133"/>
          </a:xfrm>
          <a:prstGeom prst="rect">
            <a:avLst/>
          </a:prstGeom>
        </p:spPr>
      </p:pic>
    </p:spTree>
    <p:extLst>
      <p:ext uri="{BB962C8B-B14F-4D97-AF65-F5344CB8AC3E}">
        <p14:creationId xmlns:p14="http://schemas.microsoft.com/office/powerpoint/2010/main" val="12472420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Incorrect example</a:t>
            </a:r>
          </a:p>
        </p:txBody>
      </p:sp>
      <p:sp>
        <p:nvSpPr>
          <p:cNvPr id="3" name="Text Placeholder 2"/>
          <p:cNvSpPr>
            <a:spLocks noGrp="1"/>
          </p:cNvSpPr>
          <p:nvPr>
            <p:ph type="body" sz="quarter" idx="10"/>
          </p:nvPr>
        </p:nvSpPr>
        <p:spPr/>
        <p:txBody>
          <a:bodyPr/>
          <a:lstStyle/>
          <a:p>
            <a:r>
              <a:rPr lang="en-AU" dirty="0"/>
              <a:t>Important information should never be after a Submit button</a:t>
            </a:r>
          </a:p>
        </p:txBody>
      </p:sp>
      <p:pic>
        <p:nvPicPr>
          <p:cNvPr id="5" name="Picture Placeholder 4" descr="Ticketing mobile app. Choices available for purchasing tickets with a large green &quot;Find tickets&quot; button at the bottom. "/>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7" name="Picture Placeholder 6" descr="Ticketing mobile app. Scrolling past the green ticket button is an array of additional information, including a button that says &quot;Request accessible tickets&quot;"/>
          <p:cNvPicPr>
            <a:picLocks noChangeAspect="1"/>
          </p:cNvPicPr>
          <p:nvPr/>
        </p:nvPicPr>
        <p:blipFill>
          <a:blip r:embed="rId3" cstate="print">
            <a:extLst>
              <a:ext uri="{28A0092B-C50C-407E-A947-70E740481C1C}">
                <a14:useLocalDpi xmlns:a14="http://schemas.microsoft.com/office/drawing/2010/main" val="0"/>
              </a:ext>
            </a:extLst>
          </a:blip>
          <a:srcRect t="929" b="929"/>
          <a:stretch>
            <a:fillRect/>
          </a:stretch>
        </p:blipFill>
        <p:spPr>
          <a:xfrm>
            <a:off x="1066800" y="1176866"/>
            <a:ext cx="2590800" cy="4512733"/>
          </a:xfrm>
          <a:prstGeom prst="rect">
            <a:avLst/>
          </a:prstGeom>
        </p:spPr>
      </p:pic>
    </p:spTree>
    <p:extLst>
      <p:ext uri="{BB962C8B-B14F-4D97-AF65-F5344CB8AC3E}">
        <p14:creationId xmlns:p14="http://schemas.microsoft.com/office/powerpoint/2010/main" val="260343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Incorrect example</a:t>
            </a:r>
          </a:p>
        </p:txBody>
      </p:sp>
      <p:pic>
        <p:nvPicPr>
          <p:cNvPr id="6" name="Picture Placeholder 5" descr="Lastpass mobile app. Login page. Login details followed by Login button. Underneath the Login button is the option to Remember password and Login online."/>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929" b="929"/>
          <a:stretch>
            <a:fillRect/>
          </a:stretch>
        </p:blipFill>
        <p:spPr/>
      </p:pic>
      <p:pic>
        <p:nvPicPr>
          <p:cNvPr id="8" name="Picture Placeholder 4" descr="Lastpass mobile app. Login page. &quot;No network connectivity&quot; is above the Login details."/>
          <p:cNvPicPr>
            <a:picLocks noChangeAspect="1"/>
          </p:cNvPicPr>
          <p:nvPr/>
        </p:nvPicPr>
        <p:blipFill>
          <a:blip r:embed="rId3" cstate="print">
            <a:extLst>
              <a:ext uri="{28A0092B-C50C-407E-A947-70E740481C1C}">
                <a14:useLocalDpi xmlns:a14="http://schemas.microsoft.com/office/drawing/2010/main" val="0"/>
              </a:ext>
            </a:extLst>
          </a:blip>
          <a:srcRect t="929" b="929"/>
          <a:stretch>
            <a:fillRect/>
          </a:stretch>
        </p:blipFill>
        <p:spPr>
          <a:xfrm>
            <a:off x="1066799" y="1176866"/>
            <a:ext cx="2590800" cy="4512733"/>
          </a:xfrm>
          <a:prstGeom prst="rect">
            <a:avLst/>
          </a:prstGeom>
        </p:spPr>
      </p:pic>
      <p:sp>
        <p:nvSpPr>
          <p:cNvPr id="9" name="Text Placeholder 2"/>
          <p:cNvSpPr txBox="1">
            <a:spLocks/>
          </p:cNvSpPr>
          <p:nvPr/>
        </p:nvSpPr>
        <p:spPr>
          <a:xfrm>
            <a:off x="4978399" y="2361712"/>
            <a:ext cx="6899275" cy="3362325"/>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4800" kern="1200">
                <a:solidFill>
                  <a:schemeClr val="tx1"/>
                </a:solidFill>
                <a:latin typeface="Proxima Nova Cn Lt" panose="0200050603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solidFill>
                  <a:prstClr val="black"/>
                </a:solidFill>
              </a:rPr>
              <a:t>Important information should never be after a Submit button</a:t>
            </a:r>
          </a:p>
        </p:txBody>
      </p:sp>
      <p:sp>
        <p:nvSpPr>
          <p:cNvPr id="4" name="Text Placeholder 3"/>
          <p:cNvSpPr>
            <a:spLocks noGrp="1"/>
          </p:cNvSpPr>
          <p:nvPr>
            <p:ph type="body" sz="quarter" idx="10"/>
          </p:nvPr>
        </p:nvSpPr>
        <p:spPr/>
        <p:txBody>
          <a:bodyPr/>
          <a:lstStyle/>
          <a:p>
            <a:endParaRPr lang="en-AU" dirty="0"/>
          </a:p>
        </p:txBody>
      </p:sp>
    </p:spTree>
    <p:extLst>
      <p:ext uri="{BB962C8B-B14F-4D97-AF65-F5344CB8AC3E}">
        <p14:creationId xmlns:p14="http://schemas.microsoft.com/office/powerpoint/2010/main" val="222351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a:t>Incorrect </a:t>
            </a:r>
            <a:r>
              <a:rPr lang="en-AU" dirty="0" err="1"/>
              <a:t>example:Visual</a:t>
            </a:r>
            <a:r>
              <a:rPr lang="en-AU" dirty="0"/>
              <a:t> reading order</a:t>
            </a:r>
          </a:p>
        </p:txBody>
      </p:sp>
      <p:sp>
        <p:nvSpPr>
          <p:cNvPr id="5" name="Subtitle 4"/>
          <p:cNvSpPr>
            <a:spLocks noGrp="1"/>
          </p:cNvSpPr>
          <p:nvPr>
            <p:ph type="subTitle" idx="1"/>
          </p:nvPr>
        </p:nvSpPr>
        <p:spPr/>
        <p:txBody>
          <a:bodyPr/>
          <a:lstStyle/>
          <a:p>
            <a:endParaRPr lang="en-AU"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362" y="1328444"/>
            <a:ext cx="9145276" cy="42011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58899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Adding and re-ordering content</a:t>
            </a:r>
          </a:p>
        </p:txBody>
      </p:sp>
    </p:spTree>
    <p:extLst>
      <p:ext uri="{BB962C8B-B14F-4D97-AF65-F5344CB8AC3E}">
        <p14:creationId xmlns:p14="http://schemas.microsoft.com/office/powerpoint/2010/main" val="33311108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Examples: Adding content</a:t>
            </a:r>
          </a:p>
        </p:txBody>
      </p:sp>
      <p:sp>
        <p:nvSpPr>
          <p:cNvPr id="3" name="Subtitle 2"/>
          <p:cNvSpPr>
            <a:spLocks noGrp="1"/>
          </p:cNvSpPr>
          <p:nvPr>
            <p:ph type="subTitle" idx="1"/>
          </p:nvPr>
        </p:nvSpPr>
        <p:spPr>
          <a:xfrm>
            <a:off x="381000" y="1947136"/>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Use functions of the DOM to add content to a page</a:t>
            </a:r>
          </a:p>
          <a:p>
            <a:endParaRPr lang="en-AU" altLang="en-US" sz="3200" dirty="0">
              <a:ea typeface="ＭＳ Ｐゴシック" panose="020B0600070205080204" pitchFamily="34" charset="-128"/>
            </a:endParaRPr>
          </a:p>
          <a:p>
            <a:r>
              <a:rPr lang="en-AU" altLang="en-US" sz="3200" dirty="0">
                <a:solidFill>
                  <a:srgbClr val="FF0000"/>
                </a:solidFill>
                <a:ea typeface="ＭＳ Ｐゴシック" panose="020B0600070205080204" pitchFamily="34" charset="-128"/>
              </a:rPr>
              <a:t>Incorrect example: </a:t>
            </a:r>
            <a:r>
              <a:rPr lang="en-AU" altLang="en-US" sz="3200" dirty="0">
                <a:ea typeface="ＭＳ Ｐゴシック" panose="020B0600070205080204" pitchFamily="34" charset="-128"/>
                <a:hlinkClick r:id="rId2"/>
              </a:rPr>
              <a:t>Dynamic Drive</a:t>
            </a:r>
            <a:endParaRPr lang="en-AU" altLang="en-US" sz="3200" dirty="0">
              <a:ea typeface="ＭＳ Ｐゴシック" panose="020B0600070205080204" pitchFamily="34" charset="-128"/>
            </a:endParaRPr>
          </a:p>
          <a:p>
            <a:endParaRPr lang="en-AU" altLang="en-US" sz="3200" dirty="0">
              <a:ea typeface="ＭＳ Ｐゴシック" panose="020B0600070205080204" pitchFamily="34" charset="-128"/>
            </a:endParaRPr>
          </a:p>
          <a:p>
            <a:r>
              <a:rPr lang="en-AU" altLang="en-US" sz="3200" dirty="0">
                <a:solidFill>
                  <a:schemeClr val="tx1"/>
                </a:solidFill>
                <a:ea typeface="ＭＳ Ｐゴシック" panose="020B0600070205080204" pitchFamily="34" charset="-128"/>
              </a:rPr>
              <a:t>Correct example: </a:t>
            </a:r>
            <a:r>
              <a:rPr lang="en-AU" altLang="en-US" sz="3200" dirty="0">
                <a:ea typeface="ＭＳ Ｐゴシック" panose="020B0600070205080204" pitchFamily="34" charset="-128"/>
                <a:hlinkClick r:id="rId3"/>
              </a:rPr>
              <a:t>JS_G_A6</a:t>
            </a:r>
            <a:endParaRPr lang="en-US" altLang="en-US" sz="3200" dirty="0">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8860245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Logical focus order</a:t>
            </a:r>
          </a:p>
        </p:txBody>
      </p:sp>
      <p:sp>
        <p:nvSpPr>
          <p:cNvPr id="3" name="Subtitle 2"/>
          <p:cNvSpPr>
            <a:spLocks noGrp="1"/>
          </p:cNvSpPr>
          <p:nvPr>
            <p:ph type="subTitle" idx="1"/>
          </p:nvPr>
        </p:nvSpPr>
        <p:spPr>
          <a:xfrm>
            <a:off x="381000" y="1729422"/>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Insert dynamic content into the DOM immediately following its trigger element</a:t>
            </a:r>
          </a:p>
          <a:p>
            <a:endParaRPr lang="en-AU" altLang="en-US" sz="3200" dirty="0">
              <a:ea typeface="ＭＳ Ｐゴシック" panose="020B0600070205080204" pitchFamily="34" charset="-128"/>
            </a:endParaRPr>
          </a:p>
          <a:p>
            <a:r>
              <a:rPr lang="en-AU" altLang="en-US" sz="3200" dirty="0">
                <a:solidFill>
                  <a:schemeClr val="tx1"/>
                </a:solidFill>
                <a:ea typeface="ＭＳ Ｐゴシック" panose="020B0600070205080204" pitchFamily="34" charset="-128"/>
              </a:rPr>
              <a:t>Correct example: </a:t>
            </a:r>
            <a:r>
              <a:rPr lang="en-US" altLang="en-US" sz="3200" dirty="0">
                <a:ea typeface="ＭＳ Ｐゴシック" panose="020B0600070205080204" pitchFamily="34" charset="-128"/>
                <a:hlinkClick r:id="rId2"/>
              </a:rPr>
              <a:t>Amnesty International Australia</a:t>
            </a:r>
            <a:r>
              <a:rPr lang="en-AU" altLang="en-US" sz="3200" dirty="0">
                <a:ea typeface="ＭＳ Ｐゴシック" panose="020B0600070205080204" pitchFamily="34" charset="-128"/>
              </a:rPr>
              <a:t>, </a:t>
            </a:r>
            <a:r>
              <a:rPr lang="en-AU" altLang="en-US" sz="3200" dirty="0">
                <a:ea typeface="ＭＳ Ｐゴシック" panose="020B0600070205080204" pitchFamily="34" charset="-128"/>
                <a:hlinkClick r:id="rId3"/>
              </a:rPr>
              <a:t>JS_C_A9</a:t>
            </a:r>
            <a:endParaRPr lang="en-US" altLang="en-US" sz="3200" dirty="0">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7793383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Logical focus order</a:t>
            </a:r>
          </a:p>
        </p:txBody>
      </p:sp>
      <p:sp>
        <p:nvSpPr>
          <p:cNvPr id="3" name="Subtitle 2"/>
          <p:cNvSpPr>
            <a:spLocks noGrp="1"/>
          </p:cNvSpPr>
          <p:nvPr>
            <p:ph type="subTitle" idx="1"/>
          </p:nvPr>
        </p:nvSpPr>
        <p:spPr>
          <a:xfrm>
            <a:off x="381000" y="1729422"/>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Use scripting to re-order content in the DOM</a:t>
            </a:r>
          </a:p>
          <a:p>
            <a:endParaRPr lang="en-AU" altLang="en-US" sz="3200" dirty="0">
              <a:ea typeface="ＭＳ Ｐゴシック" panose="020B0600070205080204" pitchFamily="34" charset="-128"/>
              <a:cs typeface="Times New Roman" panose="02020603050405020304" pitchFamily="18" charset="0"/>
            </a:endParaRPr>
          </a:p>
          <a:p>
            <a:r>
              <a:rPr lang="en-AU" altLang="en-US" sz="3200" dirty="0">
                <a:solidFill>
                  <a:srgbClr val="FF0000"/>
                </a:solidFill>
                <a:ea typeface="ＭＳ Ｐゴシック" panose="020B0600070205080204" pitchFamily="34" charset="-128"/>
              </a:rPr>
              <a:t>Incorrect example: </a:t>
            </a:r>
            <a:r>
              <a:rPr lang="en-AU" altLang="en-US" sz="3200" dirty="0">
                <a:ea typeface="ＭＳ Ｐゴシック" panose="020B0600070205080204" pitchFamily="34" charset="-128"/>
                <a:hlinkClick r:id="rId2"/>
              </a:rPr>
              <a:t>Scripting to re-order DOM</a:t>
            </a:r>
            <a:endParaRPr lang="en-AU" altLang="en-US" sz="3200" dirty="0">
              <a:ea typeface="ＭＳ Ｐゴシック" panose="020B0600070205080204" pitchFamily="34" charset="-128"/>
            </a:endParaRPr>
          </a:p>
          <a:p>
            <a:endParaRPr lang="en-AU" altLang="en-US" sz="3200" dirty="0">
              <a:ea typeface="ＭＳ Ｐゴシック" panose="020B0600070205080204" pitchFamily="34" charset="-128"/>
              <a:cs typeface="Times New Roman" panose="02020603050405020304" pitchFamily="18" charset="0"/>
            </a:endParaRPr>
          </a:p>
          <a:p>
            <a:r>
              <a:rPr lang="en-AU" altLang="en-US" sz="3200" dirty="0">
                <a:solidFill>
                  <a:schemeClr val="tx1"/>
                </a:solidFill>
                <a:ea typeface="ＭＳ Ｐゴシック" panose="020B0600070205080204" pitchFamily="34" charset="-128"/>
                <a:cs typeface="Times New Roman" panose="02020603050405020304" pitchFamily="18" charset="0"/>
              </a:rPr>
              <a:t>Correct example: </a:t>
            </a:r>
            <a:r>
              <a:rPr lang="en-AU" altLang="en-US" sz="3200" dirty="0">
                <a:ea typeface="ＭＳ Ｐゴシック" panose="020B0600070205080204" pitchFamily="34" charset="-128"/>
                <a:cs typeface="Times New Roman" panose="02020603050405020304" pitchFamily="18" charset="0"/>
                <a:hlinkClick r:id="rId3"/>
              </a:rPr>
              <a:t>Sortable list</a:t>
            </a:r>
            <a:r>
              <a:rPr lang="en-AU" altLang="en-US" sz="3200" dirty="0">
                <a:ea typeface="ＭＳ Ｐゴシック" panose="020B0600070205080204" pitchFamily="34" charset="-128"/>
                <a:cs typeface="Times New Roman" panose="02020603050405020304" pitchFamily="18" charset="0"/>
              </a:rPr>
              <a:t>, </a:t>
            </a:r>
            <a:r>
              <a:rPr lang="en-AU" altLang="en-US" sz="3200" dirty="0">
                <a:ea typeface="ＭＳ Ｐゴシック" panose="020B0600070205080204" pitchFamily="34" charset="-128"/>
                <a:cs typeface="Times New Roman" panose="02020603050405020304" pitchFamily="18" charset="0"/>
                <a:hlinkClick r:id="rId4"/>
              </a:rPr>
              <a:t>JS_C_A11</a:t>
            </a:r>
            <a:endParaRPr lang="en-AU" altLang="en-US" sz="3200" dirty="0">
              <a:ea typeface="ＭＳ Ｐゴシック" panose="020B0600070205080204" pitchFamily="34" charset="-128"/>
              <a:cs typeface="Times New Roman" panose="02020603050405020304" pitchFamily="18" charset="0"/>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36759216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Correct example: Focus order</a:t>
            </a:r>
          </a:p>
        </p:txBody>
      </p:sp>
      <p:sp>
        <p:nvSpPr>
          <p:cNvPr id="2" name="Subtitle 1"/>
          <p:cNvSpPr>
            <a:spLocks noGrp="1"/>
          </p:cNvSpPr>
          <p:nvPr>
            <p:ph type="subTitle" idx="1"/>
          </p:nvPr>
        </p:nvSpPr>
        <p:spPr/>
        <p:txBody>
          <a:bodyPr/>
          <a:lstStyle/>
          <a:p>
            <a:endParaRPr lang="en-AU"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6782" y="1526380"/>
            <a:ext cx="6575425" cy="3816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7" name="Text Placeholder 7"/>
          <p:cNvSpPr txBox="1">
            <a:spLocks/>
          </p:cNvSpPr>
          <p:nvPr/>
        </p:nvSpPr>
        <p:spPr>
          <a:xfrm>
            <a:off x="8608128" y="3434555"/>
            <a:ext cx="1152525" cy="1584325"/>
          </a:xfrm>
          <a:prstGeom prst="rect">
            <a:avLst/>
          </a:prstGeom>
        </p:spPr>
        <p:txBody>
          <a:bodyPr>
            <a:spAutoFit/>
          </a:bodyPr>
          <a:lstStyle>
            <a:lvl1pPr marL="342900" indent="-342900" algn="l" rtl="0" eaLnBrk="0" fontAlgn="base" hangingPunct="0">
              <a:spcBef>
                <a:spcPct val="20000"/>
              </a:spcBef>
              <a:spcAft>
                <a:spcPct val="0"/>
              </a:spcAft>
              <a:buClr>
                <a:schemeClr val="tx1"/>
              </a:buClr>
              <a:buSzPct val="75000"/>
              <a:buFont typeface="Wingdings" charset="2"/>
              <a:buChar char="§"/>
              <a:defRPr sz="28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indent="0">
              <a:buFont typeface="Wingdings" charset="2"/>
              <a:buNone/>
              <a:defRPr/>
            </a:pPr>
            <a:r>
              <a:rPr lang="en-AU" sz="9600" dirty="0">
                <a:solidFill>
                  <a:schemeClr val="accent6">
                    <a:lumMod val="50000"/>
                  </a:schemeClr>
                </a:solidFill>
                <a:latin typeface="Wingdings" pitchFamily="2" charset="2"/>
              </a:rPr>
              <a:t>ü</a:t>
            </a:r>
          </a:p>
        </p:txBody>
      </p:sp>
    </p:spTree>
    <p:extLst>
      <p:ext uri="{BB962C8B-B14F-4D97-AF65-F5344CB8AC3E}">
        <p14:creationId xmlns:p14="http://schemas.microsoft.com/office/powerpoint/2010/main" val="28407459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1444" y="2076627"/>
            <a:ext cx="5448301" cy="2916237"/>
          </a:xfrm>
        </p:spPr>
        <p:txBody>
          <a:bodyPr/>
          <a:lstStyle/>
          <a:p>
            <a:pPr>
              <a:defRPr/>
            </a:pPr>
            <a:r>
              <a:rPr lang="en-AU" dirty="0"/>
              <a:t>Types of JavaScript functionality</a:t>
            </a:r>
          </a:p>
        </p:txBody>
      </p:sp>
    </p:spTree>
    <p:extLst>
      <p:ext uri="{BB962C8B-B14F-4D97-AF65-F5344CB8AC3E}">
        <p14:creationId xmlns:p14="http://schemas.microsoft.com/office/powerpoint/2010/main" val="5671288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Custom dialogs</a:t>
            </a:r>
          </a:p>
        </p:txBody>
      </p:sp>
    </p:spTree>
    <p:extLst>
      <p:ext uri="{BB962C8B-B14F-4D97-AF65-F5344CB8AC3E}">
        <p14:creationId xmlns:p14="http://schemas.microsoft.com/office/powerpoint/2010/main" val="20572113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Logical focus order</a:t>
            </a:r>
          </a:p>
        </p:txBody>
      </p:sp>
      <p:sp>
        <p:nvSpPr>
          <p:cNvPr id="3" name="Subtitle 2"/>
          <p:cNvSpPr>
            <a:spLocks noGrp="1"/>
          </p:cNvSpPr>
          <p:nvPr>
            <p:ph type="subTitle" idx="1"/>
          </p:nvPr>
        </p:nvSpPr>
        <p:spPr>
          <a:xfrm>
            <a:off x="381000" y="1729422"/>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Create custom dialogs in a device independent way</a:t>
            </a:r>
          </a:p>
          <a:p>
            <a:endParaRPr lang="en-AU" altLang="en-US" sz="3200" dirty="0">
              <a:ea typeface="ＭＳ Ｐゴシック" panose="020B0600070205080204" pitchFamily="34" charset="-128"/>
            </a:endParaRPr>
          </a:p>
          <a:p>
            <a:r>
              <a:rPr lang="en-AU" altLang="en-US" sz="3200" dirty="0">
                <a:solidFill>
                  <a:srgbClr val="FF0000"/>
                </a:solidFill>
                <a:ea typeface="ＭＳ Ｐゴシック" panose="020B0600070205080204" pitchFamily="34" charset="-128"/>
              </a:rPr>
              <a:t>Incorrect example: </a:t>
            </a:r>
            <a:r>
              <a:rPr lang="en-AU" altLang="en-US" sz="3200" dirty="0">
                <a:ea typeface="ＭＳ Ｐゴシック" panose="020B0600070205080204" pitchFamily="34" charset="-128"/>
                <a:hlinkClick r:id="rId3"/>
              </a:rPr>
              <a:t>jQuery gallery</a:t>
            </a:r>
            <a:endParaRPr lang="en-AU" altLang="en-US" sz="3200" dirty="0">
              <a:ea typeface="ＭＳ Ｐゴシック" panose="020B0600070205080204" pitchFamily="34" charset="-128"/>
            </a:endParaRPr>
          </a:p>
          <a:p>
            <a:endParaRPr lang="en-AU" altLang="en-US" sz="3200" dirty="0">
              <a:ea typeface="ＭＳ Ｐゴシック" panose="020B0600070205080204" pitchFamily="34" charset="-128"/>
            </a:endParaRPr>
          </a:p>
          <a:p>
            <a:r>
              <a:rPr lang="en-AU" altLang="en-US" sz="3200" dirty="0">
                <a:solidFill>
                  <a:schemeClr val="tx1"/>
                </a:solidFill>
                <a:ea typeface="ＭＳ Ｐゴシック" panose="020B0600070205080204" pitchFamily="34" charset="-128"/>
              </a:rPr>
              <a:t>Correct example: </a:t>
            </a:r>
            <a:r>
              <a:rPr lang="en-AU" altLang="en-US" sz="3200" dirty="0">
                <a:ea typeface="ＭＳ Ｐゴシック" panose="020B0600070205080204" pitchFamily="34" charset="-128"/>
                <a:hlinkClick r:id="rId4"/>
              </a:rPr>
              <a:t>Butterfly gallery</a:t>
            </a:r>
            <a:r>
              <a:rPr lang="en-US" altLang="en-US" sz="3200" dirty="0">
                <a:ea typeface="ＭＳ Ｐゴシック" panose="020B0600070205080204" pitchFamily="34" charset="-128"/>
              </a:rPr>
              <a:t>, </a:t>
            </a:r>
            <a:r>
              <a:rPr lang="en-AU" altLang="en-US" sz="3200" dirty="0">
                <a:ea typeface="ＭＳ Ｐゴシック" panose="020B0600070205080204" pitchFamily="34" charset="-128"/>
                <a:cs typeface="Times New Roman" panose="02020603050405020304" pitchFamily="18" charset="0"/>
                <a:hlinkClick r:id="rId5"/>
              </a:rPr>
              <a:t>JS_C_A10-12</a:t>
            </a:r>
            <a:endParaRPr lang="en-US" altLang="en-US" sz="3200" dirty="0">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9835557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Initiated on request</a:t>
            </a:r>
          </a:p>
        </p:txBody>
      </p:sp>
      <p:sp>
        <p:nvSpPr>
          <p:cNvPr id="3" name="Subtitle 2"/>
          <p:cNvSpPr>
            <a:spLocks noGrp="1"/>
          </p:cNvSpPr>
          <p:nvPr>
            <p:ph type="subTitle" idx="1"/>
          </p:nvPr>
        </p:nvSpPr>
        <p:spPr>
          <a:xfrm>
            <a:off x="381000" y="1729422"/>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Use progressive enhancement to open custom dialogs on user request</a:t>
            </a:r>
            <a:endParaRPr lang="en-US" altLang="en-US" sz="3200" dirty="0">
              <a:solidFill>
                <a:schemeClr val="tx1"/>
              </a:solidFill>
              <a:ea typeface="ＭＳ Ｐゴシック" panose="020B0600070205080204" pitchFamily="34" charset="-128"/>
            </a:endParaRPr>
          </a:p>
          <a:p>
            <a:endParaRPr lang="en-AU" altLang="en-US" sz="3200" dirty="0">
              <a:ea typeface="ＭＳ Ｐゴシック" panose="020B0600070205080204" pitchFamily="34" charset="-128"/>
            </a:endParaRPr>
          </a:p>
          <a:p>
            <a:r>
              <a:rPr lang="en-AU" altLang="en-US" sz="3200" dirty="0">
                <a:solidFill>
                  <a:srgbClr val="FF0000"/>
                </a:solidFill>
                <a:ea typeface="ＭＳ Ｐゴシック" panose="020B0600070205080204" pitchFamily="34" charset="-128"/>
              </a:rPr>
              <a:t>Incorrect example: </a:t>
            </a:r>
            <a:r>
              <a:rPr lang="en-AU" altLang="en-US" sz="3200" dirty="0" err="1">
                <a:ea typeface="ＭＳ Ｐゴシック" panose="020B0600070205080204" pitchFamily="34" charset="-128"/>
                <a:hlinkClick r:id="rId2"/>
              </a:rPr>
              <a:t>Fancybox</a:t>
            </a:r>
            <a:r>
              <a:rPr lang="en-AU" altLang="en-US" sz="3200" dirty="0">
                <a:ea typeface="ＭＳ Ｐゴシック" panose="020B0600070205080204" pitchFamily="34" charset="-128"/>
              </a:rPr>
              <a:t> (keyboard focus remains on the underlying page)</a:t>
            </a:r>
          </a:p>
          <a:p>
            <a:endParaRPr lang="en-AU" altLang="en-US" sz="3200" dirty="0">
              <a:ea typeface="ＭＳ Ｐゴシック" panose="020B0600070205080204" pitchFamily="34" charset="-128"/>
            </a:endParaRPr>
          </a:p>
          <a:p>
            <a:r>
              <a:rPr lang="en-AU" altLang="en-US" sz="3200" dirty="0">
                <a:solidFill>
                  <a:schemeClr val="tx1"/>
                </a:solidFill>
                <a:ea typeface="ＭＳ Ｐゴシック" panose="020B0600070205080204" pitchFamily="34" charset="-128"/>
              </a:rPr>
              <a:t>Correct example: </a:t>
            </a:r>
            <a:r>
              <a:rPr lang="en-AU" altLang="en-US" sz="3200" dirty="0">
                <a:ea typeface="ＭＳ Ｐゴシック" panose="020B0600070205080204" pitchFamily="34" charset="-128"/>
                <a:cs typeface="Times New Roman" panose="02020603050405020304" pitchFamily="18" charset="0"/>
                <a:hlinkClick r:id="rId3"/>
              </a:rPr>
              <a:t>JS_C_A10-12</a:t>
            </a:r>
            <a:endParaRPr lang="en-US" altLang="en-US" sz="3200" dirty="0">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9121582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Principle 5</a:t>
            </a:r>
          </a:p>
        </p:txBody>
      </p:sp>
      <p:sp>
        <p:nvSpPr>
          <p:cNvPr id="3" name="Text Placeholder 2"/>
          <p:cNvSpPr>
            <a:spLocks noGrp="1"/>
          </p:cNvSpPr>
          <p:nvPr>
            <p:ph idx="1"/>
          </p:nvPr>
        </p:nvSpPr>
        <p:spPr>
          <a:xfrm>
            <a:off x="838200" y="1010652"/>
            <a:ext cx="10515600" cy="638443"/>
          </a:xfrm>
        </p:spPr>
        <p:txBody>
          <a:bodyPr>
            <a:noAutofit/>
          </a:bodyPr>
          <a:lstStyle/>
          <a:p>
            <a:r>
              <a:rPr lang="en-AU" dirty="0"/>
              <a:t>Instructions do not rely on sensory characteristics or nonsensical characters</a:t>
            </a:r>
          </a:p>
        </p:txBody>
      </p:sp>
    </p:spTree>
    <p:extLst>
      <p:ext uri="{BB962C8B-B14F-4D97-AF65-F5344CB8AC3E}">
        <p14:creationId xmlns:p14="http://schemas.microsoft.com/office/powerpoint/2010/main" val="12355074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a:t>Principle 5: Illegible instructions</a:t>
            </a:r>
          </a:p>
        </p:txBody>
      </p:sp>
      <p:sp>
        <p:nvSpPr>
          <p:cNvPr id="5" name="Subtitle 4"/>
          <p:cNvSpPr>
            <a:spLocks noGrp="1"/>
          </p:cNvSpPr>
          <p:nvPr>
            <p:ph type="subTitle" idx="1"/>
          </p:nvPr>
        </p:nvSpPr>
        <p:spPr/>
        <p:txBody>
          <a:bodyPr/>
          <a:lstStyle/>
          <a:p>
            <a:r>
              <a:rPr lang="en-AU" dirty="0">
                <a:solidFill>
                  <a:schemeClr val="tx1"/>
                </a:solidFill>
              </a:rPr>
              <a:t>When sensory characteristics (colour, shape and location) or nonsensical characters (asterisks, dashes </a:t>
            </a:r>
            <a:r>
              <a:rPr lang="en-AU" dirty="0" err="1">
                <a:solidFill>
                  <a:schemeClr val="tx1"/>
                </a:solidFill>
              </a:rPr>
              <a:t>etc</a:t>
            </a:r>
            <a:r>
              <a:rPr lang="en-AU" dirty="0">
                <a:solidFill>
                  <a:schemeClr val="tx1"/>
                </a:solidFill>
              </a:rPr>
              <a:t>) are used instead of text, users of screen readers may not be able to understand the meaning of the content. Often these are ignored by the screen reader which means information is omitted completely.</a:t>
            </a:r>
          </a:p>
        </p:txBody>
      </p:sp>
    </p:spTree>
    <p:extLst>
      <p:ext uri="{BB962C8B-B14F-4D97-AF65-F5344CB8AC3E}">
        <p14:creationId xmlns:p14="http://schemas.microsoft.com/office/powerpoint/2010/main" val="40545938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Fields</a:t>
            </a:r>
          </a:p>
        </p:txBody>
      </p:sp>
    </p:spTree>
    <p:extLst>
      <p:ext uri="{BB962C8B-B14F-4D97-AF65-F5344CB8AC3E}">
        <p14:creationId xmlns:p14="http://schemas.microsoft.com/office/powerpoint/2010/main" val="25790756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Incorrect example: Mandatory fields</a:t>
            </a:r>
          </a:p>
        </p:txBody>
      </p:sp>
      <p:sp>
        <p:nvSpPr>
          <p:cNvPr id="3" name="Subtitle 2"/>
          <p:cNvSpPr>
            <a:spLocks noGrp="1"/>
          </p:cNvSpPr>
          <p:nvPr>
            <p:ph type="subTitle" idx="1"/>
          </p:nvPr>
        </p:nvSpPr>
        <p:spPr/>
        <p:txBody>
          <a:bodyPr/>
          <a:lstStyle/>
          <a:p>
            <a:endParaRPr lang="en-AU"/>
          </a:p>
        </p:txBody>
      </p:sp>
      <p:sp>
        <p:nvSpPr>
          <p:cNvPr id="8" name="Rectangle 7"/>
          <p:cNvSpPr>
            <a:spLocks noChangeArrowheads="1"/>
          </p:cNvSpPr>
          <p:nvPr/>
        </p:nvSpPr>
        <p:spPr bwMode="auto">
          <a:xfrm>
            <a:off x="8823683" y="3719488"/>
            <a:ext cx="9667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AU" altLang="en-US" sz="9600" dirty="0">
                <a:solidFill>
                  <a:srgbClr val="FF0000"/>
                </a:solidFill>
                <a:latin typeface="Wingdings" panose="05000000000000000000" pitchFamily="2" charset="2"/>
              </a:rPr>
              <a:t>û</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008" y="1501054"/>
            <a:ext cx="7759969" cy="3960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Tree>
    <p:extLst>
      <p:ext uri="{BB962C8B-B14F-4D97-AF65-F5344CB8AC3E}">
        <p14:creationId xmlns:p14="http://schemas.microsoft.com/office/powerpoint/2010/main" val="7189751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Principle 6</a:t>
            </a:r>
          </a:p>
        </p:txBody>
      </p:sp>
      <p:sp>
        <p:nvSpPr>
          <p:cNvPr id="3" name="Text Placeholder 2"/>
          <p:cNvSpPr>
            <a:spLocks noGrp="1"/>
          </p:cNvSpPr>
          <p:nvPr>
            <p:ph idx="1"/>
          </p:nvPr>
        </p:nvSpPr>
        <p:spPr/>
        <p:txBody>
          <a:bodyPr/>
          <a:lstStyle/>
          <a:p>
            <a:r>
              <a:rPr lang="en-AU" dirty="0"/>
              <a:t>Timed activity can be controlled</a:t>
            </a:r>
          </a:p>
        </p:txBody>
      </p:sp>
    </p:spTree>
    <p:extLst>
      <p:ext uri="{BB962C8B-B14F-4D97-AF65-F5344CB8AC3E}">
        <p14:creationId xmlns:p14="http://schemas.microsoft.com/office/powerpoint/2010/main" val="28331950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ea typeface="ＭＳ Ｐゴシック" panose="020B0600070205080204" pitchFamily="34" charset="-128"/>
              </a:rPr>
              <a:t>Principle 6: Timed activity</a:t>
            </a:r>
          </a:p>
        </p:txBody>
      </p:sp>
      <p:sp>
        <p:nvSpPr>
          <p:cNvPr id="3" name="Subtitle 2"/>
          <p:cNvSpPr>
            <a:spLocks noGrp="1"/>
          </p:cNvSpPr>
          <p:nvPr>
            <p:ph type="subTitle" idx="1"/>
          </p:nvPr>
        </p:nvSpPr>
        <p:spPr/>
        <p:txBody>
          <a:bodyPr/>
          <a:lstStyle/>
          <a:p>
            <a:r>
              <a:rPr lang="en-AU" altLang="en-US" sz="3600" dirty="0">
                <a:solidFill>
                  <a:schemeClr val="tx1"/>
                </a:solidFill>
                <a:ea typeface="ＭＳ Ｐゴシック" panose="020B0600070205080204" pitchFamily="34" charset="-128"/>
              </a:rPr>
              <a:t>Users of assistive technology often take a lot longer to read a page or undertake required functionality, </a:t>
            </a:r>
            <a:r>
              <a:rPr lang="en-AU" sz="3600" dirty="0">
                <a:solidFill>
                  <a:schemeClr val="tx1"/>
                </a:solidFill>
              </a:rPr>
              <a:t>either because of a cognitive disability, or because they can only focus on a few words at once, or because it takes longer to listen to synthesized speech than to visually read. It would be confusing and disorientating for people if content were to change while they were reading it.</a:t>
            </a:r>
          </a:p>
          <a:p>
            <a:endParaRPr lang="en-AU" sz="3600" dirty="0"/>
          </a:p>
        </p:txBody>
      </p:sp>
    </p:spTree>
    <p:extLst>
      <p:ext uri="{BB962C8B-B14F-4D97-AF65-F5344CB8AC3E}">
        <p14:creationId xmlns:p14="http://schemas.microsoft.com/office/powerpoint/2010/main" val="364971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ea typeface="ＭＳ Ｐゴシック" panose="020B0600070205080204" pitchFamily="34" charset="-128"/>
              </a:rPr>
              <a:t>Principle 6: Timed activity</a:t>
            </a:r>
          </a:p>
        </p:txBody>
      </p:sp>
      <p:sp>
        <p:nvSpPr>
          <p:cNvPr id="3" name="Subtitle 2"/>
          <p:cNvSpPr>
            <a:spLocks noGrp="1"/>
          </p:cNvSpPr>
          <p:nvPr>
            <p:ph type="subTitle" idx="1"/>
          </p:nvPr>
        </p:nvSpPr>
        <p:spPr/>
        <p:txBody>
          <a:bodyPr/>
          <a:lstStyle/>
          <a:p>
            <a:r>
              <a:rPr lang="en-AU" altLang="en-US" sz="3600" dirty="0">
                <a:solidFill>
                  <a:schemeClr val="tx1"/>
                </a:solidFill>
                <a:ea typeface="ＭＳ Ｐゴシック" panose="020B0600070205080204" pitchFamily="34" charset="-128"/>
              </a:rPr>
              <a:t>Continual animation or flickering effects may trigger a seizure in someone who has photosensitive epilepsy. It’s also more difficult for someone with a cognitive disability to ignore these effects, which makes the actual content harder to focus on. </a:t>
            </a:r>
            <a:endParaRPr lang="en-AU" sz="3600" dirty="0"/>
          </a:p>
        </p:txBody>
      </p:sp>
    </p:spTree>
    <p:extLst>
      <p:ext uri="{BB962C8B-B14F-4D97-AF65-F5344CB8AC3E}">
        <p14:creationId xmlns:p14="http://schemas.microsoft.com/office/powerpoint/2010/main" val="3536228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Type 1</a:t>
            </a:r>
          </a:p>
        </p:txBody>
      </p:sp>
      <p:sp>
        <p:nvSpPr>
          <p:cNvPr id="3" name="Subtitle 2"/>
          <p:cNvSpPr>
            <a:spLocks noGrp="1"/>
          </p:cNvSpPr>
          <p:nvPr>
            <p:ph type="subTitle" idx="1"/>
          </p:nvPr>
        </p:nvSpPr>
        <p:spPr>
          <a:xfrm>
            <a:off x="381000" y="1685878"/>
            <a:ext cx="11468100" cy="4141787"/>
          </a:xfrm>
        </p:spPr>
        <p:txBody>
          <a:bodyPr/>
          <a:lstStyle/>
          <a:p>
            <a:r>
              <a:rPr lang="en-AU" altLang="en-US" sz="3200" b="1" dirty="0">
                <a:solidFill>
                  <a:schemeClr val="tx1"/>
                </a:solidFill>
                <a:ea typeface="ＭＳ Ｐゴシック" panose="020B0600070205080204" pitchFamily="34" charset="-128"/>
              </a:rPr>
              <a:t>Binding functionality to existing interactive components, such as links, buttons and text fields. </a:t>
            </a:r>
          </a:p>
          <a:p>
            <a:r>
              <a:rPr lang="en-AU" altLang="en-US" sz="3200" dirty="0">
                <a:solidFill>
                  <a:schemeClr val="tx1"/>
                </a:solidFill>
                <a:ea typeface="ＭＳ Ｐゴシック" panose="020B0600070205080204" pitchFamily="34" charset="-128"/>
              </a:rPr>
              <a:t>Assistive technologies can derive information from their attributes and text; for example, a dynamic menu would be made using links organised into nested lists, in which the menu levels are denoted by the hierarchy, and by the use of </a:t>
            </a:r>
            <a:r>
              <a:rPr lang="en-AU" altLang="en-US" sz="3200" u="sng" dirty="0">
                <a:solidFill>
                  <a:schemeClr val="tx1"/>
                </a:solidFill>
                <a:ea typeface="ＭＳ Ｐゴシック" panose="020B0600070205080204" pitchFamily="34" charset="-128"/>
              </a:rPr>
              <a:t>structural labels</a:t>
            </a:r>
            <a:r>
              <a:rPr lang="en-AU" altLang="en-US" sz="3200" dirty="0">
                <a:solidFill>
                  <a:schemeClr val="tx1"/>
                </a:solidFill>
                <a:ea typeface="ＭＳ Ｐゴシック" panose="020B0600070205080204" pitchFamily="34" charset="-128"/>
              </a:rPr>
              <a:t> around each top-level link</a:t>
            </a:r>
            <a:endParaRPr lang="en-US" altLang="en-US" sz="3200" dirty="0">
              <a:solidFill>
                <a:schemeClr val="tx1"/>
              </a:solidFill>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24398649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Flickering</a:t>
            </a:r>
          </a:p>
        </p:txBody>
      </p:sp>
    </p:spTree>
    <p:extLst>
      <p:ext uri="{BB962C8B-B14F-4D97-AF65-F5344CB8AC3E}">
        <p14:creationId xmlns:p14="http://schemas.microsoft.com/office/powerpoint/2010/main" val="298389596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AU" dirty="0" err="1"/>
              <a:t>Pokemon</a:t>
            </a:r>
            <a:r>
              <a:rPr lang="en-AU" dirty="0"/>
              <a:t> Shock</a:t>
            </a:r>
          </a:p>
        </p:txBody>
      </p:sp>
      <p:sp>
        <p:nvSpPr>
          <p:cNvPr id="6" name="Subtitle 5"/>
          <p:cNvSpPr>
            <a:spLocks noGrp="1"/>
          </p:cNvSpPr>
          <p:nvPr>
            <p:ph type="subTitle" idx="1"/>
          </p:nvPr>
        </p:nvSpPr>
        <p:spPr/>
        <p:txBody>
          <a:bodyPr/>
          <a:lstStyle/>
          <a:p>
            <a:r>
              <a:rPr lang="en-AU" dirty="0"/>
              <a:t>Electric Soldier </a:t>
            </a:r>
            <a:r>
              <a:rPr lang="en-AU" dirty="0" err="1"/>
              <a:t>Porygon</a:t>
            </a:r>
            <a:r>
              <a:rPr lang="en-AU" dirty="0"/>
              <a:t> is the 38</a:t>
            </a:r>
            <a:r>
              <a:rPr lang="en-AU" baseline="30000" dirty="0"/>
              <a:t>th</a:t>
            </a:r>
            <a:r>
              <a:rPr lang="en-AU" dirty="0"/>
              <a:t> episode of the </a:t>
            </a:r>
            <a:r>
              <a:rPr lang="en-AU" dirty="0" err="1"/>
              <a:t>Pokemon’s</a:t>
            </a:r>
            <a:r>
              <a:rPr lang="en-AU" dirty="0"/>
              <a:t> Anime series. It was broadcast in Japan on December 16, 1997 on 37 stations to 4.6 million households.</a:t>
            </a:r>
          </a:p>
          <a:p>
            <a:r>
              <a:rPr lang="en-AU" dirty="0"/>
              <a:t>There were repetitive visual effects (flashing red and blue lights) – effectively strobe lights at a rate of 12 Hz for six seconds</a:t>
            </a:r>
          </a:p>
        </p:txBody>
      </p:sp>
    </p:spTree>
    <p:extLst>
      <p:ext uri="{BB962C8B-B14F-4D97-AF65-F5344CB8AC3E}">
        <p14:creationId xmlns:p14="http://schemas.microsoft.com/office/powerpoint/2010/main" val="99915568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AU" dirty="0"/>
              <a:t>No flashing</a:t>
            </a:r>
          </a:p>
        </p:txBody>
      </p:sp>
      <p:sp>
        <p:nvSpPr>
          <p:cNvPr id="6" name="Subtitle 5"/>
          <p:cNvSpPr>
            <a:spLocks noGrp="1"/>
          </p:cNvSpPr>
          <p:nvPr>
            <p:ph type="subTitle" idx="1"/>
          </p:nvPr>
        </p:nvSpPr>
        <p:spPr/>
        <p:txBody>
          <a:bodyPr/>
          <a:lstStyle/>
          <a:p>
            <a:pPr marL="571500" indent="-571500">
              <a:buFont typeface="Arial" panose="020B0604020202020204" pitchFamily="34" charset="0"/>
              <a:buChar char="•"/>
            </a:pPr>
            <a:r>
              <a:rPr lang="en-AU" sz="3600" dirty="0">
                <a:solidFill>
                  <a:schemeClr val="tx1"/>
                </a:solidFill>
              </a:rPr>
              <a:t>Flashing images, especially those with red, should not flicker faster than three times per second. If the image does not have red, it still should not flicker faster than five times per second.</a:t>
            </a:r>
          </a:p>
          <a:p>
            <a:pPr marL="571500" indent="-571500">
              <a:buFont typeface="Arial" panose="020B0604020202020204" pitchFamily="34" charset="0"/>
              <a:buChar char="•"/>
            </a:pPr>
            <a:r>
              <a:rPr lang="en-AU" sz="3600" dirty="0">
                <a:solidFill>
                  <a:schemeClr val="tx1"/>
                </a:solidFill>
              </a:rPr>
              <a:t>Flashing images should not be displayed for a total duration of more than two seconds.</a:t>
            </a:r>
          </a:p>
          <a:p>
            <a:pPr marL="571500" indent="-571500">
              <a:buFont typeface="Arial" panose="020B0604020202020204" pitchFamily="34" charset="0"/>
              <a:buChar char="•"/>
            </a:pPr>
            <a:r>
              <a:rPr lang="en-AU" sz="3600" dirty="0">
                <a:solidFill>
                  <a:schemeClr val="tx1"/>
                </a:solidFill>
              </a:rPr>
              <a:t>Stripes, whirls and concentric circles should not take up a large part of the television screen.</a:t>
            </a:r>
          </a:p>
          <a:p>
            <a:endParaRPr lang="en-AU" sz="3600" dirty="0">
              <a:solidFill>
                <a:schemeClr val="tx1"/>
              </a:solidFill>
            </a:endParaRPr>
          </a:p>
        </p:txBody>
      </p:sp>
    </p:spTree>
    <p:extLst>
      <p:ext uri="{BB962C8B-B14F-4D97-AF65-F5344CB8AC3E}">
        <p14:creationId xmlns:p14="http://schemas.microsoft.com/office/powerpoint/2010/main" val="30177712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4000" dirty="0">
                <a:ea typeface="ＭＳ Ｐゴシック" pitchFamily="32" charset="-128"/>
              </a:rPr>
              <a:t>Incorrect example: Flickering</a:t>
            </a:r>
            <a:endParaRPr lang="en-AU" altLang="en-US" sz="4000" dirty="0">
              <a:ea typeface="ＭＳ Ｐゴシック" panose="020B0600070205080204" pitchFamily="34" charset="-128"/>
            </a:endParaRPr>
          </a:p>
        </p:txBody>
      </p:sp>
      <p:sp>
        <p:nvSpPr>
          <p:cNvPr id="66563" name="Rectangle 3"/>
          <p:cNvSpPr>
            <a:spLocks noGrp="1" noChangeArrowheads="1"/>
          </p:cNvSpPr>
          <p:nvPr>
            <p:ph type="subTitle" idx="1"/>
          </p:nvPr>
        </p:nvSpPr>
        <p:spPr bwMode="auto">
          <a:xfrm>
            <a:off x="580352" y="1540419"/>
            <a:ext cx="10003149" cy="41417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eaLnBrk="0" fontAlgn="base" hangingPunct="0">
              <a:lnSpc>
                <a:spcPct val="100000"/>
              </a:lnSpc>
              <a:spcBef>
                <a:spcPct val="20000"/>
              </a:spcBef>
              <a:spcAft>
                <a:spcPct val="0"/>
              </a:spcAft>
              <a:buClr>
                <a:srgbClr val="003366"/>
              </a:buClr>
              <a:buSzPct val="75000"/>
            </a:pPr>
            <a:r>
              <a:rPr lang="en-US" altLang="en-US" sz="3600" kern="0" dirty="0">
                <a:solidFill>
                  <a:srgbClr val="000000"/>
                </a:solidFill>
                <a:latin typeface="Proxima Nova Cn Rg" panose="02000506030000020004" pitchFamily="50" charset="0"/>
                <a:ea typeface="ＭＳ Ｐゴシック" pitchFamily="32" charset="-128"/>
              </a:rPr>
              <a:t>Use the PEAT tool:</a:t>
            </a:r>
          </a:p>
          <a:p>
            <a:pPr lvl="0" eaLnBrk="0" fontAlgn="base" hangingPunct="0">
              <a:lnSpc>
                <a:spcPct val="100000"/>
              </a:lnSpc>
              <a:spcBef>
                <a:spcPct val="20000"/>
              </a:spcBef>
              <a:spcAft>
                <a:spcPct val="0"/>
              </a:spcAft>
              <a:buClr>
                <a:srgbClr val="003366"/>
              </a:buClr>
              <a:buSzPct val="75000"/>
            </a:pPr>
            <a:r>
              <a:rPr lang="en-US" altLang="en-US" sz="3600" kern="0" dirty="0">
                <a:solidFill>
                  <a:srgbClr val="003366"/>
                </a:solidFill>
                <a:latin typeface="Proxima Nova Cn Rg" panose="02000506030000020004" pitchFamily="50" charset="0"/>
                <a:ea typeface="ＭＳ Ｐゴシック" pitchFamily="32" charset="-128"/>
                <a:hlinkClick r:id="rId2"/>
              </a:rPr>
              <a:t>http://trace.wisc.edu/peat/</a:t>
            </a:r>
            <a:endParaRPr lang="en-US" altLang="en-US" sz="3600" kern="0" dirty="0">
              <a:solidFill>
                <a:srgbClr val="003366"/>
              </a:solidFill>
              <a:latin typeface="Proxima Nova Cn Rg" panose="02000506030000020004" pitchFamily="50" charset="0"/>
              <a:ea typeface="ＭＳ Ｐゴシック" pitchFamily="32" charset="-128"/>
            </a:endParaRPr>
          </a:p>
          <a:p>
            <a:pPr lvl="0" eaLnBrk="0" fontAlgn="base" hangingPunct="0">
              <a:lnSpc>
                <a:spcPct val="100000"/>
              </a:lnSpc>
              <a:spcBef>
                <a:spcPct val="20000"/>
              </a:spcBef>
              <a:spcAft>
                <a:spcPct val="0"/>
              </a:spcAft>
              <a:buClr>
                <a:srgbClr val="003366"/>
              </a:buClr>
              <a:buSzPct val="75000"/>
            </a:pPr>
            <a:endParaRPr lang="en-US" altLang="en-US" sz="3600" kern="0" dirty="0">
              <a:solidFill>
                <a:srgbClr val="000000"/>
              </a:solidFill>
              <a:latin typeface="Proxima Nova Cn Rg" panose="02000506030000020004" pitchFamily="50" charset="0"/>
              <a:ea typeface="ＭＳ Ｐゴシック" pitchFamily="32" charset="-128"/>
            </a:endParaRPr>
          </a:p>
          <a:p>
            <a:pPr lvl="0" eaLnBrk="0" fontAlgn="base" hangingPunct="0">
              <a:lnSpc>
                <a:spcPct val="100000"/>
              </a:lnSpc>
              <a:spcBef>
                <a:spcPct val="20000"/>
              </a:spcBef>
              <a:spcAft>
                <a:spcPct val="0"/>
              </a:spcAft>
              <a:buClr>
                <a:srgbClr val="003366"/>
              </a:buClr>
              <a:buSzPct val="75000"/>
            </a:pPr>
            <a:endParaRPr lang="en-US" altLang="en-US" sz="3600" kern="0" dirty="0">
              <a:solidFill>
                <a:srgbClr val="000000"/>
              </a:solidFill>
              <a:latin typeface="Proxima Nova Cn Rg" panose="02000506030000020004" pitchFamily="50" charset="0"/>
              <a:ea typeface="ＭＳ Ｐゴシック" pitchFamily="32" charset="-128"/>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925" y="1637594"/>
            <a:ext cx="4981575" cy="3552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406134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Incorrect example: Flickering</a:t>
            </a:r>
          </a:p>
        </p:txBody>
      </p:sp>
      <p:sp>
        <p:nvSpPr>
          <p:cNvPr id="3" name="Subtitle 2"/>
          <p:cNvSpPr>
            <a:spLocks noGrp="1"/>
          </p:cNvSpPr>
          <p:nvPr>
            <p:ph type="subTitle" idx="1"/>
          </p:nvPr>
        </p:nvSpPr>
        <p:spPr/>
        <p:txBody>
          <a:bodyPr/>
          <a:lstStyle/>
          <a:p>
            <a:endParaRPr lang="en-AU"/>
          </a:p>
        </p:txBody>
      </p:sp>
      <p:pic>
        <p:nvPicPr>
          <p:cNvPr id="5" name="Picture 4" descr="flick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842" y="1490661"/>
            <a:ext cx="7056438" cy="3887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6" name="Rectangle 5"/>
          <p:cNvSpPr>
            <a:spLocks noChangeArrowheads="1"/>
          </p:cNvSpPr>
          <p:nvPr/>
        </p:nvSpPr>
        <p:spPr bwMode="auto">
          <a:xfrm>
            <a:off x="8601122" y="3580992"/>
            <a:ext cx="9667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AU" altLang="en-US" sz="9600" dirty="0">
                <a:solidFill>
                  <a:srgbClr val="FF0000"/>
                </a:solidFill>
                <a:latin typeface="Wingdings" panose="05000000000000000000" pitchFamily="2" charset="2"/>
              </a:rPr>
              <a:t>û</a:t>
            </a:r>
          </a:p>
        </p:txBody>
      </p:sp>
    </p:spTree>
    <p:extLst>
      <p:ext uri="{BB962C8B-B14F-4D97-AF65-F5344CB8AC3E}">
        <p14:creationId xmlns:p14="http://schemas.microsoft.com/office/powerpoint/2010/main" val="19495306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Incorrect example: Flickering</a:t>
            </a:r>
          </a:p>
        </p:txBody>
      </p:sp>
      <p:sp>
        <p:nvSpPr>
          <p:cNvPr id="3" name="Subtitle 2"/>
          <p:cNvSpPr>
            <a:spLocks noGrp="1"/>
          </p:cNvSpPr>
          <p:nvPr>
            <p:ph type="subTitle" idx="1"/>
          </p:nvPr>
        </p:nvSpPr>
        <p:spPr>
          <a:xfrm>
            <a:off x="381000" y="2025514"/>
            <a:ext cx="11468100" cy="4141787"/>
          </a:xfrm>
        </p:spPr>
        <p:txBody>
          <a:bodyPr/>
          <a:lstStyle/>
          <a:p>
            <a:r>
              <a:rPr lang="en-AU" dirty="0"/>
              <a:t>Warning – this contains flickering and could cause epileptic attacks or migraines.</a:t>
            </a:r>
          </a:p>
          <a:p>
            <a:r>
              <a:rPr lang="en-AU" dirty="0">
                <a:hlinkClick r:id="rId2"/>
              </a:rPr>
              <a:t>Kickstarter campaign – </a:t>
            </a:r>
            <a:r>
              <a:rPr lang="en-AU" dirty="0" err="1">
                <a:hlinkClick r:id="rId2"/>
              </a:rPr>
              <a:t>LiFX</a:t>
            </a:r>
            <a:endParaRPr lang="en-AU" dirty="0"/>
          </a:p>
        </p:txBody>
      </p:sp>
    </p:spTree>
    <p:extLst>
      <p:ext uri="{BB962C8B-B14F-4D97-AF65-F5344CB8AC3E}">
        <p14:creationId xmlns:p14="http://schemas.microsoft.com/office/powerpoint/2010/main" val="12575551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Time limits</a:t>
            </a:r>
          </a:p>
        </p:txBody>
      </p:sp>
    </p:spTree>
    <p:extLst>
      <p:ext uri="{BB962C8B-B14F-4D97-AF65-F5344CB8AC3E}">
        <p14:creationId xmlns:p14="http://schemas.microsoft.com/office/powerpoint/2010/main" val="38913003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Timed activity</a:t>
            </a:r>
          </a:p>
        </p:txBody>
      </p:sp>
      <p:sp>
        <p:nvSpPr>
          <p:cNvPr id="3" name="Subtitle 2"/>
          <p:cNvSpPr>
            <a:spLocks noGrp="1"/>
          </p:cNvSpPr>
          <p:nvPr>
            <p:ph type="subTitle" idx="1"/>
          </p:nvPr>
        </p:nvSpPr>
        <p:spPr>
          <a:xfrm>
            <a:off x="381000" y="1729422"/>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Warn the user when a time-limit is about to expire, and provide a mechanism for extending it</a:t>
            </a:r>
          </a:p>
          <a:p>
            <a:endParaRPr lang="en-AU" altLang="en-US" sz="3200" dirty="0">
              <a:ea typeface="ＭＳ Ｐゴシック" panose="020B0600070205080204" pitchFamily="34" charset="-128"/>
            </a:endParaRPr>
          </a:p>
          <a:p>
            <a:r>
              <a:rPr lang="en-AU" altLang="en-US" sz="3200" dirty="0">
                <a:solidFill>
                  <a:srgbClr val="FF0000"/>
                </a:solidFill>
                <a:ea typeface="ＭＳ Ｐゴシック" panose="020B0600070205080204" pitchFamily="34" charset="-128"/>
              </a:rPr>
              <a:t>Incorrect example: </a:t>
            </a:r>
            <a:r>
              <a:rPr lang="en-US" altLang="en-US" sz="3200" dirty="0">
                <a:ea typeface="ＭＳ Ｐゴシック" panose="020B0600070205080204" pitchFamily="34" charset="-128"/>
                <a:hlinkClick r:id="rId2"/>
              </a:rPr>
              <a:t>ANZ Banking</a:t>
            </a:r>
            <a:endParaRPr lang="en-AU" altLang="en-US" sz="3200" dirty="0">
              <a:ea typeface="ＭＳ Ｐゴシック" panose="020B0600070205080204" pitchFamily="34" charset="-128"/>
            </a:endParaRPr>
          </a:p>
          <a:p>
            <a:endParaRPr lang="en-AU" altLang="en-US" sz="3200" dirty="0">
              <a:ea typeface="ＭＳ Ｐゴシック" panose="020B0600070205080204" pitchFamily="34" charset="-128"/>
            </a:endParaRPr>
          </a:p>
          <a:p>
            <a:r>
              <a:rPr lang="en-AU" altLang="en-US" sz="3200" dirty="0">
                <a:solidFill>
                  <a:schemeClr val="tx1"/>
                </a:solidFill>
                <a:ea typeface="ＭＳ Ｐゴシック" panose="020B0600070205080204" pitchFamily="34" charset="-128"/>
              </a:rPr>
              <a:t>Correct example: </a:t>
            </a:r>
            <a:r>
              <a:rPr lang="en-AU" altLang="en-US" sz="3200" dirty="0">
                <a:ea typeface="ＭＳ Ｐゴシック" panose="020B0600070205080204" pitchFamily="34" charset="-128"/>
                <a:hlinkClick r:id="rId3"/>
              </a:rPr>
              <a:t>JS_C_A5</a:t>
            </a:r>
            <a:endParaRPr lang="en-US" altLang="en-US" sz="3200" dirty="0">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10180324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Incorrect example: Timing</a:t>
            </a:r>
          </a:p>
        </p:txBody>
      </p:sp>
      <p:sp>
        <p:nvSpPr>
          <p:cNvPr id="3" name="Subtitle 2"/>
          <p:cNvSpPr>
            <a:spLocks noGrp="1"/>
          </p:cNvSpPr>
          <p:nvPr>
            <p:ph type="subTitle" idx="1"/>
          </p:nvPr>
        </p:nvSpPr>
        <p:spPr/>
        <p:txBody>
          <a:bodyPr/>
          <a:lstStyle/>
          <a:p>
            <a:endParaRPr lang="en-AU"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767" y="1490112"/>
            <a:ext cx="7850188" cy="186300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7" name="Picture 6" descr="Picture 1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767" y="3611789"/>
            <a:ext cx="7850188" cy="1801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8" name="Rectangle 5"/>
          <p:cNvSpPr>
            <a:spLocks noChangeArrowheads="1"/>
          </p:cNvSpPr>
          <p:nvPr/>
        </p:nvSpPr>
        <p:spPr bwMode="auto">
          <a:xfrm>
            <a:off x="9113021" y="2942546"/>
            <a:ext cx="966787"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AU" altLang="en-US" sz="9600" dirty="0">
                <a:solidFill>
                  <a:srgbClr val="FF0000"/>
                </a:solidFill>
                <a:latin typeface="Wingdings" panose="05000000000000000000" pitchFamily="2" charset="2"/>
              </a:rPr>
              <a:t>û</a:t>
            </a:r>
          </a:p>
        </p:txBody>
      </p:sp>
    </p:spTree>
    <p:extLst>
      <p:ext uri="{BB962C8B-B14F-4D97-AF65-F5344CB8AC3E}">
        <p14:creationId xmlns:p14="http://schemas.microsoft.com/office/powerpoint/2010/main" val="77766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Movement</a:t>
            </a:r>
          </a:p>
        </p:txBody>
      </p:sp>
    </p:spTree>
    <p:extLst>
      <p:ext uri="{BB962C8B-B14F-4D97-AF65-F5344CB8AC3E}">
        <p14:creationId xmlns:p14="http://schemas.microsoft.com/office/powerpoint/2010/main" val="3389594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Type 2</a:t>
            </a:r>
          </a:p>
        </p:txBody>
      </p:sp>
      <p:sp>
        <p:nvSpPr>
          <p:cNvPr id="3" name="Subtitle 2"/>
          <p:cNvSpPr>
            <a:spLocks noGrp="1"/>
          </p:cNvSpPr>
          <p:nvPr>
            <p:ph type="subTitle" idx="1"/>
          </p:nvPr>
        </p:nvSpPr>
        <p:spPr>
          <a:xfrm>
            <a:off x="381000" y="2025513"/>
            <a:ext cx="11468100" cy="4141787"/>
          </a:xfrm>
        </p:spPr>
        <p:txBody>
          <a:bodyPr/>
          <a:lstStyle/>
          <a:p>
            <a:r>
              <a:rPr lang="en-AU" altLang="en-US" sz="3200" b="1" dirty="0">
                <a:solidFill>
                  <a:schemeClr val="tx1"/>
                </a:solidFill>
                <a:ea typeface="ＭＳ Ｐゴシック" panose="020B0600070205080204" pitchFamily="34" charset="-128"/>
              </a:rPr>
              <a:t>Non-interactive functionality that presents information.</a:t>
            </a:r>
            <a:r>
              <a:rPr lang="en-AU" altLang="en-US" sz="3200" dirty="0">
                <a:solidFill>
                  <a:schemeClr val="tx1"/>
                </a:solidFill>
                <a:ea typeface="ＭＳ Ｐゴシック" panose="020B0600070205080204" pitchFamily="34" charset="-128"/>
              </a:rPr>
              <a:t> </a:t>
            </a:r>
          </a:p>
          <a:p>
            <a:r>
              <a:rPr lang="en-AU" altLang="en-US" sz="3200" dirty="0">
                <a:solidFill>
                  <a:schemeClr val="tx1"/>
                </a:solidFill>
                <a:ea typeface="ＭＳ Ｐゴシック" panose="020B0600070205080204" pitchFamily="34" charset="-128"/>
              </a:rPr>
              <a:t>This must be implemented in such a way that the information can be derived from associated text; for example, a visual progress-meter would also show a % figure, or JavaScript might be used to identify and highlight form validation errors.</a:t>
            </a:r>
            <a:endParaRPr lang="en-US" altLang="en-US" sz="3200" dirty="0">
              <a:solidFill>
                <a:schemeClr val="tx1"/>
              </a:solidFill>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31911016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Timed activity</a:t>
            </a:r>
          </a:p>
        </p:txBody>
      </p:sp>
      <p:sp>
        <p:nvSpPr>
          <p:cNvPr id="3" name="Subtitle 2"/>
          <p:cNvSpPr>
            <a:spLocks noGrp="1"/>
          </p:cNvSpPr>
          <p:nvPr>
            <p:ph type="subTitle" idx="1"/>
          </p:nvPr>
        </p:nvSpPr>
        <p:spPr>
          <a:xfrm>
            <a:off x="381000" y="1729422"/>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Use scripting to scroll content and provide a mechanism to pause it</a:t>
            </a:r>
          </a:p>
          <a:p>
            <a:endParaRPr lang="en-AU" altLang="en-US" sz="3200" dirty="0">
              <a:ea typeface="ＭＳ Ｐゴシック" panose="020B0600070205080204" pitchFamily="34" charset="-128"/>
            </a:endParaRPr>
          </a:p>
          <a:p>
            <a:r>
              <a:rPr lang="en-AU" altLang="en-US" sz="3200" dirty="0">
                <a:solidFill>
                  <a:srgbClr val="FF0000"/>
                </a:solidFill>
                <a:ea typeface="ＭＳ Ｐゴシック" panose="020B0600070205080204" pitchFamily="34" charset="-128"/>
              </a:rPr>
              <a:t>Incorrect example: </a:t>
            </a:r>
            <a:r>
              <a:rPr lang="en-US" altLang="en-US" sz="3200" dirty="0">
                <a:ea typeface="ＭＳ Ｐゴシック" panose="020B0600070205080204" pitchFamily="34" charset="-128"/>
                <a:hlinkClick r:id="rId2"/>
              </a:rPr>
              <a:t>Simple Marquee for Joomla</a:t>
            </a:r>
            <a:endParaRPr lang="en-AU" altLang="en-US" sz="3200" dirty="0">
              <a:ea typeface="ＭＳ Ｐゴシック" panose="020B0600070205080204" pitchFamily="34" charset="-128"/>
            </a:endParaRPr>
          </a:p>
          <a:p>
            <a:endParaRPr lang="en-AU" altLang="en-US" sz="3200" dirty="0">
              <a:solidFill>
                <a:schemeClr val="tx1"/>
              </a:solidFill>
              <a:ea typeface="ＭＳ Ｐゴシック" panose="020B0600070205080204" pitchFamily="34" charset="-128"/>
            </a:endParaRPr>
          </a:p>
          <a:p>
            <a:r>
              <a:rPr lang="en-AU" altLang="en-US" sz="3200" dirty="0">
                <a:solidFill>
                  <a:schemeClr val="tx1"/>
                </a:solidFill>
                <a:ea typeface="ＭＳ Ｐゴシック" panose="020B0600070205080204" pitchFamily="34" charset="-128"/>
              </a:rPr>
              <a:t>Correct example: </a:t>
            </a:r>
            <a:r>
              <a:rPr lang="en-AU" altLang="en-US" sz="3200" dirty="0">
                <a:solidFill>
                  <a:schemeClr val="tx1"/>
                </a:solidFill>
                <a:ea typeface="ＭＳ Ｐゴシック" panose="020B0600070205080204" pitchFamily="34" charset="-128"/>
                <a:hlinkClick r:id="rId3"/>
              </a:rPr>
              <a:t>AccessibilityOz</a:t>
            </a:r>
            <a:endParaRPr lang="en-AU" dirty="0"/>
          </a:p>
        </p:txBody>
      </p:sp>
    </p:spTree>
    <p:extLst>
      <p:ext uri="{BB962C8B-B14F-4D97-AF65-F5344CB8AC3E}">
        <p14:creationId xmlns:p14="http://schemas.microsoft.com/office/powerpoint/2010/main" val="1680557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Timed activity</a:t>
            </a:r>
          </a:p>
        </p:txBody>
      </p:sp>
      <p:sp>
        <p:nvSpPr>
          <p:cNvPr id="3" name="Subtitle 2"/>
          <p:cNvSpPr>
            <a:spLocks noGrp="1"/>
          </p:cNvSpPr>
          <p:nvPr>
            <p:ph type="subTitle" idx="1"/>
          </p:nvPr>
        </p:nvSpPr>
        <p:spPr>
          <a:xfrm>
            <a:off x="381000" y="1729422"/>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Use scripting to create a blinking animation that stops in 5 seconds</a:t>
            </a:r>
          </a:p>
          <a:p>
            <a:endParaRPr lang="en-AU" altLang="en-US" sz="3200" dirty="0">
              <a:solidFill>
                <a:schemeClr val="tx1"/>
              </a:solidFill>
              <a:ea typeface="ＭＳ Ｐゴシック" panose="020B0600070205080204" pitchFamily="34" charset="-128"/>
            </a:endParaRPr>
          </a:p>
          <a:p>
            <a:r>
              <a:rPr lang="en-AU" altLang="en-US" sz="3200" dirty="0">
                <a:solidFill>
                  <a:schemeClr val="tx1"/>
                </a:solidFill>
                <a:ea typeface="ＭＳ Ｐゴシック" panose="020B0600070205080204" pitchFamily="34" charset="-128"/>
              </a:rPr>
              <a:t>Correct example: </a:t>
            </a:r>
            <a:r>
              <a:rPr lang="en-AU" altLang="en-US" sz="3200" dirty="0">
                <a:ea typeface="ＭＳ Ｐゴシック" panose="020B0600070205080204" pitchFamily="34" charset="-128"/>
                <a:hlinkClick r:id="rId2"/>
              </a:rPr>
              <a:t>JS_C_A8</a:t>
            </a:r>
            <a:endParaRPr lang="en-US" altLang="en-US" sz="3200" dirty="0">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26296486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Incorrect example: Pause, stop, hide</a:t>
            </a:r>
          </a:p>
        </p:txBody>
      </p:sp>
      <p:sp>
        <p:nvSpPr>
          <p:cNvPr id="2" name="Subtitle 1"/>
          <p:cNvSpPr>
            <a:spLocks noGrp="1"/>
          </p:cNvSpPr>
          <p:nvPr>
            <p:ph type="subTitle" idx="1"/>
          </p:nvPr>
        </p:nvSpPr>
        <p:spPr/>
        <p:txBody>
          <a:bodyPr/>
          <a:lstStyle/>
          <a:p>
            <a:endParaRPr lang="en-AU"/>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2" y="1618059"/>
            <a:ext cx="4105275" cy="1562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8350" y="3600846"/>
            <a:ext cx="4076700" cy="1547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7" name="Rectangle 5"/>
          <p:cNvSpPr>
            <a:spLocks noChangeArrowheads="1"/>
          </p:cNvSpPr>
          <p:nvPr/>
        </p:nvSpPr>
        <p:spPr bwMode="auto">
          <a:xfrm>
            <a:off x="7133681" y="2649536"/>
            <a:ext cx="9667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AU" altLang="en-US" sz="9600" dirty="0">
                <a:solidFill>
                  <a:srgbClr val="FF0000"/>
                </a:solidFill>
                <a:latin typeface="Wingdings" panose="05000000000000000000" pitchFamily="2" charset="2"/>
              </a:rPr>
              <a:t>û</a:t>
            </a:r>
          </a:p>
        </p:txBody>
      </p:sp>
    </p:spTree>
    <p:extLst>
      <p:ext uri="{BB962C8B-B14F-4D97-AF65-F5344CB8AC3E}">
        <p14:creationId xmlns:p14="http://schemas.microsoft.com/office/powerpoint/2010/main" val="35253820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Correct example: Pause, stop, hide</a:t>
            </a:r>
          </a:p>
        </p:txBody>
      </p:sp>
      <p:sp>
        <p:nvSpPr>
          <p:cNvPr id="2" name="Subtitle 1"/>
          <p:cNvSpPr>
            <a:spLocks noGrp="1"/>
          </p:cNvSpPr>
          <p:nvPr>
            <p:ph type="subTitle" idx="1"/>
          </p:nvPr>
        </p:nvSpPr>
        <p:spPr/>
        <p:txBody>
          <a:bodyPr/>
          <a:lstStyle/>
          <a:p>
            <a:endParaRPr lang="en-AU"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117" y="1501160"/>
            <a:ext cx="7887545" cy="36892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10" name="Text Placeholder 7"/>
          <p:cNvSpPr txBox="1">
            <a:spLocks/>
          </p:cNvSpPr>
          <p:nvPr/>
        </p:nvSpPr>
        <p:spPr>
          <a:xfrm>
            <a:off x="9571673" y="3781833"/>
            <a:ext cx="1152525" cy="1584325"/>
          </a:xfrm>
          <a:prstGeom prst="rect">
            <a:avLst/>
          </a:prstGeom>
        </p:spPr>
        <p:txBody>
          <a:bodyPr>
            <a:spAutoFit/>
          </a:bodyPr>
          <a:lstStyle>
            <a:lvl1pPr marL="342900" indent="-342900" algn="l" rtl="0" eaLnBrk="0" fontAlgn="base" hangingPunct="0">
              <a:spcBef>
                <a:spcPct val="20000"/>
              </a:spcBef>
              <a:spcAft>
                <a:spcPct val="0"/>
              </a:spcAft>
              <a:buClr>
                <a:schemeClr val="tx1"/>
              </a:buClr>
              <a:buSzPct val="75000"/>
              <a:buFont typeface="Wingdings" charset="2"/>
              <a:buChar char="§"/>
              <a:defRPr sz="2800">
                <a:solidFill>
                  <a:schemeClr val="tx1"/>
                </a:solidFill>
                <a:latin typeface="+mn-lt"/>
                <a:ea typeface="ＭＳ Ｐゴシック" charset="-128"/>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65000"/>
              <a:buFont typeface="Wingdings" charset="2"/>
              <a:buChar char="l"/>
              <a:defRPr>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a:lstStyle>
          <a:p>
            <a:pPr marL="0" indent="0">
              <a:buFont typeface="Wingdings" charset="2"/>
              <a:buNone/>
              <a:defRPr/>
            </a:pPr>
            <a:r>
              <a:rPr lang="en-AU" sz="9600" dirty="0">
                <a:solidFill>
                  <a:schemeClr val="accent6">
                    <a:lumMod val="50000"/>
                  </a:schemeClr>
                </a:solidFill>
                <a:latin typeface="Wingdings" pitchFamily="2" charset="2"/>
              </a:rPr>
              <a:t>ü</a:t>
            </a:r>
          </a:p>
        </p:txBody>
      </p:sp>
    </p:spTree>
    <p:extLst>
      <p:ext uri="{BB962C8B-B14F-4D97-AF65-F5344CB8AC3E}">
        <p14:creationId xmlns:p14="http://schemas.microsoft.com/office/powerpoint/2010/main" val="273973616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Alternatives to moving content</a:t>
            </a:r>
          </a:p>
        </p:txBody>
      </p:sp>
    </p:spTree>
    <p:extLst>
      <p:ext uri="{BB962C8B-B14F-4D97-AF65-F5344CB8AC3E}">
        <p14:creationId xmlns:p14="http://schemas.microsoft.com/office/powerpoint/2010/main" val="401952935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Timed activity</a:t>
            </a:r>
          </a:p>
        </p:txBody>
      </p:sp>
      <p:sp>
        <p:nvSpPr>
          <p:cNvPr id="3" name="Subtitle 2"/>
          <p:cNvSpPr>
            <a:spLocks noGrp="1"/>
          </p:cNvSpPr>
          <p:nvPr>
            <p:ph type="subTitle" idx="1"/>
          </p:nvPr>
        </p:nvSpPr>
        <p:spPr>
          <a:xfrm>
            <a:off x="381000" y="1729422"/>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Use scripting to create an alternative, static version of scrolling content</a:t>
            </a:r>
          </a:p>
          <a:p>
            <a:endParaRPr lang="en-AU" altLang="en-US" sz="3200" dirty="0">
              <a:ea typeface="ＭＳ Ｐゴシック" panose="020B0600070205080204" pitchFamily="34" charset="-128"/>
            </a:endParaRPr>
          </a:p>
          <a:p>
            <a:r>
              <a:rPr lang="en-AU" altLang="en-US" sz="3200" dirty="0">
                <a:solidFill>
                  <a:srgbClr val="FF0000"/>
                </a:solidFill>
                <a:ea typeface="ＭＳ Ｐゴシック" panose="020B0600070205080204" pitchFamily="34" charset="-128"/>
              </a:rPr>
              <a:t>Incorrect example: </a:t>
            </a:r>
            <a:r>
              <a:rPr lang="en-US" altLang="en-US" sz="3200" dirty="0">
                <a:ea typeface="ＭＳ Ｐゴシック" panose="020B0600070205080204" pitchFamily="34" charset="-128"/>
                <a:hlinkClick r:id="rId2"/>
              </a:rPr>
              <a:t>Ajax </a:t>
            </a:r>
            <a:r>
              <a:rPr lang="en-US" altLang="en-US" sz="3200" dirty="0" err="1">
                <a:ea typeface="ＭＳ Ｐゴシック" panose="020B0600070205080204" pitchFamily="34" charset="-128"/>
                <a:hlinkClick r:id="rId2"/>
              </a:rPr>
              <a:t>Scroller</a:t>
            </a:r>
            <a:r>
              <a:rPr lang="en-US" altLang="en-US" sz="3200" dirty="0">
                <a:ea typeface="ＭＳ Ｐゴシック" panose="020B0600070205080204" pitchFamily="34" charset="-128"/>
                <a:hlinkClick r:id="rId2"/>
              </a:rPr>
              <a:t> for Joomla</a:t>
            </a:r>
            <a:endParaRPr lang="en-AU" altLang="en-US" sz="3200" dirty="0">
              <a:ea typeface="ＭＳ Ｐゴシック" panose="020B0600070205080204" pitchFamily="34" charset="-128"/>
            </a:endParaRPr>
          </a:p>
          <a:p>
            <a:endParaRPr lang="en-AU" altLang="en-US" sz="3200" dirty="0">
              <a:ea typeface="ＭＳ Ｐゴシック" panose="020B0600070205080204" pitchFamily="34" charset="-128"/>
            </a:endParaRPr>
          </a:p>
          <a:p>
            <a:r>
              <a:rPr lang="en-AU" altLang="en-US" sz="3200" dirty="0">
                <a:solidFill>
                  <a:schemeClr val="tx1"/>
                </a:solidFill>
                <a:ea typeface="ＭＳ Ｐゴシック" panose="020B0600070205080204" pitchFamily="34" charset="-128"/>
              </a:rPr>
              <a:t>Correct example: </a:t>
            </a:r>
            <a:r>
              <a:rPr lang="en-AU" altLang="en-US" sz="3200" dirty="0">
                <a:ea typeface="ＭＳ Ｐゴシック" panose="020B0600070205080204" pitchFamily="34" charset="-128"/>
                <a:hlinkClick r:id="rId3"/>
              </a:rPr>
              <a:t>JS_C_A6-A7</a:t>
            </a:r>
            <a:endParaRPr lang="en-US" altLang="en-US" sz="3200" dirty="0">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21565617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Timed redirects</a:t>
            </a:r>
          </a:p>
        </p:txBody>
      </p:sp>
    </p:spTree>
    <p:extLst>
      <p:ext uri="{BB962C8B-B14F-4D97-AF65-F5344CB8AC3E}">
        <p14:creationId xmlns:p14="http://schemas.microsoft.com/office/powerpoint/2010/main" val="2625500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Incorrect example: Pause, stop, hide</a:t>
            </a:r>
          </a:p>
        </p:txBody>
      </p:sp>
      <p:sp>
        <p:nvSpPr>
          <p:cNvPr id="2" name="Subtitle 1"/>
          <p:cNvSpPr>
            <a:spLocks noGrp="1"/>
          </p:cNvSpPr>
          <p:nvPr>
            <p:ph type="subTitle" idx="1"/>
          </p:nvPr>
        </p:nvSpPr>
        <p:spPr/>
        <p:txBody>
          <a:bodyPr/>
          <a:lstStyle/>
          <a:p>
            <a:endParaRPr lang="en-AU"/>
          </a:p>
        </p:txBody>
      </p:sp>
      <p:pic>
        <p:nvPicPr>
          <p:cNvPr id="8" name="Picture 5" descr="Picture 1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886" y="1670049"/>
            <a:ext cx="6985000" cy="35290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p:spPr>
      </p:pic>
      <p:sp>
        <p:nvSpPr>
          <p:cNvPr id="9" name="Rectangle 5"/>
          <p:cNvSpPr>
            <a:spLocks noChangeArrowheads="1"/>
          </p:cNvSpPr>
          <p:nvPr/>
        </p:nvSpPr>
        <p:spPr bwMode="auto">
          <a:xfrm>
            <a:off x="8962481" y="3580718"/>
            <a:ext cx="966788"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AU" altLang="en-US" sz="9600" dirty="0">
                <a:solidFill>
                  <a:srgbClr val="FF0000"/>
                </a:solidFill>
                <a:latin typeface="Wingdings" panose="05000000000000000000" pitchFamily="2" charset="2"/>
              </a:rPr>
              <a:t>û</a:t>
            </a:r>
          </a:p>
        </p:txBody>
      </p:sp>
    </p:spTree>
    <p:extLst>
      <p:ext uri="{BB962C8B-B14F-4D97-AF65-F5344CB8AC3E}">
        <p14:creationId xmlns:p14="http://schemas.microsoft.com/office/powerpoint/2010/main" val="5962903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2.2.2: Pause, stop, hide</a:t>
            </a:r>
          </a:p>
        </p:txBody>
      </p:sp>
      <p:sp>
        <p:nvSpPr>
          <p:cNvPr id="3" name="Subtitle 2"/>
          <p:cNvSpPr>
            <a:spLocks noGrp="1"/>
          </p:cNvSpPr>
          <p:nvPr>
            <p:ph type="subTitle" idx="1"/>
          </p:nvPr>
        </p:nvSpPr>
        <p:spPr>
          <a:xfrm>
            <a:off x="241664" y="1302702"/>
            <a:ext cx="11468100" cy="4141787"/>
          </a:xfrm>
        </p:spPr>
        <p:txBody>
          <a:bodyPr/>
          <a:lstStyle/>
          <a:p>
            <a:pPr marL="571500" indent="-571500">
              <a:buFont typeface="Wingdings" panose="05000000000000000000" pitchFamily="2" charset="2"/>
              <a:buChar char="ü"/>
            </a:pPr>
            <a:r>
              <a:rPr lang="en-AU" altLang="en-US" sz="3600" dirty="0">
                <a:solidFill>
                  <a:srgbClr val="000000"/>
                </a:solidFill>
                <a:ea typeface="ＭＳ Ｐゴシック" panose="020B0600070205080204" pitchFamily="34" charset="-128"/>
              </a:rPr>
              <a:t>Timed server redirects not allowed</a:t>
            </a:r>
          </a:p>
          <a:p>
            <a:pPr marL="571500" indent="-571500">
              <a:buFont typeface="Wingdings" panose="05000000000000000000" pitchFamily="2" charset="2"/>
              <a:buChar char="ü"/>
            </a:pPr>
            <a:r>
              <a:rPr lang="en-AU" altLang="en-US" sz="3600" dirty="0">
                <a:solidFill>
                  <a:srgbClr val="000000"/>
                </a:solidFill>
                <a:ea typeface="ＭＳ Ｐゴシック" panose="020B0600070205080204" pitchFamily="34" charset="-128"/>
              </a:rPr>
              <a:t>Non-timed server redirects ok</a:t>
            </a:r>
          </a:p>
          <a:p>
            <a:pPr marL="571500" indent="-571500">
              <a:buFont typeface="Wingdings" panose="05000000000000000000" pitchFamily="2" charset="2"/>
              <a:buChar char="ü"/>
            </a:pPr>
            <a:r>
              <a:rPr lang="en-AU" altLang="en-US" sz="3600" dirty="0">
                <a:solidFill>
                  <a:srgbClr val="000000"/>
                </a:solidFill>
                <a:ea typeface="ＭＳ Ｐゴシック" panose="020B0600070205080204" pitchFamily="34" charset="-128"/>
              </a:rPr>
              <a:t>Animated GIF must stop moving in 5 seconds</a:t>
            </a:r>
          </a:p>
          <a:p>
            <a:pPr marL="571500" indent="-571500">
              <a:buFont typeface="Wingdings" panose="05000000000000000000" pitchFamily="2" charset="2"/>
              <a:buChar char="ü"/>
            </a:pPr>
            <a:r>
              <a:rPr lang="en-AU" altLang="en-US" sz="3600" dirty="0">
                <a:solidFill>
                  <a:srgbClr val="000000"/>
                </a:solidFill>
                <a:ea typeface="ＭＳ Ｐゴシック" panose="020B0600070205080204" pitchFamily="34" charset="-128"/>
              </a:rPr>
              <a:t>Do not use BLINK</a:t>
            </a:r>
          </a:p>
          <a:p>
            <a:pPr marL="571500" indent="-571500">
              <a:buFont typeface="Wingdings" panose="05000000000000000000" pitchFamily="2" charset="2"/>
              <a:buChar char="ü"/>
            </a:pPr>
            <a:r>
              <a:rPr lang="en-AU" altLang="en-US" sz="3600" dirty="0">
                <a:solidFill>
                  <a:srgbClr val="000000"/>
                </a:solidFill>
                <a:ea typeface="ＭＳ Ｐゴシック" panose="020B0600070205080204" pitchFamily="34" charset="-128"/>
              </a:rPr>
              <a:t>Stop by:</a:t>
            </a:r>
          </a:p>
          <a:p>
            <a:pPr marL="1028700" lvl="2" indent="-571500">
              <a:buFont typeface="Arial" panose="020B0604020202020204" pitchFamily="34" charset="0"/>
              <a:buChar char="•"/>
            </a:pPr>
            <a:r>
              <a:rPr lang="en-AU" altLang="en-US" dirty="0">
                <a:solidFill>
                  <a:srgbClr val="000000"/>
                </a:solidFill>
                <a:ea typeface="ＭＳ Ｐゴシック" panose="020B0600070205080204" pitchFamily="34" charset="-128"/>
              </a:rPr>
              <a:t>Stop moving content with user agent stop button or ESC key; and/or</a:t>
            </a:r>
          </a:p>
          <a:p>
            <a:pPr marL="1028700" lvl="2" indent="-571500">
              <a:buFont typeface="Arial" panose="020B0604020202020204" pitchFamily="34" charset="0"/>
              <a:buChar char="•"/>
            </a:pPr>
            <a:r>
              <a:rPr lang="en-AU" altLang="en-US" dirty="0">
                <a:solidFill>
                  <a:srgbClr val="000000"/>
                </a:solidFill>
                <a:ea typeface="ＭＳ Ｐゴシック" panose="020B0600070205080204" pitchFamily="34" charset="-128"/>
              </a:rPr>
              <a:t>Reloading page stops the blinking; and/or</a:t>
            </a:r>
          </a:p>
          <a:p>
            <a:pPr marL="1028700" lvl="2" indent="-571500">
              <a:buFont typeface="Arial" panose="020B0604020202020204" pitchFamily="34" charset="0"/>
              <a:buChar char="•"/>
            </a:pPr>
            <a:r>
              <a:rPr lang="en-AU" altLang="en-US" dirty="0">
                <a:solidFill>
                  <a:srgbClr val="000000"/>
                </a:solidFill>
                <a:ea typeface="ＭＳ Ｐゴシック" panose="020B0600070205080204" pitchFamily="34" charset="-128"/>
              </a:rPr>
              <a:t>Link to stop content.</a:t>
            </a:r>
          </a:p>
          <a:p>
            <a:endParaRPr lang="en-AU" dirty="0"/>
          </a:p>
        </p:txBody>
      </p:sp>
    </p:spTree>
    <p:extLst>
      <p:ext uri="{BB962C8B-B14F-4D97-AF65-F5344CB8AC3E}">
        <p14:creationId xmlns:p14="http://schemas.microsoft.com/office/powerpoint/2010/main" val="40769195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Principle 7</a:t>
            </a:r>
          </a:p>
        </p:txBody>
      </p:sp>
      <p:sp>
        <p:nvSpPr>
          <p:cNvPr id="3" name="Text Placeholder 2"/>
          <p:cNvSpPr>
            <a:spLocks noGrp="1"/>
          </p:cNvSpPr>
          <p:nvPr>
            <p:ph idx="1"/>
          </p:nvPr>
        </p:nvSpPr>
        <p:spPr>
          <a:xfrm>
            <a:off x="838200" y="1010652"/>
            <a:ext cx="10515600" cy="638443"/>
          </a:xfrm>
        </p:spPr>
        <p:txBody>
          <a:bodyPr>
            <a:noAutofit/>
          </a:bodyPr>
          <a:lstStyle/>
          <a:p>
            <a:r>
              <a:rPr lang="en-AU" dirty="0"/>
              <a:t>Provide mechanisms to help people find and interact with content correctly</a:t>
            </a:r>
          </a:p>
        </p:txBody>
      </p:sp>
    </p:spTree>
    <p:extLst>
      <p:ext uri="{BB962C8B-B14F-4D97-AF65-F5344CB8AC3E}">
        <p14:creationId xmlns:p14="http://schemas.microsoft.com/office/powerpoint/2010/main" val="849744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Type 3</a:t>
            </a:r>
          </a:p>
        </p:txBody>
      </p:sp>
      <p:sp>
        <p:nvSpPr>
          <p:cNvPr id="3" name="Subtitle 2"/>
          <p:cNvSpPr>
            <a:spLocks noGrp="1"/>
          </p:cNvSpPr>
          <p:nvPr>
            <p:ph type="subTitle" idx="1"/>
          </p:nvPr>
        </p:nvSpPr>
        <p:spPr>
          <a:xfrm>
            <a:off x="381000" y="1459456"/>
            <a:ext cx="11468100" cy="4141787"/>
          </a:xfrm>
        </p:spPr>
        <p:txBody>
          <a:bodyPr/>
          <a:lstStyle/>
          <a:p>
            <a:r>
              <a:rPr lang="en-AU" altLang="en-US" sz="3200" b="1" dirty="0">
                <a:solidFill>
                  <a:schemeClr val="tx1"/>
                </a:solidFill>
                <a:ea typeface="ＭＳ Ｐゴシック" panose="020B0600070205080204" pitchFamily="34" charset="-128"/>
              </a:rPr>
              <a:t>Creating custom components that are both interactive and informative.</a:t>
            </a:r>
            <a:r>
              <a:rPr lang="en-AU" altLang="en-US" sz="3200" dirty="0">
                <a:solidFill>
                  <a:schemeClr val="tx1"/>
                </a:solidFill>
                <a:ea typeface="ＭＳ Ｐゴシック" panose="020B0600070205080204" pitchFamily="34" charset="-128"/>
              </a:rPr>
              <a:t> </a:t>
            </a:r>
          </a:p>
          <a:p>
            <a:r>
              <a:rPr lang="en-AU" altLang="en-US" sz="3200" dirty="0">
                <a:solidFill>
                  <a:schemeClr val="tx1"/>
                </a:solidFill>
                <a:ea typeface="ＭＳ Ｐゴシック" panose="020B0600070205080204" pitchFamily="34" charset="-128"/>
              </a:rPr>
              <a:t>These components must be implemented using elements that are already understood by assistive technologies, so that their content and interactions can be programmatically determined; for example, a calendar widget would have a LABEL to describe it and a button to trigger it, while the calendar itself would be made using </a:t>
            </a:r>
            <a:r>
              <a:rPr lang="en-US" altLang="en-US" sz="3200" dirty="0">
                <a:solidFill>
                  <a:schemeClr val="tx1"/>
                </a:solidFill>
                <a:ea typeface="ＭＳ Ｐゴシック" panose="020B0600070205080204" pitchFamily="34" charset="-128"/>
              </a:rPr>
              <a:t>TABLE</a:t>
            </a:r>
            <a:r>
              <a:rPr lang="en-AU" altLang="en-US" sz="3200" dirty="0">
                <a:solidFill>
                  <a:schemeClr val="tx1"/>
                </a:solidFill>
                <a:ea typeface="ＭＳ Ｐゴシック" panose="020B0600070205080204" pitchFamily="34" charset="-128"/>
              </a:rPr>
              <a:t> </a:t>
            </a:r>
            <a:r>
              <a:rPr lang="en-AU" altLang="en-US" sz="3200" dirty="0" err="1">
                <a:solidFill>
                  <a:schemeClr val="tx1"/>
                </a:solidFill>
                <a:ea typeface="ＭＳ Ｐゴシック" panose="020B0600070205080204" pitchFamily="34" charset="-128"/>
              </a:rPr>
              <a:t>markup</a:t>
            </a:r>
            <a:r>
              <a:rPr lang="en-AU" altLang="en-US" sz="3200" dirty="0">
                <a:solidFill>
                  <a:schemeClr val="tx1"/>
                </a:solidFill>
                <a:ea typeface="ＭＳ Ｐゴシック" panose="020B0600070205080204" pitchFamily="34" charset="-128"/>
              </a:rPr>
              <a:t>, which assistive technologies can understand and interpret as structured text.</a:t>
            </a:r>
            <a:endParaRPr lang="en-US" altLang="en-US" sz="3200" dirty="0">
              <a:solidFill>
                <a:schemeClr val="tx1"/>
              </a:solidFill>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25773270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ea typeface="ＭＳ Ｐゴシック" panose="020B0600070205080204" pitchFamily="34" charset="-128"/>
              </a:rPr>
              <a:t>Principle 7: Finding &amp; interacting with content</a:t>
            </a:r>
          </a:p>
        </p:txBody>
      </p:sp>
      <p:sp>
        <p:nvSpPr>
          <p:cNvPr id="3" name="Subtitle 2"/>
          <p:cNvSpPr>
            <a:spLocks noGrp="1"/>
          </p:cNvSpPr>
          <p:nvPr>
            <p:ph type="subTitle" idx="1"/>
          </p:nvPr>
        </p:nvSpPr>
        <p:spPr/>
        <p:txBody>
          <a:bodyPr/>
          <a:lstStyle/>
          <a:p>
            <a:r>
              <a:rPr lang="en-AU" sz="3600" dirty="0">
                <a:solidFill>
                  <a:schemeClr val="tx1"/>
                </a:solidFill>
              </a:rPr>
              <a:t>People rely on mechanisms to find information that are most suited to their needs. On a large website, if a search is not provided, blind users may find it cumbersome to tab through a large navigation block, or visually impaired users may find it difficult and confusing when doing the same with a screen magnifier or screen reader. Providing a search benefits everyone by allowing information to found quicker.</a:t>
            </a:r>
          </a:p>
        </p:txBody>
      </p:sp>
    </p:spTree>
    <p:extLst>
      <p:ext uri="{BB962C8B-B14F-4D97-AF65-F5344CB8AC3E}">
        <p14:creationId xmlns:p14="http://schemas.microsoft.com/office/powerpoint/2010/main" val="41574125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dirty="0">
                <a:ea typeface="ＭＳ Ｐゴシック" panose="020B0600070205080204" pitchFamily="34" charset="-128"/>
              </a:rPr>
              <a:t>Principle 7: Finding &amp; interacting with content</a:t>
            </a:r>
          </a:p>
        </p:txBody>
      </p:sp>
      <p:sp>
        <p:nvSpPr>
          <p:cNvPr id="3" name="Subtitle 2"/>
          <p:cNvSpPr>
            <a:spLocks noGrp="1"/>
          </p:cNvSpPr>
          <p:nvPr>
            <p:ph type="subTitle" idx="1"/>
          </p:nvPr>
        </p:nvSpPr>
        <p:spPr/>
        <p:txBody>
          <a:bodyPr/>
          <a:lstStyle/>
          <a:p>
            <a:r>
              <a:rPr lang="en-US" altLang="en-US" dirty="0">
                <a:solidFill>
                  <a:schemeClr val="tx1"/>
                </a:solidFill>
                <a:ea typeface="ＭＳ Ｐゴシック" panose="020B0600070205080204" pitchFamily="34" charset="-128"/>
              </a:rPr>
              <a:t>When functionality is visible that doesn’t work it can be particularly confusing to people with disabilities.</a:t>
            </a:r>
          </a:p>
          <a:p>
            <a:r>
              <a:rPr lang="en-AU" dirty="0">
                <a:solidFill>
                  <a:schemeClr val="tx1"/>
                </a:solidFill>
              </a:rPr>
              <a:t>Selecting a link or button which then does nothing at all, is confusing and frustrating for any user, but particularly to someone who has a cognitive disability.</a:t>
            </a:r>
          </a:p>
          <a:p>
            <a:endParaRPr lang="en-AU" dirty="0"/>
          </a:p>
        </p:txBody>
      </p:sp>
    </p:spTree>
    <p:extLst>
      <p:ext uri="{BB962C8B-B14F-4D97-AF65-F5344CB8AC3E}">
        <p14:creationId xmlns:p14="http://schemas.microsoft.com/office/powerpoint/2010/main" val="221068870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Principle 7: Finding &amp; interacting with content</a:t>
            </a:r>
          </a:p>
        </p:txBody>
      </p:sp>
      <p:sp>
        <p:nvSpPr>
          <p:cNvPr id="3" name="Subtitle 2"/>
          <p:cNvSpPr>
            <a:spLocks noGrp="1"/>
          </p:cNvSpPr>
          <p:nvPr>
            <p:ph type="subTitle" idx="1"/>
          </p:nvPr>
        </p:nvSpPr>
        <p:spPr/>
        <p:txBody>
          <a:bodyPr/>
          <a:lstStyle/>
          <a:p>
            <a:pPr>
              <a:defRPr/>
            </a:pPr>
            <a:r>
              <a:rPr lang="en-US" sz="3600" dirty="0">
                <a:solidFill>
                  <a:schemeClr val="tx1"/>
                </a:solidFill>
              </a:rPr>
              <a:t>There are two different ways of ensuring that scripted functionality is not present when JavaScript is unavailable: </a:t>
            </a:r>
          </a:p>
          <a:p>
            <a:pPr marL="457200" indent="-457200">
              <a:buFont typeface="Arial" panose="020B0604020202020204" pitchFamily="34" charset="0"/>
              <a:buChar char="•"/>
              <a:defRPr/>
            </a:pPr>
            <a:r>
              <a:rPr lang="en-US" sz="3600" dirty="0">
                <a:solidFill>
                  <a:schemeClr val="tx1"/>
                </a:solidFill>
              </a:rPr>
              <a:t>Static HTML, which is hidden using </a:t>
            </a:r>
            <a:r>
              <a:rPr lang="en-US" sz="3600" dirty="0" err="1">
                <a:solidFill>
                  <a:schemeClr val="tx1"/>
                </a:solidFill>
                <a:latin typeface="Courier New" pitchFamily="49" charset="0"/>
                <a:cs typeface="Courier New" pitchFamily="49" charset="0"/>
              </a:rPr>
              <a:t>display:none</a:t>
            </a:r>
            <a:r>
              <a:rPr lang="en-US" sz="3600" dirty="0">
                <a:solidFill>
                  <a:schemeClr val="tx1"/>
                </a:solidFill>
              </a:rPr>
              <a:t> that's applied through a CSS class. The content is then displayed again by adding an additional "script-enabled" class, and that's done with JavaScript </a:t>
            </a:r>
          </a:p>
          <a:p>
            <a:pPr marL="457200" indent="-457200">
              <a:buFont typeface="Arial" panose="020B0604020202020204" pitchFamily="34" charset="0"/>
              <a:buChar char="•"/>
              <a:defRPr/>
            </a:pPr>
            <a:r>
              <a:rPr lang="en-US" sz="3600" dirty="0">
                <a:solidFill>
                  <a:schemeClr val="tx1"/>
                </a:solidFill>
              </a:rPr>
              <a:t>Content is generated with JavaScript </a:t>
            </a: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21303190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Principle 7: Finding &amp; interacting with content</a:t>
            </a:r>
          </a:p>
        </p:txBody>
      </p:sp>
      <p:sp>
        <p:nvSpPr>
          <p:cNvPr id="3" name="Subtitle 2"/>
          <p:cNvSpPr>
            <a:spLocks noGrp="1"/>
          </p:cNvSpPr>
          <p:nvPr>
            <p:ph type="subTitle" idx="1"/>
          </p:nvPr>
        </p:nvSpPr>
        <p:spPr/>
        <p:txBody>
          <a:bodyPr/>
          <a:lstStyle/>
          <a:p>
            <a:r>
              <a:rPr lang="en-US" altLang="en-US" sz="3600" dirty="0">
                <a:solidFill>
                  <a:schemeClr val="tx1"/>
                </a:solidFill>
                <a:ea typeface="ＭＳ Ｐゴシック" panose="020B0600070205080204" pitchFamily="34" charset="-128"/>
              </a:rPr>
              <a:t>Generating content via JavaScript is best, because it means that the content will not re-appear when CSS is also unavailable. However that's not a very common situation, and sometimes the amount or complexity of the HTML makes it impractical to generate through scripting. So the static HTML is acceptable if necessary. </a:t>
            </a: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34122595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Instructions</a:t>
            </a:r>
          </a:p>
        </p:txBody>
      </p:sp>
    </p:spTree>
    <p:extLst>
      <p:ext uri="{BB962C8B-B14F-4D97-AF65-F5344CB8AC3E}">
        <p14:creationId xmlns:p14="http://schemas.microsoft.com/office/powerpoint/2010/main" val="52606656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4000" dirty="0">
                <a:ea typeface="ＭＳ Ｐゴシック" panose="020B0600070205080204" pitchFamily="34" charset="-128"/>
              </a:rPr>
              <a:t>Correct example: Instructions</a:t>
            </a:r>
            <a:endParaRPr lang="en-AU" altLang="en-US" sz="4000" dirty="0">
              <a:ea typeface="ＭＳ Ｐゴシック" panose="020B0600070205080204" pitchFamily="34" charset="-128"/>
            </a:endParaRPr>
          </a:p>
        </p:txBody>
      </p:sp>
      <p:sp>
        <p:nvSpPr>
          <p:cNvPr id="2" name="Subtitle 1"/>
          <p:cNvSpPr>
            <a:spLocks noGrp="1"/>
          </p:cNvSpPr>
          <p:nvPr>
            <p:ph type="subTitle" idx="1"/>
          </p:nvPr>
        </p:nvSpPr>
        <p:spPr>
          <a:xfrm>
            <a:off x="7532914" y="2800576"/>
            <a:ext cx="4089763" cy="4141787"/>
          </a:xfrm>
        </p:spPr>
        <p:txBody>
          <a:bodyPr/>
          <a:lstStyle/>
          <a:p>
            <a:r>
              <a:rPr lang="en-US" altLang="en-US" sz="2800" dirty="0">
                <a:solidFill>
                  <a:schemeClr val="tx1"/>
                </a:solidFill>
                <a:ea typeface="ＭＳ Ｐゴシック" panose="020B0600070205080204" pitchFamily="34" charset="-128"/>
                <a:cs typeface="Courier New" panose="02070309020205020404" pitchFamily="49" charset="0"/>
              </a:rPr>
              <a:t>Complex content should have instructions</a:t>
            </a:r>
          </a:p>
          <a:p>
            <a:endParaRPr lang="en-AU" dirty="0"/>
          </a:p>
        </p:txBody>
      </p:sp>
      <p:pic>
        <p:nvPicPr>
          <p:cNvPr id="5" name="Picture 4"/>
          <p:cNvPicPr>
            <a:picLocks noChangeAspect="1"/>
          </p:cNvPicPr>
          <p:nvPr/>
        </p:nvPicPr>
        <p:blipFill>
          <a:blip r:embed="rId2"/>
          <a:stretch>
            <a:fillRect/>
          </a:stretch>
        </p:blipFill>
        <p:spPr>
          <a:xfrm>
            <a:off x="1131570" y="1298031"/>
            <a:ext cx="5870575" cy="44656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583789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Non-text content (JavaScript)</a:t>
            </a:r>
          </a:p>
        </p:txBody>
      </p:sp>
      <p:sp>
        <p:nvSpPr>
          <p:cNvPr id="3" name="Subtitle 2"/>
          <p:cNvSpPr>
            <a:spLocks noGrp="1"/>
          </p:cNvSpPr>
          <p:nvPr>
            <p:ph type="subTitle" idx="1"/>
          </p:nvPr>
        </p:nvSpPr>
        <p:spPr>
          <a:xfrm>
            <a:off x="381000" y="1459456"/>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Functionality that can't be presented in text must be descriptively identified</a:t>
            </a:r>
          </a:p>
          <a:p>
            <a:endParaRPr lang="en-AU" altLang="en-US" sz="3200" dirty="0">
              <a:ea typeface="ＭＳ Ｐゴシック" panose="020B0600070205080204" pitchFamily="34" charset="-128"/>
            </a:endParaRPr>
          </a:p>
          <a:p>
            <a:r>
              <a:rPr lang="en-AU" altLang="en-US" sz="3200" dirty="0">
                <a:solidFill>
                  <a:srgbClr val="FF0000"/>
                </a:solidFill>
                <a:ea typeface="ＭＳ Ｐゴシック" panose="020B0600070205080204" pitchFamily="34" charset="-128"/>
              </a:rPr>
              <a:t>Incorrect example: </a:t>
            </a:r>
            <a:r>
              <a:rPr lang="en-AU" altLang="en-US" sz="3200" dirty="0">
                <a:ea typeface="ＭＳ Ｐゴシック" panose="020B0600070205080204" pitchFamily="34" charset="-128"/>
                <a:hlinkClick r:id="rId2"/>
              </a:rPr>
              <a:t>Typing example</a:t>
            </a:r>
            <a:r>
              <a:rPr lang="en-AU" altLang="en-US" sz="3200" dirty="0">
                <a:ea typeface="ＭＳ Ｐゴシック" panose="020B0600070205080204" pitchFamily="34" charset="-128"/>
              </a:rPr>
              <a:t>, </a:t>
            </a:r>
            <a:r>
              <a:rPr lang="en-AU" altLang="en-US" sz="3200" dirty="0">
                <a:ea typeface="ＭＳ Ｐゴシック" panose="020B0600070205080204" pitchFamily="34" charset="-128"/>
                <a:hlinkClick r:id="rId3"/>
              </a:rPr>
              <a:t>Bouncing balls</a:t>
            </a:r>
            <a:endParaRPr lang="en-AU" altLang="en-US" sz="3200" dirty="0">
              <a:ea typeface="ＭＳ Ｐゴシック" panose="020B0600070205080204" pitchFamily="34" charset="-128"/>
            </a:endParaRPr>
          </a:p>
          <a:p>
            <a:endParaRPr lang="en-AU" altLang="en-US" sz="3200" dirty="0">
              <a:solidFill>
                <a:schemeClr val="tx1"/>
              </a:solidFill>
              <a:ea typeface="ＭＳ Ｐゴシック" panose="020B0600070205080204" pitchFamily="34" charset="-128"/>
            </a:endParaRPr>
          </a:p>
          <a:p>
            <a:r>
              <a:rPr lang="en-AU" altLang="en-US" sz="3200" dirty="0">
                <a:solidFill>
                  <a:schemeClr val="tx1"/>
                </a:solidFill>
                <a:ea typeface="ＭＳ Ｐゴシック" panose="020B0600070205080204" pitchFamily="34" charset="-128"/>
              </a:rPr>
              <a:t>Correct example: </a:t>
            </a:r>
            <a:r>
              <a:rPr lang="en-AU" altLang="en-US" sz="3200" dirty="0">
                <a:ea typeface="ＭＳ Ｐゴシック" panose="020B0600070205080204" pitchFamily="34" charset="-128"/>
                <a:hlinkClick r:id="rId4"/>
              </a:rPr>
              <a:t>JS_G_A3</a:t>
            </a:r>
            <a:endParaRPr lang="en-US" altLang="en-US" sz="3200" dirty="0">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3060285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a:t>JavaScript functionality</a:t>
            </a:r>
          </a:p>
        </p:txBody>
      </p:sp>
    </p:spTree>
    <p:extLst>
      <p:ext uri="{BB962C8B-B14F-4D97-AF65-F5344CB8AC3E}">
        <p14:creationId xmlns:p14="http://schemas.microsoft.com/office/powerpoint/2010/main" val="15562698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ctrTitle"/>
          </p:nvPr>
        </p:nvSpPr>
        <p:spPr bwMode="auto">
          <a:xfrm>
            <a:off x="381000" y="192949"/>
            <a:ext cx="11468100" cy="72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4000" dirty="0">
                <a:ea typeface="ＭＳ Ｐゴシック" panose="020B0600070205080204" pitchFamily="34" charset="-128"/>
              </a:rPr>
              <a:t>Non-text content (JavaScript)</a:t>
            </a:r>
          </a:p>
        </p:txBody>
      </p:sp>
      <p:sp>
        <p:nvSpPr>
          <p:cNvPr id="3" name="Subtitle 2"/>
          <p:cNvSpPr>
            <a:spLocks noGrp="1"/>
          </p:cNvSpPr>
          <p:nvPr>
            <p:ph type="subTitle" idx="1"/>
          </p:nvPr>
        </p:nvSpPr>
        <p:spPr>
          <a:xfrm>
            <a:off x="381000" y="1459456"/>
            <a:ext cx="11468100" cy="4141787"/>
          </a:xfrm>
        </p:spPr>
        <p:txBody>
          <a:bodyPr/>
          <a:lstStyle/>
          <a:p>
            <a:r>
              <a:rPr lang="en-AU" altLang="en-US" sz="3200" dirty="0">
                <a:solidFill>
                  <a:schemeClr val="tx1"/>
                </a:solidFill>
                <a:ea typeface="ＭＳ Ｐゴシック" panose="020B0600070205080204" pitchFamily="34" charset="-128"/>
                <a:cs typeface="Times New Roman" panose="02020603050405020304" pitchFamily="18" charset="0"/>
              </a:rPr>
              <a:t>Functionality that relies on JavaScript should not be present when JavaScript is unavailable</a:t>
            </a:r>
          </a:p>
          <a:p>
            <a:endParaRPr lang="en-AU" altLang="en-US" sz="3200" dirty="0">
              <a:ea typeface="ＭＳ Ｐゴシック" panose="020B0600070205080204" pitchFamily="34" charset="-128"/>
            </a:endParaRPr>
          </a:p>
          <a:p>
            <a:r>
              <a:rPr lang="en-AU" altLang="en-US" sz="3200" dirty="0">
                <a:solidFill>
                  <a:srgbClr val="FF0000"/>
                </a:solidFill>
                <a:ea typeface="ＭＳ Ｐゴシック" panose="020B0600070205080204" pitchFamily="34" charset="-128"/>
              </a:rPr>
              <a:t>Incorrect example: </a:t>
            </a:r>
            <a:r>
              <a:rPr lang="en-AU" altLang="en-US" sz="3200" dirty="0">
                <a:solidFill>
                  <a:srgbClr val="FF0000"/>
                </a:solidFill>
                <a:ea typeface="ＭＳ Ｐゴシック" panose="020B0600070205080204" pitchFamily="34" charset="-128"/>
                <a:hlinkClick r:id="rId2"/>
              </a:rPr>
              <a:t>Telstra.com</a:t>
            </a:r>
            <a:endParaRPr lang="en-AU" altLang="en-US" sz="3200" dirty="0">
              <a:solidFill>
                <a:srgbClr val="FF0000"/>
              </a:solidFill>
              <a:ea typeface="ＭＳ Ｐゴシック" panose="020B0600070205080204" pitchFamily="34" charset="-128"/>
            </a:endParaRPr>
          </a:p>
          <a:p>
            <a:endParaRPr lang="en-AU" altLang="en-US" sz="3200" dirty="0">
              <a:ea typeface="ＭＳ Ｐゴシック" panose="020B0600070205080204" pitchFamily="34" charset="-128"/>
            </a:endParaRPr>
          </a:p>
          <a:p>
            <a:r>
              <a:rPr lang="en-AU" altLang="en-US" sz="3200" dirty="0">
                <a:solidFill>
                  <a:schemeClr val="tx1"/>
                </a:solidFill>
                <a:ea typeface="ＭＳ Ｐゴシック" panose="020B0600070205080204" pitchFamily="34" charset="-128"/>
              </a:rPr>
              <a:t>Correct example: </a:t>
            </a:r>
            <a:r>
              <a:rPr lang="en-AU" altLang="en-US" sz="3200" dirty="0">
                <a:ea typeface="ＭＳ Ｐゴシック" panose="020B0600070205080204" pitchFamily="34" charset="-128"/>
                <a:hlinkClick r:id="rId3"/>
              </a:rPr>
              <a:t>TAC forms</a:t>
            </a:r>
            <a:r>
              <a:rPr lang="en-AU" altLang="en-US" sz="3200" dirty="0">
                <a:ea typeface="ＭＳ Ｐゴシック" panose="020B0600070205080204" pitchFamily="34" charset="-128"/>
              </a:rPr>
              <a:t>, </a:t>
            </a:r>
            <a:r>
              <a:rPr lang="en-AU" altLang="en-US" sz="3200" dirty="0">
                <a:ea typeface="ＭＳ Ｐゴシック" panose="020B0600070205080204" pitchFamily="34" charset="-128"/>
                <a:hlinkClick r:id="rId4"/>
              </a:rPr>
              <a:t>JS_G_A4</a:t>
            </a:r>
            <a:endParaRPr lang="en-US" altLang="en-US" sz="3200" dirty="0">
              <a:ea typeface="ＭＳ Ｐゴシック" panose="020B0600070205080204" pitchFamily="34" charset="-128"/>
            </a:endParaRPr>
          </a:p>
          <a:p>
            <a:endParaRPr lang="en-US" altLang="en-US" sz="3200" dirty="0">
              <a:solidFill>
                <a:schemeClr val="tx1"/>
              </a:solidFill>
              <a:ea typeface="ＭＳ Ｐゴシック" panose="020B0600070205080204" pitchFamily="34" charset="-128"/>
            </a:endParaRPr>
          </a:p>
          <a:p>
            <a:endParaRPr lang="en-AU" dirty="0"/>
          </a:p>
        </p:txBody>
      </p:sp>
    </p:spTree>
    <p:extLst>
      <p:ext uri="{BB962C8B-B14F-4D97-AF65-F5344CB8AC3E}">
        <p14:creationId xmlns:p14="http://schemas.microsoft.com/office/powerpoint/2010/main" val="39376274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Principle 8</a:t>
            </a:r>
          </a:p>
        </p:txBody>
      </p:sp>
      <p:sp>
        <p:nvSpPr>
          <p:cNvPr id="3" name="Text Placeholder 2"/>
          <p:cNvSpPr>
            <a:spLocks noGrp="1"/>
          </p:cNvSpPr>
          <p:nvPr>
            <p:ph idx="1"/>
          </p:nvPr>
        </p:nvSpPr>
        <p:spPr>
          <a:xfrm>
            <a:off x="838200" y="1010652"/>
            <a:ext cx="10515600" cy="638443"/>
          </a:xfrm>
        </p:spPr>
        <p:txBody>
          <a:bodyPr>
            <a:noAutofit/>
          </a:bodyPr>
          <a:lstStyle/>
          <a:p>
            <a:r>
              <a:rPr lang="en-AU" dirty="0"/>
              <a:t>Do not cause a change of context or content unexpectedly</a:t>
            </a:r>
          </a:p>
        </p:txBody>
      </p:sp>
    </p:spTree>
    <p:extLst>
      <p:ext uri="{BB962C8B-B14F-4D97-AF65-F5344CB8AC3E}">
        <p14:creationId xmlns:p14="http://schemas.microsoft.com/office/powerpoint/2010/main" val="316034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8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Custom Design">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1_Custom Design">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8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5_Custom Design">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FFFFFF"/>
      </a:hlink>
      <a:folHlink>
        <a:srgbClr val="FFFFFF"/>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5077</TotalTime>
  <Words>3460</Words>
  <Application>Microsoft Office PowerPoint</Application>
  <PresentationFormat>Widescreen</PresentationFormat>
  <Paragraphs>388</Paragraphs>
  <Slides>126</Slides>
  <Notes>9</Notes>
  <HiddenSlides>0</HiddenSlides>
  <MMClips>0</MMClips>
  <ScaleCrop>false</ScaleCrop>
  <HeadingPairs>
    <vt:vector size="6" baseType="variant">
      <vt:variant>
        <vt:lpstr>Fonts Used</vt:lpstr>
      </vt:variant>
      <vt:variant>
        <vt:i4>11</vt:i4>
      </vt:variant>
      <vt:variant>
        <vt:lpstr>Theme</vt:lpstr>
      </vt:variant>
      <vt:variant>
        <vt:i4>19</vt:i4>
      </vt:variant>
      <vt:variant>
        <vt:lpstr>Slide Titles</vt:lpstr>
      </vt:variant>
      <vt:variant>
        <vt:i4>126</vt:i4>
      </vt:variant>
    </vt:vector>
  </HeadingPairs>
  <TitlesOfParts>
    <vt:vector size="156" baseType="lpstr">
      <vt:lpstr>Arial</vt:lpstr>
      <vt:lpstr>Calibri</vt:lpstr>
      <vt:lpstr>Calibri Light</vt:lpstr>
      <vt:lpstr>Courier New</vt:lpstr>
      <vt:lpstr>MS PGothic</vt:lpstr>
      <vt:lpstr>Proxima Nova Cn Lt</vt:lpstr>
      <vt:lpstr>Proxima Nova Cn Rg</vt:lpstr>
      <vt:lpstr>Proxima Nova Light</vt:lpstr>
      <vt:lpstr>Proxima Nova Semibold</vt:lpstr>
      <vt:lpstr>Times New Roman</vt:lpstr>
      <vt:lpstr>Wingdings</vt:lpstr>
      <vt:lpstr>Office Theme</vt:lpstr>
      <vt:lpstr>12_Custom Design</vt:lpstr>
      <vt:lpstr>Custom Design</vt:lpstr>
      <vt:lpstr>7_Custom Design</vt:lpstr>
      <vt:lpstr>2_Custom Design</vt:lpstr>
      <vt:lpstr>4_Custom Design</vt:lpstr>
      <vt:lpstr>6_Custom Design</vt:lpstr>
      <vt:lpstr>3_Custom Design</vt:lpstr>
      <vt:lpstr>5_Custom Design</vt:lpstr>
      <vt:lpstr>1_Custom Design</vt:lpstr>
      <vt:lpstr>8_Custom Design</vt:lpstr>
      <vt:lpstr>9_Custom Design</vt:lpstr>
      <vt:lpstr>10_Custom Design</vt:lpstr>
      <vt:lpstr>11_Custom Design</vt:lpstr>
      <vt:lpstr>18_Custom Design</vt:lpstr>
      <vt:lpstr>13_Custom Design</vt:lpstr>
      <vt:lpstr>14_Custom Design</vt:lpstr>
      <vt:lpstr>15_Custom Design</vt:lpstr>
      <vt:lpstr>16_Custom Design</vt:lpstr>
      <vt:lpstr>JavaScript accessibility http://pz.tt/desertjs</vt:lpstr>
      <vt:lpstr>Agenda – Types of JavaScript functionality</vt:lpstr>
      <vt:lpstr>Agenda – Ten accessibility principles</vt:lpstr>
      <vt:lpstr>Agenda – Ten accessibility principles</vt:lpstr>
      <vt:lpstr>Agenda – Ten accessibility principles</vt:lpstr>
      <vt:lpstr>Types of JavaScript functionality</vt:lpstr>
      <vt:lpstr>Type 1</vt:lpstr>
      <vt:lpstr>Type 2</vt:lpstr>
      <vt:lpstr>Type 3</vt:lpstr>
      <vt:lpstr>Accessibility principles</vt:lpstr>
      <vt:lpstr>Accessibility principles</vt:lpstr>
      <vt:lpstr>Principle 1</vt:lpstr>
      <vt:lpstr>Principle 1: Text alternatives</vt:lpstr>
      <vt:lpstr>Principle 1: Text alternatives</vt:lpstr>
      <vt:lpstr>CAPTCHA</vt:lpstr>
      <vt:lpstr>Correct example: CAPTCHA</vt:lpstr>
      <vt:lpstr>Better example: CAPTCHA</vt:lpstr>
      <vt:lpstr>Visually-dynamic content</vt:lpstr>
      <vt:lpstr>Examples: Visually-dynamic content</vt:lpstr>
      <vt:lpstr>Complex content</vt:lpstr>
      <vt:lpstr>Examples: Long descriptions for non-text content</vt:lpstr>
      <vt:lpstr>Correct example: Text alternative</vt:lpstr>
      <vt:lpstr>Text alternative requirements</vt:lpstr>
      <vt:lpstr>Principle 2</vt:lpstr>
      <vt:lpstr>What are input devices?</vt:lpstr>
      <vt:lpstr>Assistive tech that mimic input devices</vt:lpstr>
      <vt:lpstr>Principle 2: Input device accessible</vt:lpstr>
      <vt:lpstr>Principle 2: Input device accessible</vt:lpstr>
      <vt:lpstr>Keyboard</vt:lpstr>
      <vt:lpstr>Using the keyboard</vt:lpstr>
      <vt:lpstr>Example: Keyboard trap</vt:lpstr>
      <vt:lpstr>Examples: Keyboard focus indicator</vt:lpstr>
      <vt:lpstr>Examples: Dynamic menus</vt:lpstr>
      <vt:lpstr>Keyboard requirements</vt:lpstr>
      <vt:lpstr>Principle 3</vt:lpstr>
      <vt:lpstr>Principle 3: Information and structure</vt:lpstr>
      <vt:lpstr>Principle 3: Information and structure</vt:lpstr>
      <vt:lpstr>Principle 3: Information and structure</vt:lpstr>
      <vt:lpstr>Principle 3: Information and structure</vt:lpstr>
      <vt:lpstr>Labels and fieldsets</vt:lpstr>
      <vt:lpstr>Examples: Field Labels</vt:lpstr>
      <vt:lpstr>Tabs</vt:lpstr>
      <vt:lpstr>Examples: Bypass blocks</vt:lpstr>
      <vt:lpstr>Principle 4</vt:lpstr>
      <vt:lpstr>Principle 4: Sequence and focus order</vt:lpstr>
      <vt:lpstr>Principle 4: Sequence and focus order</vt:lpstr>
      <vt:lpstr>Principle 4: Sequence and focus order</vt:lpstr>
      <vt:lpstr>Why sequence is important</vt:lpstr>
      <vt:lpstr>Three orders</vt:lpstr>
      <vt:lpstr>Visual reading order</vt:lpstr>
      <vt:lpstr>Incorrect example</vt:lpstr>
      <vt:lpstr>Incorrect example</vt:lpstr>
      <vt:lpstr>Incorrect example</vt:lpstr>
      <vt:lpstr>Incorrect example:Visual reading order</vt:lpstr>
      <vt:lpstr>Adding and re-ordering content</vt:lpstr>
      <vt:lpstr>Examples: Adding content</vt:lpstr>
      <vt:lpstr>Logical focus order</vt:lpstr>
      <vt:lpstr>Logical focus order</vt:lpstr>
      <vt:lpstr>Correct example: Focus order</vt:lpstr>
      <vt:lpstr>Custom dialogs</vt:lpstr>
      <vt:lpstr>Logical focus order</vt:lpstr>
      <vt:lpstr>Initiated on request</vt:lpstr>
      <vt:lpstr>Principle 5</vt:lpstr>
      <vt:lpstr>Principle 5: Illegible instructions</vt:lpstr>
      <vt:lpstr>Fields</vt:lpstr>
      <vt:lpstr>Incorrect example: Mandatory fields</vt:lpstr>
      <vt:lpstr>Principle 6</vt:lpstr>
      <vt:lpstr>Principle 6: Timed activity</vt:lpstr>
      <vt:lpstr>Principle 6: Timed activity</vt:lpstr>
      <vt:lpstr>Flickering</vt:lpstr>
      <vt:lpstr>Pokemon Shock</vt:lpstr>
      <vt:lpstr>No flashing</vt:lpstr>
      <vt:lpstr>Incorrect example: Flickering</vt:lpstr>
      <vt:lpstr>Incorrect example: Flickering</vt:lpstr>
      <vt:lpstr>Incorrect example: Flickering</vt:lpstr>
      <vt:lpstr>Time limits</vt:lpstr>
      <vt:lpstr>Timed activity</vt:lpstr>
      <vt:lpstr>Incorrect example: Timing</vt:lpstr>
      <vt:lpstr>Movement</vt:lpstr>
      <vt:lpstr>Timed activity</vt:lpstr>
      <vt:lpstr>Timed activity</vt:lpstr>
      <vt:lpstr>Incorrect example: Pause, stop, hide</vt:lpstr>
      <vt:lpstr>Correct example: Pause, stop, hide</vt:lpstr>
      <vt:lpstr>Alternatives to moving content</vt:lpstr>
      <vt:lpstr>Timed activity</vt:lpstr>
      <vt:lpstr>Timed redirects</vt:lpstr>
      <vt:lpstr>Incorrect example: Pause, stop, hide</vt:lpstr>
      <vt:lpstr>2.2.2: Pause, stop, hide</vt:lpstr>
      <vt:lpstr>Principle 7</vt:lpstr>
      <vt:lpstr>Principle 7: Finding &amp; interacting with content</vt:lpstr>
      <vt:lpstr>Principle 7: Finding &amp; interacting with content</vt:lpstr>
      <vt:lpstr>Principle 7: Finding &amp; interacting with content</vt:lpstr>
      <vt:lpstr>Principle 7: Finding &amp; interacting with content</vt:lpstr>
      <vt:lpstr>Instructions</vt:lpstr>
      <vt:lpstr>Correct example: Instructions</vt:lpstr>
      <vt:lpstr>Non-text content (JavaScript)</vt:lpstr>
      <vt:lpstr>JavaScript functionality</vt:lpstr>
      <vt:lpstr>Non-text content (JavaScript)</vt:lpstr>
      <vt:lpstr>Principle 8</vt:lpstr>
      <vt:lpstr>Principle 8: Change in content and context</vt:lpstr>
      <vt:lpstr>New windows</vt:lpstr>
      <vt:lpstr>Initiated on user request</vt:lpstr>
      <vt:lpstr>Initiated on user request</vt:lpstr>
      <vt:lpstr>Change on user request</vt:lpstr>
      <vt:lpstr>Initiated on user request</vt:lpstr>
      <vt:lpstr>Initiated on user request</vt:lpstr>
      <vt:lpstr>Initiated on user request</vt:lpstr>
      <vt:lpstr>Incorrect example: On focus</vt:lpstr>
      <vt:lpstr>Incorrect example: On focus</vt:lpstr>
      <vt:lpstr>Incorrect example: On focus</vt:lpstr>
      <vt:lpstr>Incorrect example: On input</vt:lpstr>
      <vt:lpstr>Incorrect example: On input</vt:lpstr>
      <vt:lpstr>Principle 9</vt:lpstr>
      <vt:lpstr>Principle 9: Consistent components</vt:lpstr>
      <vt:lpstr>Principle 10</vt:lpstr>
      <vt:lpstr>Principle 10: Error descriptions &amp; suggestions</vt:lpstr>
      <vt:lpstr>Principle 10: Error descriptions &amp; suggestions</vt:lpstr>
      <vt:lpstr>Principle 10: Error descriptions &amp; suggestions</vt:lpstr>
      <vt:lpstr>Principle 10: Error descriptions &amp; suggestions</vt:lpstr>
      <vt:lpstr>Field errors</vt:lpstr>
      <vt:lpstr>Describe input errors</vt:lpstr>
      <vt:lpstr>Describe input errors</vt:lpstr>
      <vt:lpstr>Correct example: Field error</vt:lpstr>
      <vt:lpstr>Describe input errors</vt:lpstr>
      <vt:lpstr>Describe input errors (AA)</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Gian</dc:creator>
  <cp:lastModifiedBy>Gian Wild</cp:lastModifiedBy>
  <cp:revision>210</cp:revision>
  <cp:lastPrinted>2015-09-17T21:50:36Z</cp:lastPrinted>
  <dcterms:created xsi:type="dcterms:W3CDTF">2014-09-22T10:34:10Z</dcterms:created>
  <dcterms:modified xsi:type="dcterms:W3CDTF">2016-10-08T19:16:12Z</dcterms:modified>
</cp:coreProperties>
</file>