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2" r:id="rId1"/>
    <p:sldMasterId id="2147483660" r:id="rId2"/>
    <p:sldMasterId id="2147483702" r:id="rId3"/>
    <p:sldMasterId id="2147483688" r:id="rId4"/>
    <p:sldMasterId id="2147483693" r:id="rId5"/>
    <p:sldMasterId id="2147483699" r:id="rId6"/>
    <p:sldMasterId id="2147483691" r:id="rId7"/>
    <p:sldMasterId id="2147483696" r:id="rId8"/>
    <p:sldMasterId id="2147483675" r:id="rId9"/>
    <p:sldMasterId id="2147483718" r:id="rId10"/>
    <p:sldMasterId id="2147483723" r:id="rId11"/>
  </p:sldMasterIdLst>
  <p:notesMasterIdLst>
    <p:notesMasterId r:id="rId131"/>
  </p:notesMasterIdLst>
  <p:handoutMasterIdLst>
    <p:handoutMasterId r:id="rId132"/>
  </p:handoutMasterIdLst>
  <p:sldIdLst>
    <p:sldId id="440" r:id="rId12"/>
    <p:sldId id="483" r:id="rId13"/>
    <p:sldId id="484" r:id="rId14"/>
    <p:sldId id="267" r:id="rId15"/>
    <p:sldId id="482" r:id="rId16"/>
    <p:sldId id="480" r:id="rId17"/>
    <p:sldId id="331" r:id="rId18"/>
    <p:sldId id="333" r:id="rId19"/>
    <p:sldId id="386" r:id="rId20"/>
    <p:sldId id="334" r:id="rId21"/>
    <p:sldId id="328" r:id="rId22"/>
    <p:sldId id="509" r:id="rId23"/>
    <p:sldId id="448" r:id="rId24"/>
    <p:sldId id="327" r:id="rId25"/>
    <p:sldId id="384" r:id="rId26"/>
    <p:sldId id="382" r:id="rId27"/>
    <p:sldId id="383" r:id="rId28"/>
    <p:sldId id="300" r:id="rId29"/>
    <p:sldId id="385" r:id="rId30"/>
    <p:sldId id="380" r:id="rId31"/>
    <p:sldId id="381" r:id="rId32"/>
    <p:sldId id="335" r:id="rId33"/>
    <p:sldId id="347" r:id="rId34"/>
    <p:sldId id="365" r:id="rId35"/>
    <p:sldId id="487" r:id="rId36"/>
    <p:sldId id="486" r:id="rId37"/>
    <p:sldId id="499" r:id="rId38"/>
    <p:sldId id="488" r:id="rId39"/>
    <p:sldId id="489" r:id="rId40"/>
    <p:sldId id="495" r:id="rId41"/>
    <p:sldId id="494" r:id="rId42"/>
    <p:sldId id="490" r:id="rId43"/>
    <p:sldId id="416" r:id="rId44"/>
    <p:sldId id="417" r:id="rId45"/>
    <p:sldId id="418" r:id="rId46"/>
    <p:sldId id="397" r:id="rId47"/>
    <p:sldId id="350" r:id="rId48"/>
    <p:sldId id="355" r:id="rId49"/>
    <p:sldId id="442" r:id="rId50"/>
    <p:sldId id="469" r:id="rId51"/>
    <p:sldId id="368" r:id="rId52"/>
    <p:sldId id="369" r:id="rId53"/>
    <p:sldId id="370" r:id="rId54"/>
    <p:sldId id="470" r:id="rId55"/>
    <p:sldId id="372" r:id="rId56"/>
    <p:sldId id="374" r:id="rId57"/>
    <p:sldId id="378" r:id="rId58"/>
    <p:sldId id="379" r:id="rId59"/>
    <p:sldId id="371" r:id="rId60"/>
    <p:sldId id="360" r:id="rId61"/>
    <p:sldId id="361" r:id="rId62"/>
    <p:sldId id="363" r:id="rId63"/>
    <p:sldId id="353" r:id="rId64"/>
    <p:sldId id="364" r:id="rId65"/>
    <p:sldId id="468" r:id="rId66"/>
    <p:sldId id="352" r:id="rId67"/>
    <p:sldId id="387" r:id="rId68"/>
    <p:sldId id="471" r:id="rId69"/>
    <p:sldId id="472" r:id="rId70"/>
    <p:sldId id="473" r:id="rId71"/>
    <p:sldId id="475" r:id="rId72"/>
    <p:sldId id="474" r:id="rId73"/>
    <p:sldId id="351" r:id="rId74"/>
    <p:sldId id="389" r:id="rId75"/>
    <p:sldId id="391" r:id="rId76"/>
    <p:sldId id="394" r:id="rId77"/>
    <p:sldId id="392" r:id="rId78"/>
    <p:sldId id="393" r:id="rId79"/>
    <p:sldId id="500" r:id="rId80"/>
    <p:sldId id="467" r:id="rId81"/>
    <p:sldId id="476" r:id="rId82"/>
    <p:sldId id="395" r:id="rId83"/>
    <p:sldId id="441" r:id="rId84"/>
    <p:sldId id="398" r:id="rId85"/>
    <p:sldId id="403" r:id="rId86"/>
    <p:sldId id="454" r:id="rId87"/>
    <p:sldId id="455" r:id="rId88"/>
    <p:sldId id="503" r:id="rId89"/>
    <p:sldId id="452" r:id="rId90"/>
    <p:sldId id="404" r:id="rId91"/>
    <p:sldId id="406" r:id="rId92"/>
    <p:sldId id="407" r:id="rId93"/>
    <p:sldId id="463" r:id="rId94"/>
    <p:sldId id="402" r:id="rId95"/>
    <p:sldId id="462" r:id="rId96"/>
    <p:sldId id="408" r:id="rId97"/>
    <p:sldId id="502" r:id="rId98"/>
    <p:sldId id="409" r:id="rId99"/>
    <p:sldId id="410" r:id="rId100"/>
    <p:sldId id="411" r:id="rId101"/>
    <p:sldId id="412" r:id="rId102"/>
    <p:sldId id="413" r:id="rId103"/>
    <p:sldId id="414" r:id="rId104"/>
    <p:sldId id="443" r:id="rId105"/>
    <p:sldId id="449" r:id="rId106"/>
    <p:sldId id="450" r:id="rId107"/>
    <p:sldId id="444" r:id="rId108"/>
    <p:sldId id="445" r:id="rId109"/>
    <p:sldId id="504" r:id="rId110"/>
    <p:sldId id="446" r:id="rId111"/>
    <p:sldId id="447" r:id="rId112"/>
    <p:sldId id="415" r:id="rId113"/>
    <p:sldId id="420" r:id="rId114"/>
    <p:sldId id="425" r:id="rId115"/>
    <p:sldId id="421" r:id="rId116"/>
    <p:sldId id="422" r:id="rId117"/>
    <p:sldId id="496" r:id="rId118"/>
    <p:sldId id="498" r:id="rId119"/>
    <p:sldId id="497" r:id="rId120"/>
    <p:sldId id="505" r:id="rId121"/>
    <p:sldId id="506" r:id="rId122"/>
    <p:sldId id="507" r:id="rId123"/>
    <p:sldId id="423" r:id="rId124"/>
    <p:sldId id="424" r:id="rId125"/>
    <p:sldId id="451" r:id="rId126"/>
    <p:sldId id="508" r:id="rId127"/>
    <p:sldId id="426" r:id="rId128"/>
    <p:sldId id="477" r:id="rId129"/>
    <p:sldId id="481" r:id="rId130"/>
  </p:sldIdLst>
  <p:sldSz cx="12192000" cy="6858000"/>
  <p:notesSz cx="7099300" cy="10234613"/>
  <p:embeddedFontLst>
    <p:embeddedFont>
      <p:font typeface="Proxima Nova Cn Rg" panose="02000506030000020004" pitchFamily="50" charset="0"/>
      <p:regular r:id="rId133"/>
      <p:italic r:id="rId134"/>
    </p:embeddedFont>
    <p:embeddedFont>
      <p:font typeface="Calibri" panose="020F0502020204030204" pitchFamily="34" charset="0"/>
      <p:regular r:id="rId135"/>
      <p:bold r:id="rId136"/>
      <p:italic r:id="rId137"/>
      <p:boldItalic r:id="rId138"/>
    </p:embeddedFont>
    <p:embeddedFont>
      <p:font typeface="MS PGothic" panose="020B0600070205080204" pitchFamily="34" charset="-128"/>
      <p:regular r:id="rId139"/>
    </p:embeddedFont>
    <p:embeddedFont>
      <p:font typeface="MS PGothic" panose="020B0600070205080204" pitchFamily="34" charset="-128"/>
      <p:regular r:id="rId139"/>
    </p:embeddedFont>
    <p:embeddedFont>
      <p:font typeface="Proxima Nova Cn Lt" panose="02000506030000020004" pitchFamily="50" charset="0"/>
      <p:regular r:id="rId140"/>
      <p:bold r:id="rId141"/>
      <p:italic r:id="rId142"/>
      <p:boldItalic r:id="rId143"/>
    </p:embeddedFont>
    <p:embeddedFont>
      <p:font typeface="Calibri Light" panose="020F0302020204030204" pitchFamily="34" charset="0"/>
      <p:regular r:id="rId144"/>
      <p:italic r:id="rId1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F"/>
    <a:srgbClr val="E65225"/>
    <a:srgbClr val="DB5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9" autoAdjust="0"/>
    <p:restoredTop sz="74147" autoAdjust="0"/>
  </p:normalViewPr>
  <p:slideViewPr>
    <p:cSldViewPr snapToGrid="0">
      <p:cViewPr varScale="1">
        <p:scale>
          <a:sx n="86" d="100"/>
          <a:sy n="86" d="100"/>
        </p:scale>
        <p:origin x="926" y="67"/>
      </p:cViewPr>
      <p:guideLst>
        <p:guide orient="horz" pos="2160"/>
        <p:guide pos="3840"/>
      </p:guideLst>
    </p:cSldViewPr>
  </p:slideViewPr>
  <p:outlineViewPr>
    <p:cViewPr>
      <p:scale>
        <a:sx n="33" d="100"/>
        <a:sy n="33" d="100"/>
      </p:scale>
      <p:origin x="0" y="-1642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font" Target="fonts/font1.fntdata"/><Relationship Id="rId138" Type="http://schemas.openxmlformats.org/officeDocument/2006/relationships/font" Target="fonts/font6.fntdata"/><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slide" Target="slides/slide117.xml"/><Relationship Id="rId144" Type="http://schemas.openxmlformats.org/officeDocument/2006/relationships/font" Target="fonts/font12.fntdata"/><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134" Type="http://schemas.openxmlformats.org/officeDocument/2006/relationships/font" Target="fonts/font2.fntdata"/><Relationship Id="rId139" Type="http://schemas.openxmlformats.org/officeDocument/2006/relationships/font" Target="fonts/font7.fntdata"/><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slide" Target="slides/slide97.xml"/><Relationship Id="rId116" Type="http://schemas.openxmlformats.org/officeDocument/2006/relationships/slide" Target="slides/slide105.xml"/><Relationship Id="rId124" Type="http://schemas.openxmlformats.org/officeDocument/2006/relationships/slide" Target="slides/slide113.xml"/><Relationship Id="rId129" Type="http://schemas.openxmlformats.org/officeDocument/2006/relationships/slide" Target="slides/slide118.xml"/><Relationship Id="rId137" Type="http://schemas.openxmlformats.org/officeDocument/2006/relationships/font" Target="fonts/font5.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11" Type="http://schemas.openxmlformats.org/officeDocument/2006/relationships/slide" Target="slides/slide100.xml"/><Relationship Id="rId132" Type="http://schemas.openxmlformats.org/officeDocument/2006/relationships/handoutMaster" Target="handoutMasters/handoutMaster1.xml"/><Relationship Id="rId140" Type="http://schemas.openxmlformats.org/officeDocument/2006/relationships/font" Target="fonts/font8.fntdata"/><Relationship Id="rId14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slide" Target="slides/slide95.xml"/><Relationship Id="rId114" Type="http://schemas.openxmlformats.org/officeDocument/2006/relationships/slide" Target="slides/slide103.xml"/><Relationship Id="rId119" Type="http://schemas.openxmlformats.org/officeDocument/2006/relationships/slide" Target="slides/slide108.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30" Type="http://schemas.openxmlformats.org/officeDocument/2006/relationships/slide" Target="slides/slide119.xml"/><Relationship Id="rId135" Type="http://schemas.openxmlformats.org/officeDocument/2006/relationships/font" Target="fonts/font3.fntdata"/><Relationship Id="rId143" Type="http://schemas.openxmlformats.org/officeDocument/2006/relationships/font" Target="fonts/font11.fntdata"/><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font" Target="fonts/font9.fntdata"/><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notesMaster" Target="notesMasters/notesMaster1.xml"/><Relationship Id="rId136" Type="http://schemas.openxmlformats.org/officeDocument/2006/relationships/font" Target="fonts/font4.fntdata"/><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475" cy="512468"/>
          </a:xfrm>
          <a:prstGeom prst="rect">
            <a:avLst/>
          </a:prstGeom>
        </p:spPr>
        <p:txBody>
          <a:bodyPr vert="horz" lIns="94835" tIns="47417" rIns="94835" bIns="47417" rtlCol="0"/>
          <a:lstStyle>
            <a:lvl1pPr algn="l">
              <a:defRPr sz="1200"/>
            </a:lvl1pPr>
          </a:lstStyle>
          <a:p>
            <a:endParaRPr lang="en-AU"/>
          </a:p>
        </p:txBody>
      </p:sp>
      <p:sp>
        <p:nvSpPr>
          <p:cNvPr id="3" name="Date Placeholder 2"/>
          <p:cNvSpPr>
            <a:spLocks noGrp="1"/>
          </p:cNvSpPr>
          <p:nvPr>
            <p:ph type="dt" sz="quarter" idx="1"/>
          </p:nvPr>
        </p:nvSpPr>
        <p:spPr>
          <a:xfrm>
            <a:off x="4021166" y="0"/>
            <a:ext cx="3076475" cy="512468"/>
          </a:xfrm>
          <a:prstGeom prst="rect">
            <a:avLst/>
          </a:prstGeom>
        </p:spPr>
        <p:txBody>
          <a:bodyPr vert="horz" lIns="94835" tIns="47417" rIns="94835" bIns="47417" rtlCol="0"/>
          <a:lstStyle>
            <a:lvl1pPr algn="r">
              <a:defRPr sz="1200"/>
            </a:lvl1pPr>
          </a:lstStyle>
          <a:p>
            <a:fld id="{9D253841-7489-408E-8CFC-ADF5BD5897D4}" type="datetimeFigureOut">
              <a:rPr lang="en-AU" smtClean="0"/>
              <a:t>8/10/2016</a:t>
            </a:fld>
            <a:endParaRPr lang="en-AU"/>
          </a:p>
        </p:txBody>
      </p:sp>
      <p:sp>
        <p:nvSpPr>
          <p:cNvPr id="4" name="Footer Placeholder 3"/>
          <p:cNvSpPr>
            <a:spLocks noGrp="1"/>
          </p:cNvSpPr>
          <p:nvPr>
            <p:ph type="ftr" sz="quarter" idx="2"/>
          </p:nvPr>
        </p:nvSpPr>
        <p:spPr>
          <a:xfrm>
            <a:off x="1" y="9722146"/>
            <a:ext cx="3076475" cy="512468"/>
          </a:xfrm>
          <a:prstGeom prst="rect">
            <a:avLst/>
          </a:prstGeom>
        </p:spPr>
        <p:txBody>
          <a:bodyPr vert="horz" lIns="94835" tIns="47417" rIns="94835" bIns="47417" rtlCol="0" anchor="b"/>
          <a:lstStyle>
            <a:lvl1pPr algn="l">
              <a:defRPr sz="1200"/>
            </a:lvl1pPr>
          </a:lstStyle>
          <a:p>
            <a:endParaRPr lang="en-AU"/>
          </a:p>
        </p:txBody>
      </p:sp>
      <p:sp>
        <p:nvSpPr>
          <p:cNvPr id="5" name="Slide Number Placeholder 4"/>
          <p:cNvSpPr>
            <a:spLocks noGrp="1"/>
          </p:cNvSpPr>
          <p:nvPr>
            <p:ph type="sldNum" sz="quarter" idx="3"/>
          </p:nvPr>
        </p:nvSpPr>
        <p:spPr>
          <a:xfrm>
            <a:off x="4021166" y="9722146"/>
            <a:ext cx="3076475" cy="512468"/>
          </a:xfrm>
          <a:prstGeom prst="rect">
            <a:avLst/>
          </a:prstGeom>
        </p:spPr>
        <p:txBody>
          <a:bodyPr vert="horz" lIns="94835" tIns="47417" rIns="94835" bIns="47417" rtlCol="0" anchor="b"/>
          <a:lstStyle>
            <a:lvl1pPr algn="r">
              <a:defRPr sz="1200"/>
            </a:lvl1pPr>
          </a:lstStyle>
          <a:p>
            <a:fld id="{E1884CAD-5A02-4106-9557-40A15B34F23D}" type="slidenum">
              <a:rPr lang="en-AU" smtClean="0"/>
              <a:t>‹#›</a:t>
            </a:fld>
            <a:endParaRPr lang="en-AU"/>
          </a:p>
        </p:txBody>
      </p:sp>
    </p:spTree>
    <p:extLst>
      <p:ext uri="{BB962C8B-B14F-4D97-AF65-F5344CB8AC3E}">
        <p14:creationId xmlns:p14="http://schemas.microsoft.com/office/powerpoint/2010/main" val="67847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0F683863-394B-469A-9B52-7B33EF347CB8}" type="datetimeFigureOut">
              <a:rPr lang="en-AU" smtClean="0"/>
              <a:t>8/10/2016</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224F4054-2C70-4532-BEE5-52F4057F7DB5}" type="slidenum">
              <a:rPr lang="en-AU" smtClean="0"/>
              <a:t>‹#›</a:t>
            </a:fld>
            <a:endParaRPr lang="en-AU"/>
          </a:p>
        </p:txBody>
      </p:sp>
    </p:spTree>
    <p:extLst>
      <p:ext uri="{BB962C8B-B14F-4D97-AF65-F5344CB8AC3E}">
        <p14:creationId xmlns:p14="http://schemas.microsoft.com/office/powerpoint/2010/main" val="36087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PWD: 38 million</a:t>
            </a:r>
          </a:p>
          <a:p>
            <a:r>
              <a:rPr lang="en-AU" dirty="0"/>
              <a:t>Physical:</a:t>
            </a:r>
            <a:r>
              <a:rPr lang="en-AU" baseline="0" dirty="0"/>
              <a:t> 20 million</a:t>
            </a:r>
          </a:p>
          <a:p>
            <a:r>
              <a:rPr lang="en-AU" baseline="0" dirty="0"/>
              <a:t>Cognitive: 14 million</a:t>
            </a:r>
          </a:p>
          <a:p>
            <a:r>
              <a:rPr lang="en-AU" baseline="0" dirty="0"/>
              <a:t>Hearing: 11 million</a:t>
            </a:r>
          </a:p>
          <a:p>
            <a:r>
              <a:rPr lang="en-AU" baseline="0" dirty="0"/>
              <a:t>Vision: 7 million</a:t>
            </a:r>
          </a:p>
          <a:p>
            <a:endParaRPr lang="en-AU" baseline="0" dirty="0"/>
          </a:p>
          <a:p>
            <a:r>
              <a:rPr lang="en-AU" baseline="0" dirty="0"/>
              <a:t>http://factfinder2.census.gov/faces/tableservices/jsf/pages/productview.xhtml?pid=ACS_12_1YR_S1810&amp;prodType=table</a:t>
            </a:r>
          </a:p>
          <a:p>
            <a:endParaRPr lang="en-AU" dirty="0"/>
          </a:p>
        </p:txBody>
      </p:sp>
      <p:sp>
        <p:nvSpPr>
          <p:cNvPr id="4" name="Slide Number Placeholder 3"/>
          <p:cNvSpPr>
            <a:spLocks noGrp="1"/>
          </p:cNvSpPr>
          <p:nvPr>
            <p:ph type="sldNum" sz="quarter" idx="10"/>
          </p:nvPr>
        </p:nvSpPr>
        <p:spPr/>
        <p:txBody>
          <a:bodyPr/>
          <a:lstStyle/>
          <a:p>
            <a:pPr>
              <a:defRPr/>
            </a:pPr>
            <a:fld id="{224F4054-2C70-4532-BEE5-52F4057F7DB5}" type="slidenum">
              <a:rPr lang="en-AU" smtClean="0">
                <a:solidFill>
                  <a:prstClr val="black"/>
                </a:solidFill>
              </a:rPr>
              <a:pPr>
                <a:defRPr/>
              </a:pPr>
              <a:t>3</a:t>
            </a:fld>
            <a:endParaRPr lang="en-AU">
              <a:solidFill>
                <a:prstClr val="black"/>
              </a:solidFill>
            </a:endParaRPr>
          </a:p>
        </p:txBody>
      </p:sp>
    </p:spTree>
    <p:extLst>
      <p:ext uri="{BB962C8B-B14F-4D97-AF65-F5344CB8AC3E}">
        <p14:creationId xmlns:p14="http://schemas.microsoft.com/office/powerpoint/2010/main" val="1879514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PWD: 38 million</a:t>
            </a:r>
          </a:p>
          <a:p>
            <a:r>
              <a:rPr lang="en-AU" dirty="0"/>
              <a:t>Physical:</a:t>
            </a:r>
            <a:r>
              <a:rPr lang="en-AU" baseline="0" dirty="0"/>
              <a:t> 20 million</a:t>
            </a:r>
          </a:p>
          <a:p>
            <a:r>
              <a:rPr lang="en-AU" baseline="0" dirty="0"/>
              <a:t>Cognitive: 14 million</a:t>
            </a:r>
          </a:p>
          <a:p>
            <a:r>
              <a:rPr lang="en-AU" baseline="0" dirty="0"/>
              <a:t>Hearing: 11 million</a:t>
            </a:r>
          </a:p>
          <a:p>
            <a:r>
              <a:rPr lang="en-AU" baseline="0" dirty="0"/>
              <a:t>Vision: 7 million</a:t>
            </a:r>
          </a:p>
          <a:p>
            <a:endParaRPr lang="en-AU" baseline="0" dirty="0"/>
          </a:p>
          <a:p>
            <a:r>
              <a:rPr lang="en-AU" baseline="0" dirty="0"/>
              <a:t>http://factfinder2.census.gov/faces/tableservices/jsf/pages/productview.xhtml?pid=ACS_12_1YR_S1810&amp;prodType=table</a:t>
            </a:r>
          </a:p>
          <a:p>
            <a:endParaRPr lang="en-AU" dirty="0"/>
          </a:p>
        </p:txBody>
      </p:sp>
      <p:sp>
        <p:nvSpPr>
          <p:cNvPr id="4" name="Slide Number Placeholder 3"/>
          <p:cNvSpPr>
            <a:spLocks noGrp="1"/>
          </p:cNvSpPr>
          <p:nvPr>
            <p:ph type="sldNum" sz="quarter" idx="10"/>
          </p:nvPr>
        </p:nvSpPr>
        <p:spPr/>
        <p:txBody>
          <a:bodyPr/>
          <a:lstStyle/>
          <a:p>
            <a:fld id="{224F4054-2C70-4532-BEE5-52F4057F7DB5}" type="slidenum">
              <a:rPr lang="en-AU" smtClean="0"/>
              <a:t>4</a:t>
            </a:fld>
            <a:endParaRPr lang="en-AU"/>
          </a:p>
        </p:txBody>
      </p:sp>
    </p:spTree>
    <p:extLst>
      <p:ext uri="{BB962C8B-B14F-4D97-AF65-F5344CB8AC3E}">
        <p14:creationId xmlns:p14="http://schemas.microsoft.com/office/powerpoint/2010/main" val="350518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55% of Americans owns smartphones</a:t>
            </a:r>
          </a:p>
          <a:p>
            <a:r>
              <a:rPr lang="en-AU" dirty="0"/>
              <a:t>47% of Americans own tablets</a:t>
            </a:r>
          </a:p>
          <a:p>
            <a:endParaRPr lang="en-AU" dirty="0"/>
          </a:p>
          <a:p>
            <a:r>
              <a:rPr lang="en-AU" dirty="0"/>
              <a:t>http://money.cnn.com/2014/02/28/technology/mobile/mobile-apps-internet/</a:t>
            </a:r>
          </a:p>
        </p:txBody>
      </p:sp>
      <p:sp>
        <p:nvSpPr>
          <p:cNvPr id="4" name="Slide Number Placeholder 3"/>
          <p:cNvSpPr>
            <a:spLocks noGrp="1"/>
          </p:cNvSpPr>
          <p:nvPr>
            <p:ph type="sldNum" sz="quarter" idx="10"/>
          </p:nvPr>
        </p:nvSpPr>
        <p:spPr/>
        <p:txBody>
          <a:bodyPr/>
          <a:lstStyle/>
          <a:p>
            <a:fld id="{224F4054-2C70-4532-BEE5-52F4057F7DB5}" type="slidenum">
              <a:rPr lang="en-AU" smtClean="0"/>
              <a:t>11</a:t>
            </a:fld>
            <a:endParaRPr lang="en-AU"/>
          </a:p>
        </p:txBody>
      </p:sp>
    </p:spTree>
    <p:extLst>
      <p:ext uri="{BB962C8B-B14F-4D97-AF65-F5344CB8AC3E}">
        <p14:creationId xmlns:p14="http://schemas.microsoft.com/office/powerpoint/2010/main" val="281531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http://marketingland.com/digital-growth-now-coming-mobile-usage-comscore-171505</a:t>
            </a:r>
          </a:p>
        </p:txBody>
      </p:sp>
      <p:sp>
        <p:nvSpPr>
          <p:cNvPr id="4" name="Slide Number Placeholder 3"/>
          <p:cNvSpPr>
            <a:spLocks noGrp="1"/>
          </p:cNvSpPr>
          <p:nvPr>
            <p:ph type="sldNum" sz="quarter" idx="10"/>
          </p:nvPr>
        </p:nvSpPr>
        <p:spPr/>
        <p:txBody>
          <a:bodyPr/>
          <a:lstStyle/>
          <a:p>
            <a:fld id="{224F4054-2C70-4532-BEE5-52F4057F7DB5}" type="slidenum">
              <a:rPr lang="en-AU" smtClean="0"/>
              <a:t>12</a:t>
            </a:fld>
            <a:endParaRPr lang="en-AU"/>
          </a:p>
        </p:txBody>
      </p:sp>
    </p:spTree>
    <p:extLst>
      <p:ext uri="{BB962C8B-B14F-4D97-AF65-F5344CB8AC3E}">
        <p14:creationId xmlns:p14="http://schemas.microsoft.com/office/powerpoint/2010/main" val="1093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WebAIM</a:t>
            </a:r>
            <a:r>
              <a:rPr lang="en-AU" dirty="0"/>
              <a:t> screen reader survey</a:t>
            </a:r>
          </a:p>
          <a:p>
            <a:endParaRPr lang="en-AU" dirty="0"/>
          </a:p>
          <a:p>
            <a:r>
              <a:rPr lang="en-AU" dirty="0"/>
              <a:t>http://webaim.org/projects/screenreadersurvey5/</a:t>
            </a:r>
          </a:p>
        </p:txBody>
      </p:sp>
      <p:sp>
        <p:nvSpPr>
          <p:cNvPr id="4" name="Slide Number Placeholder 3"/>
          <p:cNvSpPr>
            <a:spLocks noGrp="1"/>
          </p:cNvSpPr>
          <p:nvPr>
            <p:ph type="sldNum" sz="quarter" idx="10"/>
          </p:nvPr>
        </p:nvSpPr>
        <p:spPr/>
        <p:txBody>
          <a:bodyPr/>
          <a:lstStyle/>
          <a:p>
            <a:fld id="{224F4054-2C70-4532-BEE5-52F4057F7DB5}" type="slidenum">
              <a:rPr lang="en-AU" smtClean="0"/>
              <a:t>13</a:t>
            </a:fld>
            <a:endParaRPr lang="en-AU"/>
          </a:p>
        </p:txBody>
      </p:sp>
    </p:spTree>
    <p:extLst>
      <p:ext uri="{BB962C8B-B14F-4D97-AF65-F5344CB8AC3E}">
        <p14:creationId xmlns:p14="http://schemas.microsoft.com/office/powerpoint/2010/main" val="4018250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40655"/>
            <a:ext cx="9144000" cy="1128890"/>
          </a:xfrm>
          <a:prstGeom prst="rect">
            <a:avLst/>
          </a:prstGeom>
          <a:ln>
            <a:noFill/>
          </a:ln>
        </p:spPr>
        <p:txBody>
          <a:bodyPr anchor="b"/>
          <a:lstStyle>
            <a:lvl1pPr algn="ctr">
              <a:defRPr sz="6000"/>
            </a:lvl1pPr>
          </a:lstStyle>
          <a:p>
            <a:pPr>
              <a:spcBef>
                <a:spcPct val="50000"/>
              </a:spcBef>
            </a:pPr>
            <a:r>
              <a:rPr lang="en-US" sz="4400" dirty="0">
                <a:solidFill>
                  <a:schemeClr val="bg1"/>
                </a:solidFill>
                <a:latin typeface="Proxima Nova Semibold"/>
                <a:cs typeface="Proxima Nova Semibold"/>
              </a:rPr>
              <a:t>Presentation Title Here</a:t>
            </a:r>
          </a:p>
        </p:txBody>
      </p:sp>
      <p:cxnSp>
        <p:nvCxnSpPr>
          <p:cNvPr id="7" name="Straight Connector 6"/>
          <p:cNvCxnSpPr/>
          <p:nvPr userDrawn="1"/>
        </p:nvCxnSpPr>
        <p:spPr>
          <a:xfrm>
            <a:off x="3112910" y="2640656"/>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112910" y="3769545"/>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95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30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037192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855245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tx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4049092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3863662" y="0"/>
            <a:ext cx="8328338"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31733" y="1122362"/>
            <a:ext cx="7745943" cy="963613"/>
          </a:xfrm>
          <a:prstGeom prst="rect">
            <a:avLst/>
          </a:prstGeom>
          <a:ln w="28575">
            <a:noFill/>
          </a:ln>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4131733" y="2228850"/>
            <a:ext cx="7745942"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37660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4254054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92843" y="1045507"/>
            <a:ext cx="7231634" cy="4757866"/>
          </a:xfrm>
          <a:prstGeom prst="rect">
            <a:avLst/>
          </a:prstGeom>
        </p:spPr>
      </p:pic>
      <p:sp>
        <p:nvSpPr>
          <p:cNvPr id="10" name="Picture Placeholder 9"/>
          <p:cNvSpPr>
            <a:spLocks noGrp="1"/>
          </p:cNvSpPr>
          <p:nvPr>
            <p:ph type="pic" sz="quarter" idx="12"/>
          </p:nvPr>
        </p:nvSpPr>
        <p:spPr>
          <a:xfrm>
            <a:off x="4603750" y="1285875"/>
            <a:ext cx="6788150" cy="4262438"/>
          </a:xfrm>
          <a:prstGeom prst="rect">
            <a:avLst/>
          </a:prstGeom>
        </p:spPr>
        <p:txBody>
          <a:bodyPr/>
          <a:lstStyle/>
          <a:p>
            <a:endParaRPr lang="en-AU"/>
          </a:p>
        </p:txBody>
      </p:sp>
    </p:spTree>
    <p:extLst>
      <p:ext uri="{BB962C8B-B14F-4D97-AF65-F5344CB8AC3E}">
        <p14:creationId xmlns:p14="http://schemas.microsoft.com/office/powerpoint/2010/main" val="183949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46" y="210855"/>
            <a:ext cx="3694107" cy="6444756"/>
          </a:xfrm>
          <a:prstGeom prst="rect">
            <a:avLst/>
          </a:prstGeom>
        </p:spPr>
      </p:pic>
      <p:sp>
        <p:nvSpPr>
          <p:cNvPr id="8" name="Picture Placeholder 7"/>
          <p:cNvSpPr>
            <a:spLocks noGrp="1"/>
          </p:cNvSpPr>
          <p:nvPr>
            <p:ph type="pic" sz="quarter" idx="11"/>
          </p:nvPr>
        </p:nvSpPr>
        <p:spPr>
          <a:xfrm>
            <a:off x="838199" y="1013794"/>
            <a:ext cx="3047999" cy="4838878"/>
          </a:xfrm>
          <a:prstGeom prst="rect">
            <a:avLst/>
          </a:prstGeom>
        </p:spPr>
        <p:txBody>
          <a:bodyPr/>
          <a:lstStyle/>
          <a:p>
            <a:endParaRPr lang="en-AU"/>
          </a:p>
        </p:txBody>
      </p:sp>
    </p:spTree>
    <p:extLst>
      <p:ext uri="{BB962C8B-B14F-4D97-AF65-F5344CB8AC3E}">
        <p14:creationId xmlns:p14="http://schemas.microsoft.com/office/powerpoint/2010/main" val="3554951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7533021" y="820248"/>
            <a:ext cx="4658979"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795490" y="999068"/>
            <a:ext cx="4082185" cy="694266"/>
          </a:xfrm>
          <a:prstGeom prst="rect">
            <a:avLst/>
          </a:prstGeom>
          <a:ln w="28575">
            <a:noFill/>
          </a:ln>
        </p:spPr>
        <p:txBody>
          <a:bodyPr anchor="b"/>
          <a:lstStyle>
            <a:lvl1pPr algn="l">
              <a:defRPr sz="4400" b="1">
                <a:solidFill>
                  <a:schemeClr val="bg1"/>
                </a:solidFill>
                <a:latin typeface="+mn-lt"/>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795491" y="2228850"/>
            <a:ext cx="4082184" cy="3362325"/>
          </a:xfrm>
          <a:prstGeom prst="rect">
            <a:avLst/>
          </a:prstGeom>
        </p:spPr>
        <p:txBody>
          <a:bodyPr anchor="b"/>
          <a:lstStyle>
            <a:lvl1pPr marL="0" indent="0">
              <a:buNone/>
              <a:defRPr sz="4800">
                <a:solidFill>
                  <a:schemeClr val="tx1"/>
                </a:solidFill>
                <a:latin typeface="+mn-lt"/>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9" name="Picture 8"/>
          <p:cNvPicPr>
            <a:picLocks noChangeAspect="1"/>
          </p:cNvPicPr>
          <p:nvPr userDrawn="1"/>
        </p:nvPicPr>
        <p:blipFill>
          <a:blip r:embed="rId2"/>
          <a:stretch>
            <a:fillRect/>
          </a:stretch>
        </p:blipFill>
        <p:spPr>
          <a:xfrm>
            <a:off x="4194077" y="288110"/>
            <a:ext cx="2990352" cy="6272661"/>
          </a:xfrm>
          <a:prstGeom prst="rect">
            <a:avLst/>
          </a:prstGeom>
        </p:spPr>
      </p:pic>
      <p:sp>
        <p:nvSpPr>
          <p:cNvPr id="10" name="Picture Placeholder 7"/>
          <p:cNvSpPr>
            <a:spLocks noGrp="1"/>
          </p:cNvSpPr>
          <p:nvPr>
            <p:ph type="pic" sz="quarter" idx="12"/>
          </p:nvPr>
        </p:nvSpPr>
        <p:spPr>
          <a:xfrm>
            <a:off x="4405745" y="1176867"/>
            <a:ext cx="2590800" cy="4512733"/>
          </a:xfrm>
          <a:prstGeom prst="rect">
            <a:avLst/>
          </a:prstGeom>
        </p:spPr>
        <p:txBody>
          <a:bodyPr/>
          <a:lstStyle/>
          <a:p>
            <a:endParaRPr lang="en-AU"/>
          </a:p>
        </p:txBody>
      </p:sp>
    </p:spTree>
    <p:extLst>
      <p:ext uri="{BB962C8B-B14F-4D97-AF65-F5344CB8AC3E}">
        <p14:creationId xmlns:p14="http://schemas.microsoft.com/office/powerpoint/2010/main" val="1631462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328721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068057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1216171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70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3085816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2403363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2367496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758246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308948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880735" y="6109462"/>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38415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924551" y="6146038"/>
            <a:ext cx="463487" cy="382778"/>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1279459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24056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705500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549612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880735" y="6109462"/>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3886262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mn-l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mn-lt"/>
              </a:defRPr>
            </a:lvl1pPr>
            <a:lvl2pPr marL="0" indent="0" algn="l">
              <a:buFont typeface="Wingdings" panose="05000000000000000000" pitchFamily="2" charset="2"/>
              <a:buNone/>
              <a:defRPr sz="4000">
                <a:latin typeface="+mn-lt"/>
              </a:defRPr>
            </a:lvl2pPr>
            <a:lvl3pPr marL="457200" indent="-457200" algn="l">
              <a:buFont typeface="Wingdings" panose="05000000000000000000" pitchFamily="2" charset="2"/>
              <a:buChar char="§"/>
              <a:defRPr sz="3200">
                <a:latin typeface="+mn-lt"/>
              </a:defRPr>
            </a:lvl3pPr>
            <a:lvl4pPr marL="447675" indent="0" algn="l">
              <a:buFont typeface="Wingdings" panose="05000000000000000000" pitchFamily="2" charset="2"/>
              <a:buNone/>
              <a:defRPr sz="2800">
                <a:latin typeface="+mn-lt"/>
              </a:defRPr>
            </a:lvl4pPr>
            <a:lvl5pPr marL="895350" indent="-457200" algn="l">
              <a:buFont typeface="Wingdings" panose="05000000000000000000" pitchFamily="2" charset="2"/>
              <a:buChar char="§"/>
              <a:defRPr sz="2800">
                <a:latin typeface="+mn-lt"/>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5924551" y="6146038"/>
            <a:ext cx="463487" cy="382778"/>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mn-lt"/>
                <a:ea typeface="+mn-ea"/>
                <a:cs typeface="+mn-cs"/>
              </a:defRPr>
            </a:lvl1pPr>
            <a:lvl2pPr>
              <a:defRPr lang="en-US" sz="4000" kern="1200" dirty="0" smtClean="0">
                <a:solidFill>
                  <a:schemeClr val="tx1"/>
                </a:solidFill>
                <a:latin typeface="+mn-lt"/>
                <a:ea typeface="+mn-ea"/>
                <a:cs typeface="+mn-cs"/>
              </a:defRPr>
            </a:lvl2pPr>
            <a:lvl3pPr>
              <a:defRPr lang="en-US" sz="3200" kern="1200" dirty="0" smtClean="0">
                <a:solidFill>
                  <a:schemeClr val="tx1"/>
                </a:solidFill>
                <a:latin typeface="+mn-lt"/>
                <a:ea typeface="+mn-ea"/>
                <a:cs typeface="+mn-cs"/>
              </a:defRPr>
            </a:lvl3pPr>
            <a:lvl4pPr>
              <a:defRPr lang="en-US" sz="2800" kern="1200" dirty="0" smtClean="0">
                <a:solidFill>
                  <a:schemeClr val="tx1"/>
                </a:solidFill>
                <a:latin typeface="+mn-lt"/>
                <a:ea typeface="+mn-ea"/>
                <a:cs typeface="+mn-cs"/>
              </a:defRPr>
            </a:lvl4pPr>
            <a:lvl5pPr>
              <a:defRPr lang="en-AU" sz="2800" kern="1200" dirty="0" smtClean="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133662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075891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606333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119348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474579"/>
            <a:ext cx="10972800" cy="528638"/>
          </a:xfrm>
          <a:prstGeom prst="rect">
            <a:avLst/>
          </a:prstGeom>
        </p:spPr>
        <p:txBody>
          <a:bodyPr>
            <a:normAutofit/>
          </a:bodyPr>
          <a:lstStyle>
            <a:lvl1pPr>
              <a:defRPr sz="4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9600" y="1363580"/>
            <a:ext cx="10972800" cy="4465052"/>
          </a:xfrm>
          <a:prstGeom prst="rect">
            <a:avLst/>
          </a:prstGeom>
          <a:noFill/>
        </p:spPr>
        <p:txBody>
          <a:bodyPr/>
          <a:lstStyle>
            <a:lvl1pPr>
              <a:buClr>
                <a:srgbClr val="A03B23"/>
              </a:buClr>
              <a:defRPr/>
            </a:lvl1pPr>
            <a:lvl3pPr>
              <a:buClr>
                <a:srgbClr val="17302D"/>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IAAP International Association of Accessibility Professionals" title="IAAP International Association of Accessibility Professionals"/>
          <p:cNvPicPr>
            <a:picLocks noChangeAspect="1"/>
          </p:cNvPicPr>
          <p:nvPr userDrawn="1"/>
        </p:nvPicPr>
        <p:blipFill rotWithShape="1">
          <a:blip r:embed="rId3">
            <a:extLst>
              <a:ext uri="{28A0092B-C50C-407E-A947-70E740481C1C}">
                <a14:useLocalDpi xmlns:a14="http://schemas.microsoft.com/office/drawing/2010/main" val="0"/>
              </a:ext>
            </a:extLst>
          </a:blip>
          <a:srcRect t="90767"/>
          <a:stretch/>
        </p:blipFill>
        <p:spPr>
          <a:xfrm>
            <a:off x="0" y="6224812"/>
            <a:ext cx="12192000" cy="633188"/>
          </a:xfrm>
          <a:prstGeom prst="rect">
            <a:avLst/>
          </a:prstGeom>
        </p:spPr>
      </p:pic>
    </p:spTree>
    <p:extLst>
      <p:ext uri="{BB962C8B-B14F-4D97-AF65-F5344CB8AC3E}">
        <p14:creationId xmlns:p14="http://schemas.microsoft.com/office/powerpoint/2010/main" val="2509902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B94F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1798689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77255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88354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478126"/>
            <a:ext cx="5448301" cy="851911"/>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1662546"/>
            <a:ext cx="5448300" cy="3928630"/>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2749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mn-lt"/>
              </a:defRPr>
            </a:lvl1pPr>
          </a:lstStyle>
          <a:p>
            <a:r>
              <a:rPr lang="en-US" dirty="0"/>
              <a:t>Click to edit Master title style</a:t>
            </a:r>
            <a:endParaRPr lang="en-AU" dirty="0"/>
          </a:p>
        </p:txBody>
      </p:sp>
    </p:spTree>
    <p:extLst>
      <p:ext uri="{BB962C8B-B14F-4D97-AF65-F5344CB8AC3E}">
        <p14:creationId xmlns:p14="http://schemas.microsoft.com/office/powerpoint/2010/main" val="302250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mn-lt"/>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18059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4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6581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9.xml"/><Relationship Id="rId7" Type="http://schemas.openxmlformats.org/officeDocument/2006/relationships/image" Target="../media/image14.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theme" Target="../theme/theme10.xml"/><Relationship Id="rId4" Type="http://schemas.openxmlformats.org/officeDocument/2006/relationships/slideLayout" Target="../slideLayouts/slideLayout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1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4.png"/><Relationship Id="rId5" Type="http://schemas.openxmlformats.org/officeDocument/2006/relationships/slideLayout" Target="../slideLayouts/slideLayout35.xml"/><Relationship Id="rId10" Type="http://schemas.openxmlformats.org/officeDocument/2006/relationships/image" Target="../media/image4.png"/><Relationship Id="rId4" Type="http://schemas.openxmlformats.org/officeDocument/2006/relationships/slideLayout" Target="../slideLayouts/slideLayout34.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3.jp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theme" Target="../theme/theme9.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ectangle 6"/>
          <p:cNvSpPr/>
          <p:nvPr userDrawn="1"/>
        </p:nvSpPr>
        <p:spPr>
          <a:xfrm>
            <a:off x="0" y="0"/>
            <a:ext cx="12192000" cy="6858000"/>
          </a:xfrm>
          <a:prstGeom prst="rect">
            <a:avLst/>
          </a:prstGeom>
          <a:solidFill>
            <a:srgbClr val="E65225">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5807075"/>
            <a:ext cx="12192000" cy="1050925"/>
          </a:xfrm>
          <a:prstGeom prst="rect">
            <a:avLst/>
          </a:prstGeom>
          <a:solidFill>
            <a:srgbClr val="2929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userDrawn="1"/>
        </p:nvSpPr>
        <p:spPr>
          <a:xfrm>
            <a:off x="477838" y="6030913"/>
            <a:ext cx="4846637" cy="507831"/>
          </a:xfrm>
          <a:prstGeom prst="rect">
            <a:avLst/>
          </a:prstGeom>
          <a:solidFill>
            <a:srgbClr val="292929"/>
          </a:solidFill>
        </p:spPr>
        <p:txBody>
          <a:bodyPr>
            <a:spAutoFit/>
          </a:bodyPr>
          <a:lstStyle/>
          <a:p>
            <a:pPr>
              <a:lnSpc>
                <a:spcPct val="50000"/>
              </a:lnSpc>
              <a:spcBef>
                <a:spcPct val="50000"/>
              </a:spcBef>
              <a:defRPr/>
            </a:pPr>
            <a:r>
              <a:rPr lang="en-US" kern="1500" dirty="0">
                <a:solidFill>
                  <a:schemeClr val="bg1"/>
                </a:solidFill>
                <a:latin typeface="+mn-lt"/>
                <a:ea typeface="ＭＳ Ｐゴシック" charset="0"/>
                <a:cs typeface="Proxima Nova Light"/>
              </a:rPr>
              <a:t>www.accessibilityoz.com</a:t>
            </a:r>
          </a:p>
          <a:p>
            <a:pPr>
              <a:lnSpc>
                <a:spcPct val="50000"/>
              </a:lnSpc>
              <a:spcBef>
                <a:spcPct val="50000"/>
              </a:spcBef>
              <a:defRPr/>
            </a:pPr>
            <a:r>
              <a:rPr lang="en-US" kern="1500" dirty="0">
                <a:solidFill>
                  <a:schemeClr val="bg1"/>
                </a:solidFill>
                <a:latin typeface="+mn-lt"/>
                <a:ea typeface="ＭＳ Ｐゴシック" charset="0"/>
                <a:cs typeface="Proxima Nova Semibold"/>
              </a:rPr>
              <a:t>@</a:t>
            </a:r>
            <a:r>
              <a:rPr lang="en-US" kern="1500" dirty="0" err="1">
                <a:solidFill>
                  <a:schemeClr val="bg1"/>
                </a:solidFill>
                <a:latin typeface="+mn-lt"/>
                <a:ea typeface="ＭＳ Ｐゴシック" charset="0"/>
                <a:cs typeface="Proxima Nova Semibold"/>
              </a:rPr>
              <a:t>accessibilityoz</a:t>
            </a:r>
            <a:endParaRPr lang="en-US" kern="1500" dirty="0">
              <a:solidFill>
                <a:schemeClr val="bg1"/>
              </a:solidFill>
              <a:latin typeface="+mn-lt"/>
              <a:ea typeface="ＭＳ Ｐゴシック" charset="0"/>
              <a:cs typeface="Proxima Nova Semibold"/>
            </a:endParaRPr>
          </a:p>
        </p:txBody>
      </p:sp>
      <p:pic>
        <p:nvPicPr>
          <p:cNvPr id="10" name="Picture 7" descr="Accessibility_Oz_white.psd"/>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21383" y="5828506"/>
            <a:ext cx="1862138"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5838648"/>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806659" y="6037678"/>
            <a:ext cx="1954701"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mn-lt"/>
                <a:cs typeface="Proxima Nova Semibold"/>
              </a:rPr>
              <a:t>@AccessibilityOz</a:t>
            </a: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5975" y="6050173"/>
            <a:ext cx="375121" cy="375121"/>
          </a:xfrm>
          <a:prstGeom prst="rect">
            <a:avLst/>
          </a:prstGeom>
        </p:spPr>
      </p:pic>
      <p:sp>
        <p:nvSpPr>
          <p:cNvPr id="15" name="Slide Number Placeholder 5"/>
          <p:cNvSpPr>
            <a:spLocks noGrp="1"/>
          </p:cNvSpPr>
          <p:nvPr>
            <p:ph type="sldNum" sz="quarter" idx="4"/>
          </p:nvPr>
        </p:nvSpPr>
        <p:spPr>
          <a:xfrm>
            <a:off x="5887510" y="6055170"/>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238049234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ccessibility_Oz_Orang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806659" y="6037678"/>
            <a:ext cx="1954701" cy="400110"/>
          </a:xfrm>
          <a:prstGeom prst="rect">
            <a:avLst/>
          </a:prstGeom>
          <a:noFill/>
          <a:ln>
            <a:noFill/>
          </a:ln>
        </p:spPr>
        <p:txBody>
          <a:bodyPr wrap="none" lIns="91440" tIns="45720" rIns="91440" bIns="45720">
            <a:spAutoFit/>
          </a:bodyPr>
          <a:lstStyle/>
          <a:p>
            <a:pPr algn="ctr"/>
            <a:r>
              <a:rPr lang="en-AU" sz="2000" cap="none" spc="0" dirty="0">
                <a:ln w="12700">
                  <a:noFill/>
                  <a:prstDash val="solid"/>
                </a:ln>
                <a:solidFill>
                  <a:srgbClr val="E65225"/>
                </a:solidFill>
                <a:latin typeface="+mn-lt"/>
                <a:cs typeface="Proxima Nova Semibold"/>
              </a:rPr>
              <a:t>@AccessibilityOz</a:t>
            </a: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11">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65975" y="6050173"/>
            <a:ext cx="375121" cy="375121"/>
          </a:xfrm>
          <a:prstGeom prst="rect">
            <a:avLst/>
          </a:prstGeom>
        </p:spPr>
      </p:pic>
      <p:sp>
        <p:nvSpPr>
          <p:cNvPr id="15" name="Slide Number Placeholder 5"/>
          <p:cNvSpPr>
            <a:spLocks noGrp="1"/>
          </p:cNvSpPr>
          <p:nvPr>
            <p:ph type="sldNum" sz="quarter" idx="4"/>
          </p:nvPr>
        </p:nvSpPr>
        <p:spPr>
          <a:xfrm>
            <a:off x="5887510" y="6055170"/>
            <a:ext cx="468630" cy="365125"/>
          </a:xfrm>
          <a:prstGeom prst="rect">
            <a:avLst/>
          </a:prstGeom>
        </p:spPr>
        <p:txBody>
          <a:bodyPr/>
          <a:lstStyle>
            <a:lvl1pPr>
              <a:defRPr>
                <a:solidFill>
                  <a:srgbClr val="FF0000"/>
                </a:solidFill>
              </a:defRPr>
            </a:lvl1pPr>
          </a:lstStyle>
          <a:p>
            <a:fld id="{8290AE13-9556-428D-B92C-DFFA4DFEF7B1}" type="slidenum">
              <a:rPr lang="en-AU" smtClean="0"/>
              <a:pPr/>
              <a:t>‹#›</a:t>
            </a:fld>
            <a:endParaRPr lang="en-AU" dirty="0"/>
          </a:p>
        </p:txBody>
      </p:sp>
    </p:spTree>
    <p:extLst>
      <p:ext uri="{BB962C8B-B14F-4D97-AF65-F5344CB8AC3E}">
        <p14:creationId xmlns:p14="http://schemas.microsoft.com/office/powerpoint/2010/main" val="22915823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34121"/>
          </a:xfrm>
          <a:prstGeom prst="rect">
            <a:avLst/>
          </a:prstGeom>
          <a:noFill/>
        </p:spPr>
        <p:txBody>
          <a:bodyPr wrap="square" rtlCol="0">
            <a:spAutoFit/>
          </a:bodyPr>
          <a:lstStyle/>
          <a:p>
            <a:pPr>
              <a:lnSpc>
                <a:spcPct val="50000"/>
              </a:lnSpc>
              <a:spcBef>
                <a:spcPct val="50000"/>
              </a:spcBef>
            </a:pPr>
            <a:r>
              <a:rPr lang="en-US" sz="1800" dirty="0">
                <a:solidFill>
                  <a:srgbClr val="E65225"/>
                </a:solidFill>
                <a:latin typeface="+mn-lt"/>
                <a:ea typeface="ＭＳ Ｐゴシック" charset="0"/>
                <a:cs typeface="Proxima Nova Light"/>
              </a:rPr>
              <a:t>gian@accessibilityoz.com</a:t>
            </a:r>
          </a:p>
          <a:p>
            <a:pPr>
              <a:lnSpc>
                <a:spcPct val="50000"/>
              </a:lnSpc>
              <a:spcBef>
                <a:spcPct val="50000"/>
              </a:spcBef>
            </a:pPr>
            <a:r>
              <a:rPr lang="en-US" sz="1800" dirty="0">
                <a:solidFill>
                  <a:srgbClr val="E65225"/>
                </a:solidFill>
                <a:latin typeface="+mn-lt"/>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29700634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34121"/>
          </a:xfrm>
          <a:prstGeom prst="rect">
            <a:avLst/>
          </a:prstGeom>
          <a:noFill/>
        </p:spPr>
        <p:txBody>
          <a:bodyPr wrap="square" rtlCol="0">
            <a:spAutoFit/>
          </a:bodyPr>
          <a:lstStyle/>
          <a:p>
            <a:pPr>
              <a:lnSpc>
                <a:spcPct val="50000"/>
              </a:lnSpc>
              <a:spcBef>
                <a:spcPct val="50000"/>
              </a:spcBef>
            </a:pPr>
            <a:r>
              <a:rPr lang="en-US" sz="1800" dirty="0">
                <a:solidFill>
                  <a:srgbClr val="E65225"/>
                </a:solidFill>
                <a:latin typeface="+mn-lt"/>
                <a:ea typeface="ＭＳ Ｐゴシック" charset="0"/>
                <a:cs typeface="Proxima Nova Light"/>
              </a:rPr>
              <a:t>gian@accessibilityoz.com</a:t>
            </a:r>
          </a:p>
          <a:p>
            <a:pPr>
              <a:lnSpc>
                <a:spcPct val="50000"/>
              </a:lnSpc>
              <a:spcBef>
                <a:spcPct val="50000"/>
              </a:spcBef>
            </a:pPr>
            <a:r>
              <a:rPr lang="en-US" sz="1800" dirty="0">
                <a:solidFill>
                  <a:srgbClr val="E65225"/>
                </a:solidFill>
                <a:latin typeface="+mn-lt"/>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26004474"/>
      </p:ext>
    </p:extLst>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1202046" y="0"/>
            <a:ext cx="13523014" cy="6858000"/>
          </a:xfrm>
          <a:prstGeom prst="rect">
            <a:avLst/>
          </a:prstGeom>
        </p:spPr>
      </p:pic>
    </p:spTree>
    <p:extLst>
      <p:ext uri="{BB962C8B-B14F-4D97-AF65-F5344CB8AC3E}">
        <p14:creationId xmlns:p14="http://schemas.microsoft.com/office/powerpoint/2010/main" val="681680950"/>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5192" b="10088"/>
          <a:stretch/>
        </p:blipFill>
        <p:spPr>
          <a:xfrm>
            <a:off x="0" y="0"/>
            <a:ext cx="12225960" cy="6858000"/>
          </a:xfrm>
          <a:prstGeom prst="rect">
            <a:avLst/>
          </a:prstGeom>
        </p:spPr>
      </p:pic>
    </p:spTree>
    <p:extLst>
      <p:ext uri="{BB962C8B-B14F-4D97-AF65-F5344CB8AC3E}">
        <p14:creationId xmlns:p14="http://schemas.microsoft.com/office/powerpoint/2010/main" val="4181672285"/>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9352"/>
      </p:ext>
    </p:extLst>
  </p:cSld>
  <p:clrMap bg1="lt1" tx1="dk1" bg2="lt2" tx2="dk2" accent1="accent1" accent2="accent2" accent3="accent3" accent4="accent4" accent5="accent5" accent6="accent6" hlink="hlink" folHlink="folHlink"/>
  <p:sldLayoutIdLst>
    <p:sldLayoutId id="2147483701" r:id="rId1"/>
    <p:sldLayoutId id="2147483708" r:id="rId2"/>
    <p:sldLayoutId id="2147483707" r:id="rId3"/>
    <p:sldLayoutId id="2147483709" r:id="rId4"/>
    <p:sldLayoutId id="2147483716" r:id="rId5"/>
    <p:sldLayoutId id="2147483715" r:id="rId6"/>
    <p:sldLayoutId id="2147483710" r:id="rId7"/>
    <p:sldLayoutId id="214748370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761388"/>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5374" b="8512"/>
          <a:stretch/>
        </p:blipFill>
        <p:spPr>
          <a:xfrm>
            <a:off x="0" y="0"/>
            <a:ext cx="12192000" cy="6951541"/>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621614"/>
      </p:ext>
    </p:extLst>
  </p:cSld>
  <p:clrMap bg1="lt1" tx1="dk1" bg2="lt2" tx2="dk2" accent1="accent1" accent2="accent2" accent3="accent3" accent4="accent4" accent5="accent5" accent6="accent6" hlink="hlink" folHlink="folHlink"/>
  <p:sldLayoutIdLst>
    <p:sldLayoutId id="2147483698"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839680" y="6202270"/>
            <a:ext cx="1888658" cy="400110"/>
          </a:xfrm>
          <a:prstGeom prst="rect">
            <a:avLst/>
          </a:prstGeom>
          <a:noFill/>
          <a:ln>
            <a:noFill/>
          </a:ln>
        </p:spPr>
        <p:txBody>
          <a:bodyPr wrap="none" lIns="91440" tIns="45720" rIns="91440" bIns="45720">
            <a:spAutoFit/>
          </a:bodyPr>
          <a:lstStyle/>
          <a:p>
            <a:pPr algn="ctr"/>
            <a:r>
              <a:rPr lang="en-AU" sz="2000" cap="none" spc="0" dirty="0">
                <a:ln w="12700">
                  <a:noFill/>
                  <a:prstDash val="solid"/>
                </a:ln>
                <a:solidFill>
                  <a:srgbClr val="E65225"/>
                </a:solidFill>
                <a:latin typeface="+mn-lt"/>
                <a:cs typeface="Proxima Nova Semibold"/>
              </a:rPr>
              <a:t>@</a:t>
            </a:r>
            <a:r>
              <a:rPr lang="en-AU" sz="2000" cap="none" spc="0" dirty="0" err="1">
                <a:ln w="12700">
                  <a:noFill/>
                  <a:prstDash val="solid"/>
                </a:ln>
                <a:solidFill>
                  <a:srgbClr val="E65225"/>
                </a:solidFill>
                <a:latin typeface="+mn-lt"/>
                <a:cs typeface="Proxima Nova Semibold"/>
              </a:rPr>
              <a:t>accessibilityoz</a:t>
            </a:r>
            <a:endParaRPr lang="en-AU" sz="2000" cap="none" spc="0" dirty="0">
              <a:ln w="12700">
                <a:noFill/>
                <a:prstDash val="solid"/>
              </a:ln>
              <a:solidFill>
                <a:srgbClr val="E65225"/>
              </a:solidFill>
              <a:latin typeface="+mn-lt"/>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7">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1962368029"/>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706"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hyperlink" Target="a11yoz.com/bbc-mobile"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Mobile and Accessibility </a:t>
            </a:r>
            <a:br>
              <a:rPr lang="en-AU" dirty="0"/>
            </a:br>
            <a:r>
              <a:rPr lang="en-AU" sz="4000" dirty="0"/>
              <a:t>http://pz.tt/desertmobile</a:t>
            </a:r>
            <a:endParaRPr lang="en-US" sz="4000" dirty="0"/>
          </a:p>
        </p:txBody>
      </p:sp>
    </p:spTree>
    <p:extLst>
      <p:ext uri="{BB962C8B-B14F-4D97-AF65-F5344CB8AC3E}">
        <p14:creationId xmlns:p14="http://schemas.microsoft.com/office/powerpoint/2010/main" val="2247794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usage</a:t>
            </a:r>
          </a:p>
        </p:txBody>
      </p:sp>
    </p:spTree>
    <p:extLst>
      <p:ext uri="{BB962C8B-B14F-4D97-AF65-F5344CB8AC3E}">
        <p14:creationId xmlns:p14="http://schemas.microsoft.com/office/powerpoint/2010/main" val="1421824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6" name="Picture Placeholder 5" descr="Green Apple Books mobile web site. Shows map with popup. Half of popup is cut off."/>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5117279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descr="Green Apple Books mobile site showing calendar of events. Only Sunday, Monday, Tuesday, Wednesday and Thursday is visible. Horizontal scroll is not availabl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964419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Select options</a:t>
            </a:r>
          </a:p>
        </p:txBody>
      </p:sp>
      <p:sp>
        <p:nvSpPr>
          <p:cNvPr id="3" name="Text Placeholder 2"/>
          <p:cNvSpPr>
            <a:spLocks noGrp="1"/>
          </p:cNvSpPr>
          <p:nvPr>
            <p:ph type="body" sz="quarter" idx="10"/>
          </p:nvPr>
        </p:nvSpPr>
        <p:spPr/>
        <p:txBody>
          <a:bodyPr/>
          <a:lstStyle/>
          <a:p>
            <a:r>
              <a:rPr lang="en-AU" dirty="0"/>
              <a:t>Where would you like to fly from?</a:t>
            </a:r>
          </a:p>
        </p:txBody>
      </p:sp>
      <p:pic>
        <p:nvPicPr>
          <p:cNvPr id="5" name="Picture Placeholder 4" descr="Qantas mobile site. The field for where you would like to fly to is highlighted. The list starts with Aberdeen, Abidjan, Accra etc. All possible cities are liste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8809144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Correct implementations</a:t>
            </a:r>
          </a:p>
        </p:txBody>
      </p:sp>
    </p:spTree>
    <p:extLst>
      <p:ext uri="{BB962C8B-B14F-4D97-AF65-F5344CB8AC3E}">
        <p14:creationId xmlns:p14="http://schemas.microsoft.com/office/powerpoint/2010/main" val="3486788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size</a:t>
            </a:r>
          </a:p>
        </p:txBody>
      </p:sp>
      <p:sp>
        <p:nvSpPr>
          <p:cNvPr id="3" name="Text Placeholder 2"/>
          <p:cNvSpPr>
            <a:spLocks noGrp="1"/>
          </p:cNvSpPr>
          <p:nvPr>
            <p:ph type="body" sz="quarter" idx="10"/>
          </p:nvPr>
        </p:nvSpPr>
        <p:spPr/>
        <p:txBody>
          <a:bodyPr/>
          <a:lstStyle/>
          <a:p>
            <a:r>
              <a:rPr lang="en-AU" dirty="0"/>
              <a:t>Size and colour support!</a:t>
            </a:r>
          </a:p>
        </p:txBody>
      </p:sp>
      <p:pic>
        <p:nvPicPr>
          <p:cNvPr id="8" name="Picture Placeholder 7" descr="Twitterific mobile app. Normal text on a white backgroun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9" name="Picture Placeholder 8" descr="Twitterific mobile app. Reversed colours visibl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4296689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size</a:t>
            </a:r>
          </a:p>
        </p:txBody>
      </p:sp>
      <p:sp>
        <p:nvSpPr>
          <p:cNvPr id="3" name="Text Placeholder 2"/>
          <p:cNvSpPr>
            <a:spLocks noGrp="1"/>
          </p:cNvSpPr>
          <p:nvPr>
            <p:ph type="body" sz="quarter" idx="10"/>
          </p:nvPr>
        </p:nvSpPr>
        <p:spPr/>
        <p:txBody>
          <a:bodyPr/>
          <a:lstStyle/>
          <a:p>
            <a:r>
              <a:rPr lang="en-AU" dirty="0"/>
              <a:t>That’s large text!</a:t>
            </a:r>
          </a:p>
        </p:txBody>
      </p:sp>
      <p:pic>
        <p:nvPicPr>
          <p:cNvPr id="6" name="Picture Placeholder 5" descr="Messages app in iPhone. Small tex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Messages app in iPhone. Large text, only six or so lines are visibl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0218147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size</a:t>
            </a:r>
          </a:p>
        </p:txBody>
      </p:sp>
      <p:sp>
        <p:nvSpPr>
          <p:cNvPr id="3" name="Text Placeholder 2"/>
          <p:cNvSpPr>
            <a:spLocks noGrp="1"/>
          </p:cNvSpPr>
          <p:nvPr>
            <p:ph type="body" sz="quarter" idx="10"/>
          </p:nvPr>
        </p:nvSpPr>
        <p:spPr/>
        <p:txBody>
          <a:bodyPr/>
          <a:lstStyle/>
          <a:p>
            <a:r>
              <a:rPr lang="en-AU" dirty="0"/>
              <a:t>That’s really large text!</a:t>
            </a:r>
          </a:p>
        </p:txBody>
      </p:sp>
      <p:pic>
        <p:nvPicPr>
          <p:cNvPr id="6" name="Picture Placeholder 5" descr="AccessibilityOz web site. Heading says &quot;Outline&quot; followed by approximately 15 lines of tex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AccessibilityOz web site. All you can see is a very large &quot;Ou&quot; from &quot;Outline. Text and background are in low contrast mod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9627031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 zoom</a:t>
            </a:r>
          </a:p>
        </p:txBody>
      </p:sp>
      <p:sp>
        <p:nvSpPr>
          <p:cNvPr id="3" name="Text Placeholder 2"/>
          <p:cNvSpPr>
            <a:spLocks noGrp="1"/>
          </p:cNvSpPr>
          <p:nvPr>
            <p:ph type="body" sz="quarter" idx="10"/>
          </p:nvPr>
        </p:nvSpPr>
        <p:spPr/>
        <p:txBody>
          <a:bodyPr/>
          <a:lstStyle/>
          <a:p>
            <a:r>
              <a:rPr lang="en-AU" dirty="0"/>
              <a:t>That works!</a:t>
            </a: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37184037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Indicating functionality</a:t>
            </a:r>
          </a:p>
        </p:txBody>
      </p:sp>
      <p:sp>
        <p:nvSpPr>
          <p:cNvPr id="3" name="Text Placeholder 2"/>
          <p:cNvSpPr>
            <a:spLocks noGrp="1"/>
          </p:cNvSpPr>
          <p:nvPr>
            <p:ph type="body" sz="quarter" idx="10"/>
          </p:nvPr>
        </p:nvSpPr>
        <p:spPr/>
        <p:txBody>
          <a:bodyPr/>
          <a:lstStyle/>
          <a:p>
            <a:r>
              <a:rPr lang="en-AU" dirty="0"/>
              <a:t>But wait… there’s more!</a:t>
            </a:r>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4456768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Indication</a:t>
            </a:r>
          </a:p>
        </p:txBody>
      </p:sp>
      <p:sp>
        <p:nvSpPr>
          <p:cNvPr id="3" name="Text Placeholder 2"/>
          <p:cNvSpPr>
            <a:spLocks noGrp="1"/>
          </p:cNvSpPr>
          <p:nvPr>
            <p:ph type="body" sz="quarter" idx="10"/>
          </p:nvPr>
        </p:nvSpPr>
        <p:spPr/>
        <p:txBody>
          <a:bodyPr/>
          <a:lstStyle/>
          <a:p>
            <a:r>
              <a:rPr lang="en-AU" dirty="0"/>
              <a:t>But wait… there’s more!</a:t>
            </a: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263072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US mobile vs desktop usage</a:t>
            </a:r>
          </a:p>
        </p:txBody>
      </p:sp>
      <p:sp>
        <p:nvSpPr>
          <p:cNvPr id="3" name="Subtitle 2"/>
          <p:cNvSpPr>
            <a:spLocks noGrp="1"/>
          </p:cNvSpPr>
          <p:nvPr>
            <p:ph type="subTitle" idx="1"/>
          </p:nvPr>
        </p:nvSpPr>
        <p:spPr/>
        <p:txBody>
          <a:bodyPr/>
          <a:lstStyle/>
          <a:p>
            <a:endParaRPr lang="en-AU" dirty="0"/>
          </a:p>
        </p:txBody>
      </p:sp>
      <p:sp>
        <p:nvSpPr>
          <p:cNvPr id="6" name="TextBox 2"/>
          <p:cNvSpPr txBox="1">
            <a:spLocks noGrp="1" noChangeArrowheads="1"/>
          </p:cNvSpPr>
          <p:nvPr>
            <p:ph type="body" sz="quarter" idx="13"/>
          </p:nvPr>
        </p:nvSpPr>
        <p:spPr bwMode="auto">
          <a:xfrm>
            <a:off x="8477250" y="1363662"/>
            <a:ext cx="26574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buNone/>
            </a:pPr>
            <a:r>
              <a:rPr lang="en-AU" altLang="en-US" dirty="0">
                <a:latin typeface="Proxima Nova Cn Rg" panose="02000506030000020004" pitchFamily="50" charset="0"/>
              </a:rPr>
              <a:t>US mobile usage</a:t>
            </a:r>
          </a:p>
        </p:txBody>
      </p:sp>
      <p:pic>
        <p:nvPicPr>
          <p:cNvPr id="4" name="Picture 3" descr="Graph of US time spent accessing the Internet by device. In January 2014 the number of people using a mobile has overtaken the number of people using a desktop"/>
          <p:cNvPicPr>
            <a:picLocks noChangeAspect="1"/>
          </p:cNvPicPr>
          <p:nvPr/>
        </p:nvPicPr>
        <p:blipFill>
          <a:blip r:embed="rId3"/>
          <a:stretch>
            <a:fillRect/>
          </a:stretch>
        </p:blipFill>
        <p:spPr>
          <a:xfrm>
            <a:off x="333376" y="1363662"/>
            <a:ext cx="7702794" cy="4378430"/>
          </a:xfrm>
          <a:prstGeom prst="rect">
            <a:avLst/>
          </a:prstGeom>
        </p:spPr>
      </p:pic>
    </p:spTree>
    <p:extLst>
      <p:ext uri="{BB962C8B-B14F-4D97-AF65-F5344CB8AC3E}">
        <p14:creationId xmlns:p14="http://schemas.microsoft.com/office/powerpoint/2010/main" val="17344701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Indication</a:t>
            </a:r>
          </a:p>
        </p:txBody>
      </p:sp>
      <p:sp>
        <p:nvSpPr>
          <p:cNvPr id="3" name="Text Placeholder 2"/>
          <p:cNvSpPr>
            <a:spLocks noGrp="1"/>
          </p:cNvSpPr>
          <p:nvPr>
            <p:ph type="body" sz="quarter" idx="10"/>
          </p:nvPr>
        </p:nvSpPr>
        <p:spPr/>
        <p:txBody>
          <a:bodyPr/>
          <a:lstStyle/>
          <a:p>
            <a:r>
              <a:rPr lang="en-AU" dirty="0"/>
              <a:t>But wait there’s more!</a:t>
            </a: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37309370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Indicating functionality</a:t>
            </a:r>
          </a:p>
        </p:txBody>
      </p:sp>
      <p:sp>
        <p:nvSpPr>
          <p:cNvPr id="3" name="Text Placeholder 2"/>
          <p:cNvSpPr>
            <a:spLocks noGrp="1"/>
          </p:cNvSpPr>
          <p:nvPr>
            <p:ph type="body" sz="quarter" idx="10"/>
          </p:nvPr>
        </p:nvSpPr>
        <p:spPr/>
        <p:txBody>
          <a:bodyPr/>
          <a:lstStyle/>
          <a:p>
            <a:endParaRPr lang="en-AU"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1" y="1114425"/>
            <a:ext cx="2590799" cy="4575176"/>
          </a:xfrm>
          <a:prstGeom prst="rect">
            <a:avLst/>
          </a:prstGeom>
        </p:spPr>
      </p:pic>
      <p:sp>
        <p:nvSpPr>
          <p:cNvPr id="9" name="Picture Placeholder 8"/>
          <p:cNvSpPr>
            <a:spLocks noGrp="1"/>
          </p:cNvSpPr>
          <p:nvPr>
            <p:ph type="pic" sz="quarter" idx="11"/>
          </p:nvPr>
        </p:nvSpPr>
        <p:spPr/>
      </p:sp>
      <p:sp>
        <p:nvSpPr>
          <p:cNvPr id="10" name="Rectangle 9"/>
          <p:cNvSpPr/>
          <p:nvPr/>
        </p:nvSpPr>
        <p:spPr>
          <a:xfrm>
            <a:off x="665825" y="5521911"/>
            <a:ext cx="3426781" cy="36398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94024"/>
          <a:stretch/>
        </p:blipFill>
        <p:spPr>
          <a:xfrm>
            <a:off x="4421080" y="2868831"/>
            <a:ext cx="7658439" cy="813645"/>
          </a:xfrm>
          <a:prstGeom prst="rect">
            <a:avLst/>
          </a:prstGeom>
        </p:spPr>
      </p:pic>
      <p:sp>
        <p:nvSpPr>
          <p:cNvPr id="14" name="Rectangle 13"/>
          <p:cNvSpPr/>
          <p:nvPr/>
        </p:nvSpPr>
        <p:spPr>
          <a:xfrm>
            <a:off x="4250432" y="2868831"/>
            <a:ext cx="7829087" cy="98407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 name="Straight Arrow Connector 15"/>
          <p:cNvCxnSpPr/>
          <p:nvPr/>
        </p:nvCxnSpPr>
        <p:spPr>
          <a:xfrm flipV="1">
            <a:off x="4058576" y="3959441"/>
            <a:ext cx="806387" cy="14293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0330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Indicating functionality</a:t>
            </a:r>
          </a:p>
        </p:txBody>
      </p:sp>
      <p:sp>
        <p:nvSpPr>
          <p:cNvPr id="3" name="Text Placeholder 2"/>
          <p:cNvSpPr>
            <a:spLocks noGrp="1"/>
          </p:cNvSpPr>
          <p:nvPr>
            <p:ph type="body" sz="quarter" idx="10"/>
          </p:nvPr>
        </p:nvSpPr>
        <p:spPr/>
        <p:txBody>
          <a:bodyPr/>
          <a:lstStyle/>
          <a:p>
            <a:r>
              <a:rPr lang="en-AU" dirty="0"/>
              <a:t>And more…</a:t>
            </a:r>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32225948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Keyboard</a:t>
            </a:r>
          </a:p>
        </p:txBody>
      </p:sp>
      <p:sp>
        <p:nvSpPr>
          <p:cNvPr id="3" name="Text Placeholder 2"/>
          <p:cNvSpPr>
            <a:spLocks noGrp="1"/>
          </p:cNvSpPr>
          <p:nvPr>
            <p:ph type="body" sz="quarter" idx="10"/>
          </p:nvPr>
        </p:nvSpPr>
        <p:spPr/>
        <p:txBody>
          <a:bodyPr/>
          <a:lstStyle/>
          <a:p>
            <a:r>
              <a:rPr lang="en-AU" dirty="0"/>
              <a:t>Dismiss </a:t>
            </a:r>
            <a:r>
              <a:rPr lang="en-AU" b="1" dirty="0"/>
              <a:t>and</a:t>
            </a:r>
            <a:r>
              <a:rPr lang="en-AU" dirty="0"/>
              <a:t> move on!</a:t>
            </a:r>
          </a:p>
        </p:txBody>
      </p:sp>
      <p:pic>
        <p:nvPicPr>
          <p:cNvPr id="5" name="Picture Placeholder 4" descr="Realestate mobile app. Popup keyboard has the option to close and move to the previous or next fiel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3836893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Keyboard</a:t>
            </a:r>
          </a:p>
        </p:txBody>
      </p:sp>
      <p:sp>
        <p:nvSpPr>
          <p:cNvPr id="3" name="Text Placeholder 2"/>
          <p:cNvSpPr>
            <a:spLocks noGrp="1"/>
          </p:cNvSpPr>
          <p:nvPr>
            <p:ph type="body" sz="quarter" idx="10"/>
          </p:nvPr>
        </p:nvSpPr>
        <p:spPr/>
        <p:txBody>
          <a:bodyPr/>
          <a:lstStyle/>
          <a:p>
            <a:r>
              <a:rPr lang="en-AU" dirty="0"/>
              <a:t>Correct inputs!</a:t>
            </a:r>
          </a:p>
        </p:txBody>
      </p:sp>
      <p:pic>
        <p:nvPicPr>
          <p:cNvPr id="5" name="Picture Placeholder 4" descr="Realestate mobile app. Mobile field has generated the number keypa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2926395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Colour and shape</a:t>
            </a:r>
          </a:p>
        </p:txBody>
      </p:sp>
      <p:sp>
        <p:nvSpPr>
          <p:cNvPr id="3" name="Text Placeholder 2"/>
          <p:cNvSpPr>
            <a:spLocks noGrp="1"/>
          </p:cNvSpPr>
          <p:nvPr>
            <p:ph type="body" sz="quarter" idx="10"/>
          </p:nvPr>
        </p:nvSpPr>
        <p:spPr/>
        <p:txBody>
          <a:bodyPr/>
          <a:lstStyle/>
          <a:p>
            <a:r>
              <a:rPr lang="en-AU" dirty="0"/>
              <a:t>Know exactly when you have booked</a:t>
            </a:r>
          </a:p>
        </p:txBody>
      </p:sp>
      <p:pic>
        <p:nvPicPr>
          <p:cNvPr id="5" name="Picture Placeholder 4" descr="AirBNB mobile app. Calendar visible. Selected dates are specified using colour and shap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151378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Column width</a:t>
            </a:r>
          </a:p>
        </p:txBody>
      </p:sp>
      <p:sp>
        <p:nvSpPr>
          <p:cNvPr id="3" name="Text Placeholder 2"/>
          <p:cNvSpPr>
            <a:spLocks noGrp="1"/>
          </p:cNvSpPr>
          <p:nvPr>
            <p:ph type="body" sz="quarter" idx="10"/>
          </p:nvPr>
        </p:nvSpPr>
        <p:spPr/>
        <p:txBody>
          <a:bodyPr/>
          <a:lstStyle/>
          <a:p>
            <a:r>
              <a:rPr lang="en-AU" dirty="0"/>
              <a:t>Width no more than 80 characters…</a:t>
            </a:r>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5360231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BBC Mobile accessibility guidelines</a:t>
            </a:r>
          </a:p>
        </p:txBody>
      </p:sp>
      <p:sp>
        <p:nvSpPr>
          <p:cNvPr id="3" name="Text Placeholder 2"/>
          <p:cNvSpPr>
            <a:spLocks noGrp="1"/>
          </p:cNvSpPr>
          <p:nvPr>
            <p:ph type="body" sz="quarter" idx="10"/>
          </p:nvPr>
        </p:nvSpPr>
        <p:spPr/>
        <p:txBody>
          <a:bodyPr/>
          <a:lstStyle/>
          <a:p>
            <a:r>
              <a:rPr lang="en-AU" dirty="0">
                <a:hlinkClick r:id="rId2" action="ppaction://hlinkfile"/>
              </a:rPr>
              <a:t>a11yoz.com/</a:t>
            </a:r>
            <a:r>
              <a:rPr lang="en-AU" dirty="0" err="1">
                <a:hlinkClick r:id="rId2" action="ppaction://hlinkfile"/>
              </a:rPr>
              <a:t>bbc</a:t>
            </a:r>
            <a:r>
              <a:rPr lang="en-AU" dirty="0">
                <a:hlinkClick r:id="rId2" action="ppaction://hlinkfile"/>
              </a:rPr>
              <a:t>-mobile</a:t>
            </a:r>
            <a:endParaRPr lang="en-AU" dirty="0"/>
          </a:p>
        </p:txBody>
      </p:sp>
    </p:spTree>
    <p:extLst>
      <p:ext uri="{BB962C8B-B14F-4D97-AF65-F5344CB8AC3E}">
        <p14:creationId xmlns:p14="http://schemas.microsoft.com/office/powerpoint/2010/main" val="24404682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OzWiki: Accessibility Factsheets</a:t>
            </a:r>
          </a:p>
        </p:txBody>
      </p:sp>
      <p:sp>
        <p:nvSpPr>
          <p:cNvPr id="3" name="Text Placeholder 2"/>
          <p:cNvSpPr>
            <a:spLocks noGrp="1"/>
          </p:cNvSpPr>
          <p:nvPr>
            <p:ph type="body" sz="quarter" idx="10"/>
          </p:nvPr>
        </p:nvSpPr>
        <p:spPr/>
        <p:txBody>
          <a:bodyPr/>
          <a:lstStyle/>
          <a:p>
            <a:r>
              <a:rPr lang="en-AU" sz="4000" u="sng" dirty="0"/>
              <a:t>https://www.accessibilityoz.com/factsheets/</a:t>
            </a:r>
          </a:p>
        </p:txBody>
      </p:sp>
    </p:spTree>
    <p:extLst>
      <p:ext uri="{BB962C8B-B14F-4D97-AF65-F5344CB8AC3E}">
        <p14:creationId xmlns:p14="http://schemas.microsoft.com/office/powerpoint/2010/main" val="16671488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Questions</a:t>
            </a:r>
          </a:p>
        </p:txBody>
      </p:sp>
      <p:sp>
        <p:nvSpPr>
          <p:cNvPr id="3" name="Text Placeholder 2"/>
          <p:cNvSpPr>
            <a:spLocks noGrp="1"/>
          </p:cNvSpPr>
          <p:nvPr>
            <p:ph type="body" sz="quarter" idx="10"/>
          </p:nvPr>
        </p:nvSpPr>
        <p:spPr/>
        <p:txBody>
          <a:bodyPr/>
          <a:lstStyle/>
          <a:p>
            <a:endParaRPr lang="en-AU" dirty="0"/>
          </a:p>
          <a:p>
            <a:r>
              <a:rPr lang="en-AU" sz="3600"/>
              <a:t>http://pz.tt/desertmobile</a:t>
            </a:r>
            <a:endParaRPr lang="en-US" sz="3600" u="sng" dirty="0"/>
          </a:p>
        </p:txBody>
      </p:sp>
    </p:spTree>
    <p:extLst>
      <p:ext uri="{BB962C8B-B14F-4D97-AF65-F5344CB8AC3E}">
        <p14:creationId xmlns:p14="http://schemas.microsoft.com/office/powerpoint/2010/main" val="299501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More recent statistics</a:t>
            </a:r>
          </a:p>
        </p:txBody>
      </p:sp>
      <p:sp>
        <p:nvSpPr>
          <p:cNvPr id="3" name="Subtitle 2"/>
          <p:cNvSpPr>
            <a:spLocks noGrp="1"/>
          </p:cNvSpPr>
          <p:nvPr>
            <p:ph type="subTitle" idx="1"/>
          </p:nvPr>
        </p:nvSpPr>
        <p:spPr/>
        <p:txBody>
          <a:bodyPr/>
          <a:lstStyle/>
          <a:p>
            <a:endParaRPr lang="en-AU" dirty="0"/>
          </a:p>
        </p:txBody>
      </p:sp>
      <p:pic>
        <p:nvPicPr>
          <p:cNvPr id="1026" name="Picture 2" descr="comScore cross-platform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363662"/>
            <a:ext cx="8649979" cy="433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81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screen reader use</a:t>
            </a:r>
          </a:p>
        </p:txBody>
      </p:sp>
      <p:sp>
        <p:nvSpPr>
          <p:cNvPr id="8" name="TextBox 2"/>
          <p:cNvSpPr txBox="1">
            <a:spLocks noChangeArrowheads="1"/>
          </p:cNvSpPr>
          <p:nvPr/>
        </p:nvSpPr>
        <p:spPr bwMode="auto">
          <a:xfrm>
            <a:off x="7035312" y="1363662"/>
            <a:ext cx="4640873"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S PGothic" panose="020B0600070205080204" pitchFamily="34" charset="-128"/>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S PGothic" panose="020B060007020508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S PGothic" panose="020B060007020508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S PGothic" panose="020B060007020508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S PGothic" panose="020B0600070205080204" pitchFamily="34" charset="-128"/>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S PGothic" panose="020B0600070205080204" pitchFamily="34" charset="-128"/>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S PGothic" panose="020B0600070205080204" pitchFamily="34" charset="-128"/>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S PGothic" panose="020B0600070205080204" pitchFamily="34" charset="-128"/>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S PGothic" panose="020B0600070205080204" pitchFamily="34" charset="-128"/>
                <a:cs typeface="+mn-cs"/>
              </a:defRPr>
            </a:lvl9pPr>
          </a:lstStyle>
          <a:p>
            <a:pPr marL="0" indent="0">
              <a:buFont typeface="Arial" panose="020B0604020202020204" pitchFamily="34" charset="0"/>
              <a:buNone/>
            </a:pPr>
            <a:r>
              <a:rPr lang="en-AU" altLang="en-US" sz="4000" dirty="0">
                <a:latin typeface="Proxima Nova Cn Rg" panose="02000506030000020004" pitchFamily="50" charset="0"/>
              </a:rPr>
              <a:t>Percentage of screen reader users that use mobile</a:t>
            </a:r>
          </a:p>
        </p:txBody>
      </p:sp>
      <p:pic>
        <p:nvPicPr>
          <p:cNvPr id="3" name="Picture 2"/>
          <p:cNvPicPr>
            <a:picLocks noChangeAspect="1"/>
          </p:cNvPicPr>
          <p:nvPr/>
        </p:nvPicPr>
        <p:blipFill>
          <a:blip r:embed="rId3"/>
          <a:stretch>
            <a:fillRect/>
          </a:stretch>
        </p:blipFill>
        <p:spPr>
          <a:xfrm>
            <a:off x="381000" y="1488236"/>
            <a:ext cx="6487501" cy="3601349"/>
          </a:xfrm>
          <a:prstGeom prst="rect">
            <a:avLst/>
          </a:prstGeom>
        </p:spPr>
      </p:pic>
    </p:spTree>
    <p:extLst>
      <p:ext uri="{BB962C8B-B14F-4D97-AF65-F5344CB8AC3E}">
        <p14:creationId xmlns:p14="http://schemas.microsoft.com/office/powerpoint/2010/main" val="24702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Mobile-specific issues</a:t>
            </a:r>
          </a:p>
        </p:txBody>
      </p:sp>
      <p:sp>
        <p:nvSpPr>
          <p:cNvPr id="3" name="Text Placeholder 2"/>
          <p:cNvSpPr>
            <a:spLocks noGrp="1"/>
          </p:cNvSpPr>
          <p:nvPr>
            <p:ph type="body" sz="quarter" idx="10"/>
          </p:nvPr>
        </p:nvSpPr>
        <p:spPr/>
        <p:txBody>
          <a:bodyPr/>
          <a:lstStyle/>
          <a:p>
            <a:r>
              <a:rPr lang="en-AU" dirty="0"/>
              <a:t>PDFs</a:t>
            </a:r>
          </a:p>
        </p:txBody>
      </p:sp>
    </p:spTree>
    <p:extLst>
      <p:ext uri="{BB962C8B-B14F-4D97-AF65-F5344CB8AC3E}">
        <p14:creationId xmlns:p14="http://schemas.microsoft.com/office/powerpoint/2010/main" val="29936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PDFs</a:t>
            </a:r>
          </a:p>
        </p:txBody>
      </p:sp>
      <p:sp>
        <p:nvSpPr>
          <p:cNvPr id="3" name="Text Placeholder 2"/>
          <p:cNvSpPr>
            <a:spLocks noGrp="1"/>
          </p:cNvSpPr>
          <p:nvPr>
            <p:ph type="body" sz="quarter" idx="10"/>
          </p:nvPr>
        </p:nvSpPr>
        <p:spPr/>
        <p:txBody>
          <a:bodyPr/>
          <a:lstStyle/>
          <a:p>
            <a:r>
              <a:rPr lang="en-AU" dirty="0"/>
              <a:t>Not mobile friendly</a:t>
            </a:r>
          </a:p>
        </p:txBody>
      </p:sp>
      <p:pic>
        <p:nvPicPr>
          <p:cNvPr id="9" name="Picture Placeholder 8"/>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8" name="Picture Placeholder 7" descr="Mobile screenshot of Google search for &quot;search engine optimisation&quot;"/>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929" b="929"/>
          <a:stretch>
            <a:fillRect/>
          </a:stretch>
        </p:blipFill>
        <p:spPr/>
      </p:pic>
      <p:pic>
        <p:nvPicPr>
          <p:cNvPr id="11" name="Picture 10" descr="Screenshot of a PDF on a mobile - tiny text, very difficult to rea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5745" y="1176867"/>
            <a:ext cx="2598902" cy="4217169"/>
          </a:xfrm>
          <a:prstGeom prst="rect">
            <a:avLst/>
          </a:prstGeom>
        </p:spPr>
      </p:pic>
    </p:spTree>
    <p:extLst>
      <p:ext uri="{BB962C8B-B14F-4D97-AF65-F5344CB8AC3E}">
        <p14:creationId xmlns:p14="http://schemas.microsoft.com/office/powerpoint/2010/main" val="42471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PDFs</a:t>
            </a:r>
          </a:p>
        </p:txBody>
      </p:sp>
      <p:sp>
        <p:nvSpPr>
          <p:cNvPr id="3" name="Text Placeholder 2"/>
          <p:cNvSpPr>
            <a:spLocks noGrp="1"/>
          </p:cNvSpPr>
          <p:nvPr>
            <p:ph type="body" sz="quarter" idx="10"/>
          </p:nvPr>
        </p:nvSpPr>
        <p:spPr/>
        <p:txBody>
          <a:bodyPr/>
          <a:lstStyle/>
          <a:p>
            <a:r>
              <a:rPr lang="en-AU" dirty="0"/>
              <a:t>Which would you prefer?</a:t>
            </a:r>
          </a:p>
        </p:txBody>
      </p:sp>
      <p:pic>
        <p:nvPicPr>
          <p:cNvPr id="6" name="Picture Placeholder 5" descr="Screenshot of a PDF on a mobile - tiny text, very difficult to rea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Screenshot of an article on mobile - large text and easy to read"/>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333166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PDFs</a:t>
            </a:r>
          </a:p>
        </p:txBody>
      </p:sp>
      <p:sp>
        <p:nvSpPr>
          <p:cNvPr id="3" name="Text Placeholder 2"/>
          <p:cNvSpPr>
            <a:spLocks noGrp="1"/>
          </p:cNvSpPr>
          <p:nvPr>
            <p:ph type="body" sz="quarter" idx="10"/>
          </p:nvPr>
        </p:nvSpPr>
        <p:spPr/>
        <p:txBody>
          <a:bodyPr/>
          <a:lstStyle/>
          <a:p>
            <a:r>
              <a:rPr lang="en-AU" dirty="0"/>
              <a:t>Which would you prefer?</a:t>
            </a:r>
          </a:p>
        </p:txBody>
      </p:sp>
      <p:pic>
        <p:nvPicPr>
          <p:cNvPr id="6" name="Picture Placeholder 5" descr="Screenshot of a PDF on a mobile - tiny text, very difficult to rea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Screenshot of the Energy Rating web site with large text and icons. Very easy to us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669741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05799" y="2743200"/>
            <a:ext cx="3571876" cy="3362325"/>
          </a:xfrm>
        </p:spPr>
        <p:txBody>
          <a:bodyPr/>
          <a:lstStyle/>
          <a:p>
            <a:pPr algn="ctr"/>
            <a:r>
              <a:rPr lang="en-AU" dirty="0"/>
              <a:t>Larger file sizes + slower connection </a:t>
            </a:r>
          </a:p>
          <a:p>
            <a:pPr algn="ctr"/>
            <a:r>
              <a:rPr lang="en-AU" b="1" dirty="0"/>
              <a:t>equals</a:t>
            </a:r>
          </a:p>
          <a:p>
            <a:pPr algn="ctr"/>
            <a:r>
              <a:rPr lang="en-AU" dirty="0"/>
              <a:t>longer download + increased data usage</a:t>
            </a:r>
          </a:p>
        </p:txBody>
      </p:sp>
    </p:spTree>
    <p:extLst>
      <p:ext uri="{BB962C8B-B14F-4D97-AF65-F5344CB8AC3E}">
        <p14:creationId xmlns:p14="http://schemas.microsoft.com/office/powerpoint/2010/main" val="420026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Mobile-specific issues</a:t>
            </a:r>
          </a:p>
        </p:txBody>
      </p:sp>
      <p:sp>
        <p:nvSpPr>
          <p:cNvPr id="3" name="Text Placeholder 2"/>
          <p:cNvSpPr>
            <a:spLocks noGrp="1"/>
          </p:cNvSpPr>
          <p:nvPr>
            <p:ph type="body" sz="quarter" idx="10"/>
          </p:nvPr>
        </p:nvSpPr>
        <p:spPr/>
        <p:txBody>
          <a:bodyPr/>
          <a:lstStyle/>
          <a:p>
            <a:r>
              <a:rPr lang="en-AU" dirty="0"/>
              <a:t>Friendly to mobile</a:t>
            </a:r>
          </a:p>
        </p:txBody>
      </p:sp>
    </p:spTree>
    <p:extLst>
      <p:ext uri="{BB962C8B-B14F-4D97-AF65-F5344CB8AC3E}">
        <p14:creationId xmlns:p14="http://schemas.microsoft.com/office/powerpoint/2010/main" val="2002761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12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sites</a:t>
            </a:r>
          </a:p>
        </p:txBody>
      </p:sp>
      <p:sp>
        <p:nvSpPr>
          <p:cNvPr id="3" name="Text Placeholder 2"/>
          <p:cNvSpPr>
            <a:spLocks noGrp="1"/>
          </p:cNvSpPr>
          <p:nvPr>
            <p:ph type="body" sz="quarter" idx="10"/>
          </p:nvPr>
        </p:nvSpPr>
        <p:spPr/>
        <p:txBody>
          <a:bodyPr/>
          <a:lstStyle/>
          <a:p>
            <a:r>
              <a:rPr lang="en-AU" dirty="0"/>
              <a:t>Which would you prefer?</a:t>
            </a:r>
          </a:p>
        </p:txBody>
      </p:sp>
      <p:pic>
        <p:nvPicPr>
          <p:cNvPr id="6" name="Picture Placeholder 5" descr="Energy Rating application - very small text, impossible to rea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Energy Rating mobile app, six icons and descriptions, very easy to read"/>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28514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sites</a:t>
            </a:r>
          </a:p>
        </p:txBody>
      </p:sp>
      <p:sp>
        <p:nvSpPr>
          <p:cNvPr id="3" name="Text Placeholder 2"/>
          <p:cNvSpPr>
            <a:spLocks noGrp="1"/>
          </p:cNvSpPr>
          <p:nvPr>
            <p:ph type="body" sz="quarter" idx="10"/>
          </p:nvPr>
        </p:nvSpPr>
        <p:spPr/>
        <p:txBody>
          <a:bodyPr/>
          <a:lstStyle/>
          <a:p>
            <a:r>
              <a:rPr lang="en-AU" dirty="0"/>
              <a:t>Which would you prefer?</a:t>
            </a:r>
          </a:p>
        </p:txBody>
      </p:sp>
      <p:pic>
        <p:nvPicPr>
          <p:cNvPr id="6" name="Picture Placeholder 5" descr="Energy Rating application - very small text, impossible to rea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Energy Rating mobile app with large image showing energy star rating, type of appliance. Very easy to read"/>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28577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err="1"/>
              <a:t>Autoplay</a:t>
            </a:r>
            <a:r>
              <a:rPr lang="en-AU" dirty="0"/>
              <a:t> &amp; movement</a:t>
            </a:r>
          </a:p>
        </p:txBody>
      </p:sp>
    </p:spTree>
    <p:extLst>
      <p:ext uri="{BB962C8B-B14F-4D97-AF65-F5344CB8AC3E}">
        <p14:creationId xmlns:p14="http://schemas.microsoft.com/office/powerpoint/2010/main" val="228795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Autoplay</a:t>
            </a:r>
            <a:endParaRPr lang="en-AU" dirty="0"/>
          </a:p>
        </p:txBody>
      </p:sp>
      <p:sp>
        <p:nvSpPr>
          <p:cNvPr id="5" name="Text Placeholder 4"/>
          <p:cNvSpPr>
            <a:spLocks noGrp="1"/>
          </p:cNvSpPr>
          <p:nvPr>
            <p:ph type="body" sz="quarter" idx="10"/>
          </p:nvPr>
        </p:nvSpPr>
        <p:spPr/>
        <p:txBody>
          <a:bodyPr/>
          <a:lstStyle/>
          <a:p>
            <a:r>
              <a:rPr lang="en-AU" dirty="0"/>
              <a:t>#</a:t>
            </a:r>
            <a:r>
              <a:rPr lang="en-AU" dirty="0" err="1"/>
              <a:t>AccessibilityFail</a:t>
            </a:r>
            <a:endParaRPr lang="en-AU" dirty="0"/>
          </a:p>
          <a:p>
            <a:r>
              <a:rPr lang="en-AU" dirty="0"/>
              <a:t>One of the most serious accessibility failures of all time</a:t>
            </a:r>
          </a:p>
        </p:txBody>
      </p:sp>
      <p:sp>
        <p:nvSpPr>
          <p:cNvPr id="6" name="Picture Placeholder 5"/>
          <p:cNvSpPr>
            <a:spLocks noGrp="1"/>
          </p:cNvSpPr>
          <p:nvPr>
            <p:ph type="pic" sz="quarter" idx="11"/>
          </p:nvPr>
        </p:nvSpPr>
        <p:spPr/>
      </p:sp>
      <p:pic>
        <p:nvPicPr>
          <p:cNvPr id="4" name="Picture 3" descr="Jamie Oliver's mobile app, autoplaying a video in an iPhon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76867"/>
            <a:ext cx="2611302" cy="4512733"/>
          </a:xfrm>
          <a:prstGeom prst="rect">
            <a:avLst/>
          </a:prstGeom>
        </p:spPr>
      </p:pic>
    </p:spTree>
    <p:extLst>
      <p:ext uri="{BB962C8B-B14F-4D97-AF65-F5344CB8AC3E}">
        <p14:creationId xmlns:p14="http://schemas.microsoft.com/office/powerpoint/2010/main" val="162877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cqui-E web site with slideshow moving constantly. There is no way to stop this movemen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397" y="1175516"/>
            <a:ext cx="2586448" cy="4512733"/>
          </a:xfrm>
          <a:prstGeom prst="rect">
            <a:avLst/>
          </a:prstGeom>
        </p:spPr>
      </p:pic>
      <p:pic>
        <p:nvPicPr>
          <p:cNvPr id="8" name="Picture 7" descr="Jacqui-E web site with slideshow moving constantly. There is no way to stop this move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397" y="1175515"/>
            <a:ext cx="2586448" cy="4512733"/>
          </a:xfrm>
          <a:prstGeom prst="rect">
            <a:avLst/>
          </a:prstGeom>
        </p:spPr>
      </p:pic>
      <p:sp>
        <p:nvSpPr>
          <p:cNvPr id="2" name="Title 1"/>
          <p:cNvSpPr>
            <a:spLocks noGrp="1"/>
          </p:cNvSpPr>
          <p:nvPr>
            <p:ph type="ctrTitle"/>
          </p:nvPr>
        </p:nvSpPr>
        <p:spPr/>
        <p:txBody>
          <a:bodyPr/>
          <a:lstStyle/>
          <a:p>
            <a:r>
              <a:rPr lang="en-AU" dirty="0"/>
              <a:t>Continuous movement</a:t>
            </a:r>
          </a:p>
        </p:txBody>
      </p:sp>
      <p:sp>
        <p:nvSpPr>
          <p:cNvPr id="5" name="Text Placeholder 4"/>
          <p:cNvSpPr>
            <a:spLocks noGrp="1"/>
          </p:cNvSpPr>
          <p:nvPr>
            <p:ph type="body" sz="quarter" idx="10"/>
          </p:nvPr>
        </p:nvSpPr>
        <p:spPr/>
        <p:txBody>
          <a:bodyPr/>
          <a:lstStyle/>
          <a:p>
            <a:r>
              <a:rPr lang="en-AU" dirty="0"/>
              <a:t>#Annoying</a:t>
            </a:r>
          </a:p>
        </p:txBody>
      </p:sp>
    </p:spTree>
    <p:extLst>
      <p:ext uri="{BB962C8B-B14F-4D97-AF65-F5344CB8AC3E}">
        <p14:creationId xmlns:p14="http://schemas.microsoft.com/office/powerpoint/2010/main" val="67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Traps</a:t>
            </a:r>
          </a:p>
        </p:txBody>
      </p:sp>
    </p:spTree>
    <p:extLst>
      <p:ext uri="{BB962C8B-B14F-4D97-AF65-F5344CB8AC3E}">
        <p14:creationId xmlns:p14="http://schemas.microsoft.com/office/powerpoint/2010/main" val="3303218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Onscreen keyboard trap</a:t>
            </a:r>
          </a:p>
        </p:txBody>
      </p:sp>
      <p:sp>
        <p:nvSpPr>
          <p:cNvPr id="3" name="Text Placeholder 2"/>
          <p:cNvSpPr>
            <a:spLocks noGrp="1"/>
          </p:cNvSpPr>
          <p:nvPr>
            <p:ph type="body" sz="quarter" idx="10"/>
          </p:nvPr>
        </p:nvSpPr>
        <p:spPr/>
        <p:txBody>
          <a:bodyPr/>
          <a:lstStyle/>
          <a:p>
            <a:r>
              <a:rPr lang="en-AU" dirty="0"/>
              <a:t>Cannot dismiss keyboard</a:t>
            </a:r>
          </a:p>
        </p:txBody>
      </p:sp>
      <p:pic>
        <p:nvPicPr>
          <p:cNvPr id="5" name="Picture Placeholder 4" descr="Domain mobile app. Focus is in the Phone field and the keyboard option has popped up. It is not possible to close the keyboar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425285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Onscreen keyboard trap</a:t>
            </a:r>
          </a:p>
        </p:txBody>
      </p:sp>
      <p:sp>
        <p:nvSpPr>
          <p:cNvPr id="3" name="Text Placeholder 2"/>
          <p:cNvSpPr>
            <a:spLocks noGrp="1"/>
          </p:cNvSpPr>
          <p:nvPr>
            <p:ph type="body" sz="quarter" idx="10"/>
          </p:nvPr>
        </p:nvSpPr>
        <p:spPr/>
        <p:txBody>
          <a:bodyPr/>
          <a:lstStyle/>
          <a:p>
            <a:r>
              <a:rPr lang="en-AU" dirty="0"/>
              <a:t>Cannot dismiss keyboard</a:t>
            </a:r>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3577621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Hover trap</a:t>
            </a:r>
          </a:p>
        </p:txBody>
      </p:sp>
      <p:sp>
        <p:nvSpPr>
          <p:cNvPr id="3" name="Text Placeholder 2"/>
          <p:cNvSpPr>
            <a:spLocks noGrp="1"/>
          </p:cNvSpPr>
          <p:nvPr>
            <p:ph type="body" sz="quarter" idx="10"/>
          </p:nvPr>
        </p:nvSpPr>
        <p:spPr/>
        <p:txBody>
          <a:bodyPr/>
          <a:lstStyle/>
          <a:p>
            <a:r>
              <a:rPr lang="en-AU" dirty="0"/>
              <a:t>Cannot dismiss zoomed in section</a:t>
            </a:r>
          </a:p>
        </p:txBody>
      </p:sp>
      <p:sp>
        <p:nvSpPr>
          <p:cNvPr id="4" name="Picture Placeholder 3"/>
          <p:cNvSpPr>
            <a:spLocks noGrp="1"/>
          </p:cNvSpPr>
          <p:nvPr>
            <p:ph type="pic" sz="quarter" idx="11"/>
          </p:nvPr>
        </p:nvSpPr>
        <p:spPr/>
      </p:sp>
      <p:pic>
        <p:nvPicPr>
          <p:cNvPr id="2050" name="Picture 2" descr="Screenshot: Mobile hover trap: popup cannot be removed."/>
          <p:cNvPicPr>
            <a:picLocks noChangeAspect="1" noChangeArrowheads="1"/>
          </p:cNvPicPr>
          <p:nvPr/>
        </p:nvPicPr>
        <p:blipFill rotWithShape="1">
          <a:blip r:embed="rId2">
            <a:extLst>
              <a:ext uri="{28A0092B-C50C-407E-A947-70E740481C1C}">
                <a14:useLocalDpi xmlns:a14="http://schemas.microsoft.com/office/drawing/2010/main" val="0"/>
              </a:ext>
            </a:extLst>
          </a:blip>
          <a:srcRect l="2283" t="569" r="3175" b="1624"/>
          <a:stretch/>
        </p:blipFill>
        <p:spPr bwMode="auto">
          <a:xfrm>
            <a:off x="1066800" y="1176866"/>
            <a:ext cx="2590800" cy="451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78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Voiceover swipe trap</a:t>
            </a:r>
          </a:p>
        </p:txBody>
      </p:sp>
      <p:sp>
        <p:nvSpPr>
          <p:cNvPr id="3" name="Text Placeholder 2"/>
          <p:cNvSpPr>
            <a:spLocks noGrp="1"/>
          </p:cNvSpPr>
          <p:nvPr>
            <p:ph type="body" sz="quarter" idx="10"/>
          </p:nvPr>
        </p:nvSpPr>
        <p:spPr/>
        <p:txBody>
          <a:bodyPr/>
          <a:lstStyle/>
          <a:p>
            <a:r>
              <a:rPr lang="en-AU" dirty="0"/>
              <a:t>LinkedIn – status update</a:t>
            </a:r>
          </a:p>
          <a:p>
            <a:r>
              <a:rPr lang="en-AU" dirty="0"/>
              <a:t>Cannot dismiss page or access keyboard or back buttons</a:t>
            </a:r>
          </a:p>
        </p:txBody>
      </p:sp>
      <p:sp>
        <p:nvSpPr>
          <p:cNvPr id="4" name="Picture Placeholder 3"/>
          <p:cNvSpPr>
            <a:spLocks noGrp="1"/>
          </p:cNvSpPr>
          <p:nvPr>
            <p:ph type="pic" sz="quarter" idx="11"/>
          </p:nvPr>
        </p:nvSpPr>
        <p:spPr/>
      </p:sp>
      <p:pic>
        <p:nvPicPr>
          <p:cNvPr id="1026" name="Picture 2" descr="F7725D17-ED77-43DD-BB2E-C3EF48FABD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1" y="1176868"/>
            <a:ext cx="2590800" cy="451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633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429375" y="1518407"/>
            <a:ext cx="5600438" cy="4894115"/>
          </a:xfrm>
        </p:spPr>
        <p:txBody>
          <a:bodyPr/>
          <a:lstStyle/>
          <a:p>
            <a:r>
              <a:rPr lang="en-AU" sz="4400" dirty="0"/>
              <a:t>Speech-to-text program</a:t>
            </a:r>
          </a:p>
          <a:p>
            <a:r>
              <a:rPr lang="en-AU" sz="4400" dirty="0"/>
              <a:t>Onscreen magnifier</a:t>
            </a:r>
          </a:p>
          <a:p>
            <a:r>
              <a:rPr lang="en-AU" sz="4400" dirty="0"/>
              <a:t>Keyboard only</a:t>
            </a:r>
          </a:p>
          <a:p>
            <a:r>
              <a:rPr lang="en-AU" sz="4400" dirty="0"/>
              <a:t>Screen reader</a:t>
            </a:r>
          </a:p>
          <a:p>
            <a:endParaRPr lang="en-AU" sz="4400" dirty="0"/>
          </a:p>
          <a:p>
            <a:r>
              <a:rPr lang="en-AU" sz="4400" dirty="0"/>
              <a:t>Epilepsy / Migraines</a:t>
            </a:r>
          </a:p>
          <a:p>
            <a:r>
              <a:rPr lang="en-AU" sz="4400" dirty="0"/>
              <a:t>Fibromyalgia</a:t>
            </a:r>
          </a:p>
          <a:p>
            <a:r>
              <a:rPr lang="en-AU" sz="4400" dirty="0"/>
              <a:t>Dyslexia</a:t>
            </a:r>
          </a:p>
        </p:txBody>
      </p:sp>
      <p:sp>
        <p:nvSpPr>
          <p:cNvPr id="4" name="Title 3"/>
          <p:cNvSpPr>
            <a:spLocks noGrp="1"/>
          </p:cNvSpPr>
          <p:nvPr>
            <p:ph type="ctrTitle"/>
          </p:nvPr>
        </p:nvSpPr>
        <p:spPr/>
        <p:txBody>
          <a:bodyPr/>
          <a:lstStyle/>
          <a:p>
            <a:endParaRPr lang="en-AU"/>
          </a:p>
        </p:txBody>
      </p:sp>
    </p:spTree>
    <p:extLst>
      <p:ext uri="{BB962C8B-B14F-4D97-AF65-F5344CB8AC3E}">
        <p14:creationId xmlns:p14="http://schemas.microsoft.com/office/powerpoint/2010/main" val="1526187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Voiceover swipe trap</a:t>
            </a:r>
          </a:p>
        </p:txBody>
      </p:sp>
      <p:sp>
        <p:nvSpPr>
          <p:cNvPr id="3" name="Text Placeholder 2"/>
          <p:cNvSpPr>
            <a:spLocks noGrp="1"/>
          </p:cNvSpPr>
          <p:nvPr>
            <p:ph type="body" sz="quarter" idx="10"/>
          </p:nvPr>
        </p:nvSpPr>
        <p:spPr/>
        <p:txBody>
          <a:bodyPr/>
          <a:lstStyle/>
          <a:p>
            <a:r>
              <a:rPr lang="en-AU" dirty="0"/>
              <a:t>YouTube - homepage</a:t>
            </a:r>
          </a:p>
          <a:p>
            <a:r>
              <a:rPr lang="en-AU" dirty="0"/>
              <a:t>Cannot escape from search box</a:t>
            </a:r>
          </a:p>
        </p:txBody>
      </p:sp>
      <p:sp>
        <p:nvSpPr>
          <p:cNvPr id="4" name="Picture Placeholder 3"/>
          <p:cNvSpPr>
            <a:spLocks noGrp="1"/>
          </p:cNvSpPr>
          <p:nvPr>
            <p:ph type="pic" sz="quarter" idx="11"/>
          </p:nvPr>
        </p:nvSpPr>
        <p:spPr/>
      </p:sp>
      <p:pic>
        <p:nvPicPr>
          <p:cNvPr id="6" name="Picture 5" descr="Screenshot of YouTube mobile app with Search feature highlighted at the top of the page. The rest of the page (videos etc) is greyed out as if inactiv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76867"/>
            <a:ext cx="2590800" cy="4512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4752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Voiceover swipe trap</a:t>
            </a:r>
          </a:p>
        </p:txBody>
      </p:sp>
      <p:sp>
        <p:nvSpPr>
          <p:cNvPr id="3" name="Text Placeholder 2"/>
          <p:cNvSpPr>
            <a:spLocks noGrp="1"/>
          </p:cNvSpPr>
          <p:nvPr>
            <p:ph type="body" sz="quarter" idx="10"/>
          </p:nvPr>
        </p:nvSpPr>
        <p:spPr/>
        <p:txBody>
          <a:bodyPr/>
          <a:lstStyle/>
          <a:p>
            <a:r>
              <a:rPr lang="en-AU" dirty="0"/>
              <a:t>Facebook– Friends list</a:t>
            </a:r>
          </a:p>
          <a:p>
            <a:r>
              <a:rPr lang="en-AU" dirty="0"/>
              <a:t>Cannot go back to news feed, access keyboard or back button</a:t>
            </a:r>
          </a:p>
        </p:txBody>
      </p:sp>
      <p:sp>
        <p:nvSpPr>
          <p:cNvPr id="4" name="Picture Placeholder 3"/>
          <p:cNvSpPr>
            <a:spLocks noGrp="1"/>
          </p:cNvSpPr>
          <p:nvPr>
            <p:ph type="pic" sz="quarter" idx="11"/>
          </p:nvPr>
        </p:nvSpPr>
        <p:spPr/>
      </p:sp>
      <p:pic>
        <p:nvPicPr>
          <p:cNvPr id="6" name="Picture 5" descr="When on the Friends Chat section - which is accessed by swiping from the news feed, it is not possible to then return to the news feed."/>
          <p:cNvPicPr>
            <a:picLocks noChangeAspect="1"/>
          </p:cNvPicPr>
          <p:nvPr/>
        </p:nvPicPr>
        <p:blipFill rotWithShape="1">
          <a:blip r:embed="rId2">
            <a:extLst>
              <a:ext uri="{28A0092B-C50C-407E-A947-70E740481C1C}">
                <a14:useLocalDpi xmlns:a14="http://schemas.microsoft.com/office/drawing/2010/main" val="0"/>
              </a:ext>
            </a:extLst>
          </a:blip>
          <a:srcRect l="7450" r="39213"/>
          <a:stretch/>
        </p:blipFill>
        <p:spPr>
          <a:xfrm>
            <a:off x="1069675" y="1176866"/>
            <a:ext cx="2587130" cy="4512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2367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Touch trap</a:t>
            </a:r>
          </a:p>
        </p:txBody>
      </p:sp>
      <p:sp>
        <p:nvSpPr>
          <p:cNvPr id="3" name="Text Placeholder 2"/>
          <p:cNvSpPr>
            <a:spLocks noGrp="1"/>
          </p:cNvSpPr>
          <p:nvPr>
            <p:ph type="body" sz="quarter" idx="10"/>
          </p:nvPr>
        </p:nvSpPr>
        <p:spPr/>
        <p:txBody>
          <a:bodyPr/>
          <a:lstStyle/>
          <a:p>
            <a:r>
              <a:rPr lang="en-AU" dirty="0"/>
              <a:t>Cannot move the screen unless you activate the up arrow</a:t>
            </a:r>
          </a:p>
        </p:txBody>
      </p: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28378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Alternatives</a:t>
            </a:r>
          </a:p>
        </p:txBody>
      </p:sp>
    </p:spTree>
    <p:extLst>
      <p:ext uri="{BB962C8B-B14F-4D97-AF65-F5344CB8AC3E}">
        <p14:creationId xmlns:p14="http://schemas.microsoft.com/office/powerpoint/2010/main" val="143903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Alternatives</a:t>
            </a:r>
          </a:p>
        </p:txBody>
      </p:sp>
      <p:sp>
        <p:nvSpPr>
          <p:cNvPr id="3" name="Text Placeholder 2"/>
          <p:cNvSpPr>
            <a:spLocks noGrp="1"/>
          </p:cNvSpPr>
          <p:nvPr>
            <p:ph type="body" sz="quarter" idx="10"/>
          </p:nvPr>
        </p:nvSpPr>
        <p:spPr/>
        <p:txBody>
          <a:bodyPr/>
          <a:lstStyle/>
          <a:p>
            <a:r>
              <a:rPr lang="en-AU" dirty="0"/>
              <a:t>Buttons need alternatives too…</a:t>
            </a:r>
          </a:p>
        </p:txBody>
      </p:sp>
      <p:pic>
        <p:nvPicPr>
          <p:cNvPr id="5" name="Picture Placeholder 4" descr="Coles mobile app. There are buttons at the bottom of the app specifying List, Specials, Product Tour and More. These buttons do not have alternatives."/>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765693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Access</a:t>
            </a:r>
          </a:p>
        </p:txBody>
      </p:sp>
    </p:spTree>
    <p:extLst>
      <p:ext uri="{BB962C8B-B14F-4D97-AF65-F5344CB8AC3E}">
        <p14:creationId xmlns:p14="http://schemas.microsoft.com/office/powerpoint/2010/main" val="1472873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Keyboard</a:t>
            </a:r>
          </a:p>
        </p:txBody>
      </p:sp>
      <p:sp>
        <p:nvSpPr>
          <p:cNvPr id="3" name="Text Placeholder 2"/>
          <p:cNvSpPr>
            <a:spLocks noGrp="1"/>
          </p:cNvSpPr>
          <p:nvPr>
            <p:ph type="body" sz="quarter" idx="10"/>
          </p:nvPr>
        </p:nvSpPr>
        <p:spPr/>
        <p:txBody>
          <a:bodyPr/>
          <a:lstStyle/>
          <a:p>
            <a:r>
              <a:rPr lang="en-AU" dirty="0"/>
              <a:t>Know your inputs</a:t>
            </a:r>
          </a:p>
        </p:txBody>
      </p:sp>
      <p:pic>
        <p:nvPicPr>
          <p:cNvPr id="5" name="Picture Placeholder 4" descr="eLance mobile web site which has a cutom widget for the date. It is coded as a text field so the keyboard has popped up, but the numbers in the field are overlapped by the keyboard and cannot be seen."/>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3007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Text size too small</a:t>
            </a:r>
          </a:p>
        </p:txBody>
      </p:sp>
    </p:spTree>
    <p:extLst>
      <p:ext uri="{BB962C8B-B14F-4D97-AF65-F5344CB8AC3E}">
        <p14:creationId xmlns:p14="http://schemas.microsoft.com/office/powerpoint/2010/main" val="515690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size</a:t>
            </a:r>
          </a:p>
        </p:txBody>
      </p:sp>
      <p:sp>
        <p:nvSpPr>
          <p:cNvPr id="6" name="Text Placeholder 5"/>
          <p:cNvSpPr>
            <a:spLocks noGrp="1"/>
          </p:cNvSpPr>
          <p:nvPr>
            <p:ph type="body" sz="quarter" idx="10"/>
          </p:nvPr>
        </p:nvSpPr>
        <p:spPr/>
        <p:txBody>
          <a:bodyPr/>
          <a:lstStyle/>
          <a:p>
            <a:r>
              <a:rPr lang="en-AU" dirty="0"/>
              <a:t>Too small</a:t>
            </a:r>
          </a:p>
        </p:txBody>
      </p:sp>
      <p:sp>
        <p:nvSpPr>
          <p:cNvPr id="7" name="Picture Placeholder 6"/>
          <p:cNvSpPr>
            <a:spLocks noGrp="1"/>
          </p:cNvSpPr>
          <p:nvPr>
            <p:ph type="pic" sz="quarter" idx="11"/>
          </p:nvPr>
        </p:nvSpPr>
        <p:spPr/>
      </p:sp>
      <p:pic>
        <p:nvPicPr>
          <p:cNvPr id="4" name="Picture 3" descr="Etsy mobile app. Description of the item is in very small text. It cannot be increas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76867"/>
            <a:ext cx="2590800" cy="4527763"/>
          </a:xfrm>
          <a:prstGeom prst="rect">
            <a:avLst/>
          </a:prstGeom>
        </p:spPr>
      </p:pic>
    </p:spTree>
    <p:extLst>
      <p:ext uri="{BB962C8B-B14F-4D97-AF65-F5344CB8AC3E}">
        <p14:creationId xmlns:p14="http://schemas.microsoft.com/office/powerpoint/2010/main" val="1740134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size too small</a:t>
            </a:r>
          </a:p>
        </p:txBody>
      </p:sp>
      <p:sp>
        <p:nvSpPr>
          <p:cNvPr id="7" name="Text Placeholder 6"/>
          <p:cNvSpPr>
            <a:spLocks noGrp="1"/>
          </p:cNvSpPr>
          <p:nvPr>
            <p:ph type="body" sz="quarter" idx="10"/>
          </p:nvPr>
        </p:nvSpPr>
        <p:spPr/>
        <p:txBody>
          <a:bodyPr/>
          <a:lstStyle/>
          <a:p>
            <a:r>
              <a:rPr lang="en-AU" dirty="0"/>
              <a:t>Too small</a:t>
            </a:r>
          </a:p>
        </p:txBody>
      </p:sp>
      <p:pic>
        <p:nvPicPr>
          <p:cNvPr id="3" name="Picture Placeholder 2" descr="Virgin mobile app showing the location of the plane the user is on. Bottom right there is white text on a red background that cannot be read by any users, let alone people with vision impairments. Cannot be zoomed in."/>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908121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It’s not just </a:t>
            </a:r>
            <a:br>
              <a:rPr lang="en-AU" dirty="0"/>
            </a:br>
            <a:r>
              <a:rPr lang="en-AU" dirty="0"/>
              <a:t>about vision impairments</a:t>
            </a:r>
          </a:p>
        </p:txBody>
      </p:sp>
    </p:spTree>
    <p:extLst>
      <p:ext uri="{BB962C8B-B14F-4D97-AF65-F5344CB8AC3E}">
        <p14:creationId xmlns:p14="http://schemas.microsoft.com/office/powerpoint/2010/main" val="3490304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Text size settings not supported</a:t>
            </a:r>
          </a:p>
        </p:txBody>
      </p:sp>
    </p:spTree>
    <p:extLst>
      <p:ext uri="{BB962C8B-B14F-4D97-AF65-F5344CB8AC3E}">
        <p14:creationId xmlns:p14="http://schemas.microsoft.com/office/powerpoint/2010/main" val="606514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a:t>System settings</a:t>
            </a:r>
          </a:p>
        </p:txBody>
      </p:sp>
      <p:sp>
        <p:nvSpPr>
          <p:cNvPr id="9" name="Text Placeholder 8"/>
          <p:cNvSpPr>
            <a:spLocks noGrp="1"/>
          </p:cNvSpPr>
          <p:nvPr>
            <p:ph type="body" sz="quarter" idx="10"/>
          </p:nvPr>
        </p:nvSpPr>
        <p:spPr/>
        <p:txBody>
          <a:bodyPr/>
          <a:lstStyle/>
          <a:p>
            <a:r>
              <a:rPr lang="en-AU" dirty="0"/>
              <a:t>#</a:t>
            </a:r>
            <a:r>
              <a:rPr lang="en-AU" dirty="0" err="1"/>
              <a:t>TestAllThe</a:t>
            </a:r>
            <a:br>
              <a:rPr lang="en-AU" dirty="0"/>
            </a:br>
            <a:r>
              <a:rPr lang="en-AU" dirty="0"/>
              <a:t>Things</a:t>
            </a:r>
          </a:p>
        </p:txBody>
      </p:sp>
      <p:pic>
        <p:nvPicPr>
          <p:cNvPr id="6" name="Picture Placeholder 5" descr="Duo mobile app. Heading says AccessibilityOz - text size settings in iOs is on small."/>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Duo mobile app. Only part of the heading can be read as it is overlapped by other sections. Text size settings in iOs is on larg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876712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System settings</a:t>
            </a:r>
          </a:p>
        </p:txBody>
      </p:sp>
      <p:sp>
        <p:nvSpPr>
          <p:cNvPr id="3" name="Text Placeholder 2"/>
          <p:cNvSpPr>
            <a:spLocks noGrp="1"/>
          </p:cNvSpPr>
          <p:nvPr>
            <p:ph type="body" sz="quarter" idx="10"/>
          </p:nvPr>
        </p:nvSpPr>
        <p:spPr/>
        <p:txBody>
          <a:bodyPr/>
          <a:lstStyle/>
          <a:p>
            <a:r>
              <a:rPr lang="en-AU" dirty="0"/>
              <a:t>#</a:t>
            </a:r>
            <a:r>
              <a:rPr lang="en-AU" dirty="0" err="1"/>
              <a:t>TestAllThe</a:t>
            </a:r>
            <a:br>
              <a:rPr lang="en-AU" dirty="0"/>
            </a:br>
            <a:r>
              <a:rPr lang="en-AU" dirty="0"/>
              <a:t>Things</a:t>
            </a:r>
          </a:p>
        </p:txBody>
      </p:sp>
      <p:pic>
        <p:nvPicPr>
          <p:cNvPr id="6" name="Picture Placeholder 5" descr="Urbanspoon mobile app. Heading says Discover, Cuisine and Open for - text size settings in iOs is on small."/>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Ufrbanspoon mobile app. Heading says Discover, Cuisine and Open for but is all overlapped by images of food. Text size settings in iOs is on larg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454905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System settings</a:t>
            </a:r>
          </a:p>
        </p:txBody>
      </p:sp>
      <p:sp>
        <p:nvSpPr>
          <p:cNvPr id="3" name="Text Placeholder 2"/>
          <p:cNvSpPr>
            <a:spLocks noGrp="1"/>
          </p:cNvSpPr>
          <p:nvPr>
            <p:ph type="body" sz="quarter" idx="10"/>
          </p:nvPr>
        </p:nvSpPr>
        <p:spPr/>
        <p:txBody>
          <a:bodyPr/>
          <a:lstStyle/>
          <a:p>
            <a:r>
              <a:rPr lang="en-AU" dirty="0"/>
              <a:t>If Apple can’t get it right…</a:t>
            </a:r>
          </a:p>
        </p:txBody>
      </p:sp>
      <p:pic>
        <p:nvPicPr>
          <p:cNvPr id="6" name="Picture Placeholder 5" descr="Settings on Apple iPhone. Heading says Apps that support Dynamic text will adjust to your preferred reading size below. Text size settings in iOs is on small."/>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Settings on Apple iPhone. Heading says Apps that support Dy... (text is cut off). Text size settings in iOs is on larg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153697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Large text is not…</a:t>
            </a:r>
          </a:p>
          <a:p>
            <a:r>
              <a:rPr lang="en-AU" dirty="0"/>
              <a:t>large.</a:t>
            </a:r>
          </a:p>
        </p:txBody>
      </p:sp>
    </p:spTree>
    <p:extLst>
      <p:ext uri="{BB962C8B-B14F-4D97-AF65-F5344CB8AC3E}">
        <p14:creationId xmlns:p14="http://schemas.microsoft.com/office/powerpoint/2010/main" val="2670125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size</a:t>
            </a:r>
          </a:p>
        </p:txBody>
      </p:sp>
      <p:sp>
        <p:nvSpPr>
          <p:cNvPr id="3" name="Text Placeholder 2"/>
          <p:cNvSpPr>
            <a:spLocks noGrp="1"/>
          </p:cNvSpPr>
          <p:nvPr>
            <p:ph type="body" sz="quarter" idx="10"/>
          </p:nvPr>
        </p:nvSpPr>
        <p:spPr/>
        <p:txBody>
          <a:bodyPr/>
          <a:lstStyle/>
          <a:p>
            <a:r>
              <a:rPr lang="en-AU" dirty="0"/>
              <a:t>Do you call that large text?</a:t>
            </a:r>
          </a:p>
        </p:txBody>
      </p:sp>
      <p:pic>
        <p:nvPicPr>
          <p:cNvPr id="6" name="Picture Placeholder 5" descr="Twitter mobile app. Text size settings are small. Text is a normal siz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Twitter mobile app. Text size settings are large. Text is a normal size, and only slightly larger than in last exampl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4204598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In-app settings</a:t>
            </a:r>
          </a:p>
        </p:txBody>
      </p:sp>
      <p:sp>
        <p:nvSpPr>
          <p:cNvPr id="3" name="Text Placeholder 2"/>
          <p:cNvSpPr>
            <a:spLocks noGrp="1"/>
          </p:cNvSpPr>
          <p:nvPr>
            <p:ph type="body" sz="quarter" idx="10"/>
          </p:nvPr>
        </p:nvSpPr>
        <p:spPr/>
        <p:txBody>
          <a:bodyPr/>
          <a:lstStyle/>
          <a:p>
            <a:r>
              <a:rPr lang="en-AU" dirty="0"/>
              <a:t>Do you call that large text?</a:t>
            </a:r>
          </a:p>
        </p:txBody>
      </p:sp>
      <p:pic>
        <p:nvPicPr>
          <p:cNvPr id="6" name="Picture Placeholder 5" descr="BBC mobile app. Text size settings are small. Text is a normal siz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Twitter mobile app. Text size settings are large. Text is a normal size, only slightly larger than the previous exampl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65006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In-app settings</a:t>
            </a:r>
          </a:p>
        </p:txBody>
      </p:sp>
      <p:sp>
        <p:nvSpPr>
          <p:cNvPr id="3" name="Text Placeholder 2"/>
          <p:cNvSpPr>
            <a:spLocks noGrp="1"/>
          </p:cNvSpPr>
          <p:nvPr>
            <p:ph type="body" sz="quarter" idx="10"/>
          </p:nvPr>
        </p:nvSpPr>
        <p:spPr/>
        <p:txBody>
          <a:bodyPr/>
          <a:lstStyle/>
          <a:p>
            <a:r>
              <a:rPr lang="en-AU" dirty="0"/>
              <a:t>Do you call that large text?</a:t>
            </a:r>
          </a:p>
        </p:txBody>
      </p:sp>
      <p:pic>
        <p:nvPicPr>
          <p:cNvPr id="8" name="Picture Placeholder 7" descr="ABC  mobile app. Text size settings are small. Text is a normal siz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9" name="Picture Placeholder 8" descr="ABC mobile app. Text size settings are large. Text is only slightly larger (only main text of article shown)"/>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6975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In-app settings</a:t>
            </a:r>
          </a:p>
        </p:txBody>
      </p:sp>
      <p:sp>
        <p:nvSpPr>
          <p:cNvPr id="3" name="Text Placeholder 2"/>
          <p:cNvSpPr>
            <a:spLocks noGrp="1"/>
          </p:cNvSpPr>
          <p:nvPr>
            <p:ph type="body" sz="quarter" idx="10"/>
          </p:nvPr>
        </p:nvSpPr>
        <p:spPr/>
        <p:txBody>
          <a:bodyPr/>
          <a:lstStyle/>
          <a:p>
            <a:r>
              <a:rPr lang="en-AU" dirty="0" err="1"/>
              <a:t>Ummm</a:t>
            </a:r>
            <a:r>
              <a:rPr lang="en-AU" dirty="0"/>
              <a:t>… where is the large text?</a:t>
            </a:r>
          </a:p>
        </p:txBody>
      </p:sp>
      <p:pic>
        <p:nvPicPr>
          <p:cNvPr id="6" name="Picture Placeholder 5" descr="ABC mobile app. Text size settings are small. Text is a normal size. Screenshot shows heading and tag line only"/>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ABC mobile app. Text size settings are large. Text is exactly the same size as previous example.  Screenshot shows heading and tag line only"/>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050956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Colour contrast</a:t>
            </a:r>
          </a:p>
        </p:txBody>
      </p:sp>
    </p:spTree>
    <p:extLst>
      <p:ext uri="{BB962C8B-B14F-4D97-AF65-F5344CB8AC3E}">
        <p14:creationId xmlns:p14="http://schemas.microsoft.com/office/powerpoint/2010/main" val="61239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Our Services</a:t>
            </a:r>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
            </a:pPr>
            <a:r>
              <a:rPr lang="en-AU" dirty="0"/>
              <a:t>Audits</a:t>
            </a:r>
          </a:p>
          <a:p>
            <a:pPr marL="571500" indent="-571500">
              <a:buFont typeface="Wingdings" panose="05000000000000000000" pitchFamily="2" charset="2"/>
              <a:buChar char="§"/>
            </a:pPr>
            <a:r>
              <a:rPr lang="en-AU" dirty="0"/>
              <a:t>Mobile testing</a:t>
            </a:r>
          </a:p>
          <a:p>
            <a:pPr marL="571500" indent="-571500">
              <a:buFont typeface="Wingdings" panose="05000000000000000000" pitchFamily="2" charset="2"/>
              <a:buChar char="§"/>
            </a:pPr>
            <a:r>
              <a:rPr lang="en-AU" dirty="0"/>
              <a:t>Building web sites</a:t>
            </a:r>
          </a:p>
          <a:p>
            <a:pPr marL="571500" indent="-571500">
              <a:buFont typeface="Wingdings" panose="05000000000000000000" pitchFamily="2" charset="2"/>
              <a:buChar char="§"/>
            </a:pPr>
            <a:r>
              <a:rPr lang="en-AU" dirty="0"/>
              <a:t>CMS testing</a:t>
            </a:r>
          </a:p>
          <a:p>
            <a:pPr marL="571500" indent="-571500">
              <a:buFont typeface="Wingdings" panose="05000000000000000000" pitchFamily="2" charset="2"/>
              <a:buChar char="§"/>
            </a:pPr>
            <a:r>
              <a:rPr lang="en-AU" dirty="0"/>
              <a:t>Accessible design</a:t>
            </a:r>
          </a:p>
          <a:p>
            <a:pPr marL="571500" indent="-571500">
              <a:buFont typeface="Wingdings" panose="05000000000000000000" pitchFamily="2" charset="2"/>
              <a:buChar char="§"/>
            </a:pPr>
            <a:r>
              <a:rPr lang="en-AU" dirty="0"/>
              <a:t>Video accessibility</a:t>
            </a:r>
          </a:p>
        </p:txBody>
      </p:sp>
      <p:sp>
        <p:nvSpPr>
          <p:cNvPr id="4" name="Text Placeholder 3"/>
          <p:cNvSpPr>
            <a:spLocks noGrp="1"/>
          </p:cNvSpPr>
          <p:nvPr>
            <p:ph type="body" sz="quarter" idx="13"/>
          </p:nvPr>
        </p:nvSpPr>
        <p:spPr/>
        <p:txBody>
          <a:bodyPr/>
          <a:lstStyle/>
          <a:p>
            <a:pPr marL="571500" indent="-571500">
              <a:buFont typeface="Wingdings" panose="05000000000000000000" pitchFamily="2" charset="2"/>
              <a:buChar char="§"/>
            </a:pPr>
            <a:r>
              <a:rPr lang="en-AU" dirty="0"/>
              <a:t>User testing</a:t>
            </a:r>
          </a:p>
          <a:p>
            <a:pPr marL="571500" indent="-571500">
              <a:buFont typeface="Wingdings" panose="05000000000000000000" pitchFamily="2" charset="2"/>
              <a:buChar char="§"/>
            </a:pPr>
            <a:r>
              <a:rPr lang="en-AU" dirty="0"/>
              <a:t>OS / browser testing</a:t>
            </a:r>
          </a:p>
          <a:p>
            <a:pPr marL="571500" indent="-571500">
              <a:buFont typeface="Wingdings" panose="05000000000000000000" pitchFamily="2" charset="2"/>
              <a:buChar char="§"/>
            </a:pPr>
            <a:r>
              <a:rPr lang="en-AU" dirty="0"/>
              <a:t>Consultation</a:t>
            </a:r>
          </a:p>
          <a:p>
            <a:pPr marL="571500" indent="-571500">
              <a:buFont typeface="Wingdings" panose="05000000000000000000" pitchFamily="2" charset="2"/>
              <a:buChar char="§"/>
            </a:pPr>
            <a:r>
              <a:rPr lang="en-AU" dirty="0"/>
              <a:t>Accessible documents</a:t>
            </a:r>
          </a:p>
          <a:p>
            <a:pPr marL="571500" indent="-571500">
              <a:buFont typeface="Wingdings" panose="05000000000000000000" pitchFamily="2" charset="2"/>
              <a:buChar char="§"/>
            </a:pPr>
            <a:endParaRPr lang="en-AU" dirty="0"/>
          </a:p>
          <a:p>
            <a:pPr marL="0" indent="0">
              <a:buNone/>
            </a:pPr>
            <a:endParaRPr lang="en-AU" dirty="0"/>
          </a:p>
        </p:txBody>
      </p:sp>
    </p:spTree>
    <p:extLst>
      <p:ext uri="{BB962C8B-B14F-4D97-AF65-F5344CB8AC3E}">
        <p14:creationId xmlns:p14="http://schemas.microsoft.com/office/powerpoint/2010/main" val="176008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Colour contrast</a:t>
            </a:r>
          </a:p>
        </p:txBody>
      </p:sp>
      <p:sp>
        <p:nvSpPr>
          <p:cNvPr id="6" name="Text Placeholder 5"/>
          <p:cNvSpPr>
            <a:spLocks noGrp="1"/>
          </p:cNvSpPr>
          <p:nvPr>
            <p:ph type="body" sz="quarter" idx="10"/>
          </p:nvPr>
        </p:nvSpPr>
        <p:spPr/>
        <p:txBody>
          <a:bodyPr/>
          <a:lstStyle/>
          <a:p>
            <a:r>
              <a:rPr lang="en-AU" dirty="0"/>
              <a:t>Grey text on a white background: #</a:t>
            </a:r>
            <a:r>
              <a:rPr lang="en-AU" dirty="0" err="1"/>
              <a:t>JustSayNo</a:t>
            </a:r>
            <a:endParaRPr lang="en-AU" dirty="0"/>
          </a:p>
        </p:txBody>
      </p:sp>
      <p:sp>
        <p:nvSpPr>
          <p:cNvPr id="7" name="Picture Placeholder 6"/>
          <p:cNvSpPr>
            <a:spLocks noGrp="1"/>
          </p:cNvSpPr>
          <p:nvPr>
            <p:ph type="pic" sz="quarter" idx="11"/>
          </p:nvPr>
        </p:nvSpPr>
        <p:spPr/>
      </p:sp>
      <p:pic>
        <p:nvPicPr>
          <p:cNvPr id="4" name="Picture 3" descr="Amazon mobile app. Shop by department section. The search bar has text in grey on a white background that does not meet colour contrast requirem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1" y="1176867"/>
            <a:ext cx="2590800" cy="4512733"/>
          </a:xfrm>
          <a:prstGeom prst="rect">
            <a:avLst/>
          </a:prstGeom>
        </p:spPr>
      </p:pic>
    </p:spTree>
    <p:extLst>
      <p:ext uri="{BB962C8B-B14F-4D97-AF65-F5344CB8AC3E}">
        <p14:creationId xmlns:p14="http://schemas.microsoft.com/office/powerpoint/2010/main" val="3817622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Colour contrast</a:t>
            </a:r>
          </a:p>
        </p:txBody>
      </p:sp>
      <p:sp>
        <p:nvSpPr>
          <p:cNvPr id="6" name="Text Placeholder 5"/>
          <p:cNvSpPr>
            <a:spLocks noGrp="1"/>
          </p:cNvSpPr>
          <p:nvPr>
            <p:ph type="body" sz="quarter" idx="10"/>
          </p:nvPr>
        </p:nvSpPr>
        <p:spPr/>
        <p:txBody>
          <a:bodyPr/>
          <a:lstStyle/>
          <a:p>
            <a:r>
              <a:rPr lang="en-AU" dirty="0"/>
              <a:t>Grey text on a </a:t>
            </a:r>
            <a:r>
              <a:rPr lang="en-AU" b="1" dirty="0"/>
              <a:t>grey</a:t>
            </a:r>
            <a:r>
              <a:rPr lang="en-AU" dirty="0"/>
              <a:t> background: #</a:t>
            </a:r>
            <a:r>
              <a:rPr lang="en-AU" dirty="0" err="1"/>
              <a:t>JustSayNo</a:t>
            </a:r>
            <a:endParaRPr lang="en-AU" dirty="0"/>
          </a:p>
        </p:txBody>
      </p:sp>
      <p:sp>
        <p:nvSpPr>
          <p:cNvPr id="7" name="Picture Placeholder 6"/>
          <p:cNvSpPr>
            <a:spLocks noGrp="1"/>
          </p:cNvSpPr>
          <p:nvPr>
            <p:ph type="pic" sz="quarter" idx="11"/>
          </p:nvPr>
        </p:nvSpPr>
        <p:spPr/>
      </p:sp>
      <p:pic>
        <p:nvPicPr>
          <p:cNvPr id="5" name="Picture 4" descr="eBay mobile app. Sign in and register section. The search bar has text in grey on a grey background that does not meet colour contrast requirem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1" y="1176867"/>
            <a:ext cx="2590800" cy="4512733"/>
          </a:xfrm>
          <a:prstGeom prst="rect">
            <a:avLst/>
          </a:prstGeom>
        </p:spPr>
      </p:pic>
    </p:spTree>
    <p:extLst>
      <p:ext uri="{BB962C8B-B14F-4D97-AF65-F5344CB8AC3E}">
        <p14:creationId xmlns:p14="http://schemas.microsoft.com/office/powerpoint/2010/main" val="3779379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Colour contrast</a:t>
            </a:r>
          </a:p>
        </p:txBody>
      </p:sp>
      <p:sp>
        <p:nvSpPr>
          <p:cNvPr id="6" name="Text Placeholder 5"/>
          <p:cNvSpPr>
            <a:spLocks noGrp="1"/>
          </p:cNvSpPr>
          <p:nvPr>
            <p:ph type="body" sz="quarter" idx="10"/>
          </p:nvPr>
        </p:nvSpPr>
        <p:spPr/>
        <p:txBody>
          <a:bodyPr/>
          <a:lstStyle/>
          <a:p>
            <a:r>
              <a:rPr lang="en-AU" dirty="0"/>
              <a:t>Grey text on a </a:t>
            </a:r>
            <a:r>
              <a:rPr lang="en-AU" b="1" dirty="0"/>
              <a:t>grey</a:t>
            </a:r>
            <a:r>
              <a:rPr lang="en-AU" dirty="0"/>
              <a:t> background: #</a:t>
            </a:r>
            <a:r>
              <a:rPr lang="en-AU" dirty="0" err="1"/>
              <a:t>JustSayNo</a:t>
            </a:r>
            <a:endParaRPr lang="en-AU" dirty="0"/>
          </a:p>
        </p:txBody>
      </p:sp>
      <p:sp>
        <p:nvSpPr>
          <p:cNvPr id="7" name="Picture Placeholder 6"/>
          <p:cNvSpPr>
            <a:spLocks noGrp="1"/>
          </p:cNvSpPr>
          <p:nvPr>
            <p:ph type="pic" sz="quarter" idx="11"/>
          </p:nvPr>
        </p:nvSpPr>
        <p:spPr/>
      </p:sp>
      <p:pic>
        <p:nvPicPr>
          <p:cNvPr id="5" name="Picture 4" descr="LinkedIn mobile app. Who's viewed your profile section. The contacts are rated 1st degree, 2nd degree and 3rd degree. This text is dark grey on a grey background that does not meet colour contrast requirem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1" y="1176867"/>
            <a:ext cx="2590800" cy="4512733"/>
          </a:xfrm>
          <a:prstGeom prst="rect">
            <a:avLst/>
          </a:prstGeom>
        </p:spPr>
      </p:pic>
    </p:spTree>
    <p:extLst>
      <p:ext uri="{BB962C8B-B14F-4D97-AF65-F5344CB8AC3E}">
        <p14:creationId xmlns:p14="http://schemas.microsoft.com/office/powerpoint/2010/main" val="1466005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Colour alone</a:t>
            </a:r>
          </a:p>
        </p:txBody>
      </p:sp>
    </p:spTree>
    <p:extLst>
      <p:ext uri="{BB962C8B-B14F-4D97-AF65-F5344CB8AC3E}">
        <p14:creationId xmlns:p14="http://schemas.microsoft.com/office/powerpoint/2010/main" val="3276691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Colour alone</a:t>
            </a:r>
          </a:p>
        </p:txBody>
      </p:sp>
      <p:sp>
        <p:nvSpPr>
          <p:cNvPr id="8" name="Text Placeholder 7"/>
          <p:cNvSpPr>
            <a:spLocks noGrp="1"/>
          </p:cNvSpPr>
          <p:nvPr>
            <p:ph type="body" sz="quarter" idx="10"/>
          </p:nvPr>
        </p:nvSpPr>
        <p:spPr/>
        <p:txBody>
          <a:bodyPr/>
          <a:lstStyle/>
          <a:p>
            <a:r>
              <a:rPr lang="en-AU" dirty="0"/>
              <a:t>What’s today’s date?</a:t>
            </a:r>
          </a:p>
        </p:txBody>
      </p:sp>
      <p:pic>
        <p:nvPicPr>
          <p:cNvPr id="3" name="Picture Placeholder 2" descr="Asana mobile app. Calendar showing each day in the month of September. The current day is marked in blue. "/>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587898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Colour alone</a:t>
            </a:r>
          </a:p>
        </p:txBody>
      </p:sp>
      <p:sp>
        <p:nvSpPr>
          <p:cNvPr id="8" name="Text Placeholder 7"/>
          <p:cNvSpPr>
            <a:spLocks noGrp="1"/>
          </p:cNvSpPr>
          <p:nvPr>
            <p:ph type="body" sz="quarter" idx="10"/>
          </p:nvPr>
        </p:nvSpPr>
        <p:spPr/>
        <p:txBody>
          <a:bodyPr/>
          <a:lstStyle/>
          <a:p>
            <a:r>
              <a:rPr lang="en-AU" dirty="0"/>
              <a:t>Which date?</a:t>
            </a:r>
          </a:p>
        </p:txBody>
      </p:sp>
      <p:pic>
        <p:nvPicPr>
          <p:cNvPr id="5" name="Picture Placeholder 4" descr="Dishd web site. Days of each week are shown. Days marked in green are available. Days marked in black are non-delivery days. Days marked in red are full."/>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10188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Broken functionality</a:t>
            </a:r>
          </a:p>
        </p:txBody>
      </p:sp>
    </p:spTree>
    <p:extLst>
      <p:ext uri="{BB962C8B-B14F-4D97-AF65-F5344CB8AC3E}">
        <p14:creationId xmlns:p14="http://schemas.microsoft.com/office/powerpoint/2010/main" val="537611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a:t>
            </a:r>
          </a:p>
        </p:txBody>
      </p:sp>
      <p:sp>
        <p:nvSpPr>
          <p:cNvPr id="3" name="Text Placeholder 2"/>
          <p:cNvSpPr>
            <a:spLocks noGrp="1"/>
          </p:cNvSpPr>
          <p:nvPr>
            <p:ph type="body" sz="quarter" idx="10"/>
          </p:nvPr>
        </p:nvSpPr>
        <p:spPr/>
        <p:txBody>
          <a:bodyPr/>
          <a:lstStyle/>
          <a:p>
            <a:r>
              <a:rPr lang="en-AU" dirty="0"/>
              <a:t>It’s good if it works…</a:t>
            </a:r>
          </a:p>
        </p:txBody>
      </p:sp>
      <p:pic>
        <p:nvPicPr>
          <p:cNvPr id="6" name="Picture Placeholder 5" descr="Kmart mobile web site. Three grey icons at the top, one labelled Catalogues. Two thirds of the page is taken up by an image advertising the catalogu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Kmart mobile site. Empty page - what happens when you select the catalogu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446530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a:t>
            </a:r>
          </a:p>
        </p:txBody>
      </p:sp>
      <p:sp>
        <p:nvSpPr>
          <p:cNvPr id="3" name="Text Placeholder 2"/>
          <p:cNvSpPr>
            <a:spLocks noGrp="1"/>
          </p:cNvSpPr>
          <p:nvPr>
            <p:ph type="body" sz="quarter" idx="10"/>
          </p:nvPr>
        </p:nvSpPr>
        <p:spPr/>
        <p:txBody>
          <a:bodyPr/>
          <a:lstStyle/>
          <a:p>
            <a:r>
              <a:rPr lang="en-AU" dirty="0"/>
              <a:t>Zooming breaks the site</a:t>
            </a:r>
          </a:p>
        </p:txBody>
      </p:sp>
      <p:pic>
        <p:nvPicPr>
          <p:cNvPr id="5" name="Picture Placeholder 4" descr="AirBNB web site. Zoomed in the map overlaps the example houses. Cannot be use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91" b="391"/>
          <a:stretch>
            <a:fillRect/>
          </a:stretch>
        </p:blipFill>
        <p:spPr/>
      </p:pic>
    </p:spTree>
    <p:extLst>
      <p:ext uri="{BB962C8B-B14F-4D97-AF65-F5344CB8AC3E}">
        <p14:creationId xmlns:p14="http://schemas.microsoft.com/office/powerpoint/2010/main" val="3281377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a:t>
            </a:r>
          </a:p>
        </p:txBody>
      </p:sp>
      <p:sp>
        <p:nvSpPr>
          <p:cNvPr id="3" name="Text Placeholder 2"/>
          <p:cNvSpPr>
            <a:spLocks noGrp="1"/>
          </p:cNvSpPr>
          <p:nvPr>
            <p:ph type="body" sz="quarter" idx="10"/>
          </p:nvPr>
        </p:nvSpPr>
        <p:spPr/>
        <p:txBody>
          <a:bodyPr/>
          <a:lstStyle/>
          <a:p>
            <a:r>
              <a:rPr lang="en-AU" dirty="0"/>
              <a:t>Zooming breaks the site</a:t>
            </a:r>
          </a:p>
        </p:txBody>
      </p:sp>
      <p:pic>
        <p:nvPicPr>
          <p:cNvPr id="5" name="Picture Placeholder 4" descr="AirBNB web site. The text in the  filters section when zoomed in overlaps the fields."/>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91" b="391"/>
          <a:stretch>
            <a:fillRect/>
          </a:stretch>
        </p:blipFill>
        <p:spPr/>
      </p:pic>
    </p:spTree>
    <p:extLst>
      <p:ext uri="{BB962C8B-B14F-4D97-AF65-F5344CB8AC3E}">
        <p14:creationId xmlns:p14="http://schemas.microsoft.com/office/powerpoint/2010/main" val="236971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Our Products</a:t>
            </a:r>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
            </a:pPr>
            <a:r>
              <a:rPr lang="en-AU" dirty="0" err="1"/>
              <a:t>OzPlayer</a:t>
            </a:r>
            <a:endParaRPr lang="en-AU" dirty="0"/>
          </a:p>
          <a:p>
            <a:pPr marL="571500" indent="-571500">
              <a:buFont typeface="Wingdings" panose="05000000000000000000" pitchFamily="2" charset="2"/>
              <a:buChar char="§"/>
            </a:pPr>
            <a:r>
              <a:rPr lang="en-AU" dirty="0"/>
              <a:t>OzART</a:t>
            </a:r>
          </a:p>
          <a:p>
            <a:pPr marL="571500" indent="-571500">
              <a:buFont typeface="Wingdings" panose="05000000000000000000" pitchFamily="2" charset="2"/>
              <a:buChar char="§"/>
            </a:pPr>
            <a:r>
              <a:rPr lang="en-AU" dirty="0"/>
              <a:t>OzWiki</a:t>
            </a:r>
          </a:p>
          <a:p>
            <a:endParaRPr lang="en-AU" dirty="0"/>
          </a:p>
        </p:txBody>
      </p:sp>
      <p:sp>
        <p:nvSpPr>
          <p:cNvPr id="4" name="Text Placeholder 3"/>
          <p:cNvSpPr>
            <a:spLocks noGrp="1"/>
          </p:cNvSpPr>
          <p:nvPr>
            <p:ph type="body" sz="quarter" idx="13"/>
          </p:nvPr>
        </p:nvSpPr>
        <p:spPr/>
        <p:txBody>
          <a:bodyPr/>
          <a:lstStyle/>
          <a:p>
            <a:pPr marL="0" indent="0">
              <a:buNone/>
            </a:pPr>
            <a:r>
              <a:rPr lang="en-AU" dirty="0"/>
              <a:t>More information:</a:t>
            </a:r>
          </a:p>
          <a:p>
            <a:pPr marL="0" indent="0">
              <a:buNone/>
            </a:pPr>
            <a:r>
              <a:rPr lang="en-AU" sz="3600" u="sng" dirty="0">
                <a:solidFill>
                  <a:schemeClr val="tx1"/>
                </a:solidFill>
              </a:rPr>
              <a:t>www.accessibilityoz.com</a:t>
            </a:r>
          </a:p>
        </p:txBody>
      </p:sp>
    </p:spTree>
    <p:extLst>
      <p:ext uri="{BB962C8B-B14F-4D97-AF65-F5344CB8AC3E}">
        <p14:creationId xmlns:p14="http://schemas.microsoft.com/office/powerpoint/2010/main" val="4258107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a:t>
            </a:r>
          </a:p>
        </p:txBody>
      </p:sp>
      <p:sp>
        <p:nvSpPr>
          <p:cNvPr id="3" name="Text Placeholder 2"/>
          <p:cNvSpPr>
            <a:spLocks noGrp="1"/>
          </p:cNvSpPr>
          <p:nvPr>
            <p:ph type="body" sz="quarter" idx="10"/>
          </p:nvPr>
        </p:nvSpPr>
        <p:spPr/>
        <p:txBody>
          <a:bodyPr/>
          <a:lstStyle/>
          <a:p>
            <a:r>
              <a:rPr lang="en-AU" dirty="0"/>
              <a:t>Zooming breaks the site</a:t>
            </a:r>
          </a:p>
        </p:txBody>
      </p:sp>
      <p:pic>
        <p:nvPicPr>
          <p:cNvPr id="5" name="Picture Placeholder 4" descr="AirBNB web site. When further zooming in on the filters, all the text disappears and only the fields are visibl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91" b="391"/>
          <a:stretch>
            <a:fillRect/>
          </a:stretch>
        </p:blipFill>
        <p:spPr/>
      </p:pic>
    </p:spTree>
    <p:extLst>
      <p:ext uri="{BB962C8B-B14F-4D97-AF65-F5344CB8AC3E}">
        <p14:creationId xmlns:p14="http://schemas.microsoft.com/office/powerpoint/2010/main" val="2949388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Text Placeholder 2"/>
          <p:cNvSpPr>
            <a:spLocks noGrp="1"/>
          </p:cNvSpPr>
          <p:nvPr>
            <p:ph type="body" sz="quarter" idx="10"/>
          </p:nvPr>
        </p:nvSpPr>
        <p:spPr/>
        <p:txBody>
          <a:bodyPr/>
          <a:lstStyle/>
          <a:p>
            <a:r>
              <a:rPr lang="en-AU" dirty="0"/>
              <a:t>Fine. I’ll just use the desktop version then…</a:t>
            </a:r>
          </a:p>
        </p:txBody>
      </p:sp>
    </p:spTree>
    <p:extLst>
      <p:ext uri="{BB962C8B-B14F-4D97-AF65-F5344CB8AC3E}">
        <p14:creationId xmlns:p14="http://schemas.microsoft.com/office/powerpoint/2010/main" val="32406393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Desktop / mobile</a:t>
            </a:r>
          </a:p>
        </p:txBody>
      </p:sp>
      <p:sp>
        <p:nvSpPr>
          <p:cNvPr id="3" name="Text Placeholder 2"/>
          <p:cNvSpPr>
            <a:spLocks noGrp="1"/>
          </p:cNvSpPr>
          <p:nvPr>
            <p:ph type="body" sz="quarter" idx="10"/>
          </p:nvPr>
        </p:nvSpPr>
        <p:spPr/>
        <p:txBody>
          <a:bodyPr/>
          <a:lstStyle/>
          <a:p>
            <a:r>
              <a:rPr lang="en-AU" dirty="0"/>
              <a:t>WTF?!?</a:t>
            </a:r>
          </a:p>
        </p:txBody>
      </p:sp>
      <p:pic>
        <p:nvPicPr>
          <p:cNvPr id="5" name="Picture Placeholder 4" descr="AirBNB site. Shows the homepage with no search or filter information. All the previous information was lost by going to the desktop version."/>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91" b="391"/>
          <a:stretch>
            <a:fillRect/>
          </a:stretch>
        </p:blipFill>
        <p:spPr/>
      </p:pic>
    </p:spTree>
    <p:extLst>
      <p:ext uri="{BB962C8B-B14F-4D97-AF65-F5344CB8AC3E}">
        <p14:creationId xmlns:p14="http://schemas.microsoft.com/office/powerpoint/2010/main" val="587279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Functionality unclear</a:t>
            </a:r>
          </a:p>
        </p:txBody>
      </p:sp>
    </p:spTree>
    <p:extLst>
      <p:ext uri="{BB962C8B-B14F-4D97-AF65-F5344CB8AC3E}">
        <p14:creationId xmlns:p14="http://schemas.microsoft.com/office/powerpoint/2010/main" val="4012948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 unclear</a:t>
            </a:r>
          </a:p>
        </p:txBody>
      </p:sp>
      <p:sp>
        <p:nvSpPr>
          <p:cNvPr id="3" name="Text Placeholder 2"/>
          <p:cNvSpPr>
            <a:spLocks noGrp="1"/>
          </p:cNvSpPr>
          <p:nvPr>
            <p:ph type="body" sz="quarter" idx="10"/>
          </p:nvPr>
        </p:nvSpPr>
        <p:spPr/>
        <p:txBody>
          <a:bodyPr/>
          <a:lstStyle/>
          <a:p>
            <a:r>
              <a:rPr lang="en-AU" dirty="0"/>
              <a:t>One way or return?</a:t>
            </a:r>
          </a:p>
        </p:txBody>
      </p:sp>
      <p:pic>
        <p:nvPicPr>
          <p:cNvPr id="5" name="Picture Placeholder 4" descr="Zuji web site. One way and return are one button. One way is white text on a blue background. Return is black text on a grey background. It is not obvious which is the active styl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603918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 unclear</a:t>
            </a:r>
          </a:p>
        </p:txBody>
      </p:sp>
      <p:sp>
        <p:nvSpPr>
          <p:cNvPr id="3" name="Text Placeholder 2"/>
          <p:cNvSpPr>
            <a:spLocks noGrp="1"/>
          </p:cNvSpPr>
          <p:nvPr>
            <p:ph type="body" sz="quarter" idx="10"/>
          </p:nvPr>
        </p:nvSpPr>
        <p:spPr/>
        <p:txBody>
          <a:bodyPr/>
          <a:lstStyle/>
          <a:p>
            <a:r>
              <a:rPr lang="en-AU" dirty="0"/>
              <a:t>Select what?</a:t>
            </a:r>
          </a:p>
        </p:txBody>
      </p:sp>
      <p:pic>
        <p:nvPicPr>
          <p:cNvPr id="5" name="Picture Placeholder 4" descr="ASOS mobile app. There is a field that says &quot;Select from 0...&quot; - no further information is given"/>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350459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 unclear</a:t>
            </a:r>
          </a:p>
        </p:txBody>
      </p:sp>
      <p:sp>
        <p:nvSpPr>
          <p:cNvPr id="3" name="Text Placeholder 2"/>
          <p:cNvSpPr>
            <a:spLocks noGrp="1"/>
          </p:cNvSpPr>
          <p:nvPr>
            <p:ph type="body" sz="quarter" idx="10"/>
          </p:nvPr>
        </p:nvSpPr>
        <p:spPr/>
        <p:txBody>
          <a:bodyPr/>
          <a:lstStyle/>
          <a:p>
            <a:r>
              <a:rPr lang="en-AU" dirty="0"/>
              <a:t>Ah, green are links…</a:t>
            </a:r>
          </a:p>
          <a:p>
            <a:r>
              <a:rPr lang="en-AU" dirty="0"/>
              <a:t>Or are they…?</a:t>
            </a:r>
          </a:p>
        </p:txBody>
      </p:sp>
      <p:pic>
        <p:nvPicPr>
          <p:cNvPr id="5" name="Picture Placeholder 4" descr="Text is grey on a grey backgound, or grey on a white background. There is also green text that is the email address or &quot;Call this person&quot; links. The email addresses are inactiv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898437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 unclear</a:t>
            </a:r>
          </a:p>
        </p:txBody>
      </p:sp>
      <p:sp>
        <p:nvSpPr>
          <p:cNvPr id="3" name="Text Placeholder 2"/>
          <p:cNvSpPr>
            <a:spLocks noGrp="1"/>
          </p:cNvSpPr>
          <p:nvPr>
            <p:ph type="body" sz="quarter" idx="10"/>
          </p:nvPr>
        </p:nvSpPr>
        <p:spPr/>
        <p:txBody>
          <a:bodyPr/>
          <a:lstStyle/>
          <a:p>
            <a:r>
              <a:rPr lang="en-AU" dirty="0"/>
              <a:t>Grey = inactive</a:t>
            </a:r>
          </a:p>
          <a:p>
            <a:r>
              <a:rPr lang="en-AU" dirty="0"/>
              <a:t>Or does it…?</a:t>
            </a:r>
          </a:p>
        </p:txBody>
      </p:sp>
      <p:pic>
        <p:nvPicPr>
          <p:cNvPr id="5" name="Picture Placeholder 4" descr="Domain mobile app. Most text is black on a grey background. There are also field text such as Name, email etc that is grey on a grey backgroun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590107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sz="3600" dirty="0"/>
              <a:t>Functionality different across devices</a:t>
            </a:r>
          </a:p>
        </p:txBody>
      </p:sp>
    </p:spTree>
    <p:extLst>
      <p:ext uri="{BB962C8B-B14F-4D97-AF65-F5344CB8AC3E}">
        <p14:creationId xmlns:p14="http://schemas.microsoft.com/office/powerpoint/2010/main" val="2290566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Functionality different on different devices</a:t>
            </a:r>
          </a:p>
        </p:txBody>
      </p:sp>
      <p:sp>
        <p:nvSpPr>
          <p:cNvPr id="7" name="TextBox 6" hidden="1"/>
          <p:cNvSpPr txBox="1"/>
          <p:nvPr/>
        </p:nvSpPr>
        <p:spPr>
          <a:xfrm>
            <a:off x="3666546" y="1779560"/>
            <a:ext cx="2596243"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At Normal size the Upload button and Notifications button are visible in the top right of the screen.</a:t>
            </a:r>
          </a:p>
        </p:txBody>
      </p:sp>
      <p:pic>
        <p:nvPicPr>
          <p:cNvPr id="5" name="Picture 4" descr="At Normal size the Upload button and Notifications button are visible in the top right of the scre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665" y="1439774"/>
            <a:ext cx="9788769" cy="1817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4470898" y="3842823"/>
            <a:ext cx="2530928"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At 200% zoom the Upload and Notifications buttons disappear.</a:t>
            </a:r>
          </a:p>
        </p:txBody>
      </p:sp>
      <p:pic>
        <p:nvPicPr>
          <p:cNvPr id="6" name="Picture 5" descr="At 200% zoom the Upload and Notifications buttons disappe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66" y="3256888"/>
            <a:ext cx="9788768" cy="2376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0181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accessibility features</a:t>
            </a:r>
          </a:p>
        </p:txBody>
      </p:sp>
      <p:sp>
        <p:nvSpPr>
          <p:cNvPr id="3" name="Subtitle 2"/>
          <p:cNvSpPr>
            <a:spLocks noGrp="1"/>
          </p:cNvSpPr>
          <p:nvPr>
            <p:ph type="subTitle" idx="1"/>
          </p:nvPr>
        </p:nvSpPr>
        <p:spPr/>
        <p:txBody>
          <a:bodyPr/>
          <a:lstStyle/>
          <a:p>
            <a:r>
              <a:rPr lang="en-AU" dirty="0"/>
              <a:t>Native screen readers</a:t>
            </a:r>
          </a:p>
          <a:p>
            <a:pPr marL="571500" lvl="1" indent="-571500">
              <a:buSzPct val="75000"/>
              <a:buFont typeface="Wingdings" panose="05000000000000000000" pitchFamily="2" charset="2"/>
              <a:buChar char="§"/>
            </a:pPr>
            <a:r>
              <a:rPr lang="en-AU" sz="3600" dirty="0"/>
              <a:t>TalkBack (Android)</a:t>
            </a:r>
          </a:p>
          <a:p>
            <a:pPr marL="571500" lvl="1" indent="-571500">
              <a:buSzPct val="75000"/>
              <a:buFont typeface="Wingdings" panose="05000000000000000000" pitchFamily="2" charset="2"/>
              <a:buChar char="§"/>
            </a:pPr>
            <a:r>
              <a:rPr lang="en-AU" sz="3600" dirty="0"/>
              <a:t>Narrator (Windows)</a:t>
            </a:r>
          </a:p>
          <a:p>
            <a:pPr marL="571500" lvl="1" indent="-571500">
              <a:buSzPct val="75000"/>
              <a:buFont typeface="Wingdings" panose="05000000000000000000" pitchFamily="2" charset="2"/>
              <a:buChar char="§"/>
            </a:pPr>
            <a:r>
              <a:rPr lang="en-AU" sz="3600" dirty="0" err="1"/>
              <a:t>VoiceOver</a:t>
            </a:r>
            <a:r>
              <a:rPr lang="en-AU" sz="3600" dirty="0"/>
              <a:t> (iOS)</a:t>
            </a:r>
          </a:p>
          <a:p>
            <a:pPr lvl="1">
              <a:buSzPct val="75000"/>
            </a:pPr>
            <a:r>
              <a:rPr lang="en-AU" dirty="0">
                <a:solidFill>
                  <a:srgbClr val="E65225"/>
                </a:solidFill>
                <a:latin typeface="Proxima Nova Semibold"/>
              </a:rPr>
              <a:t>Text-to-speech / speech recognition</a:t>
            </a:r>
          </a:p>
        </p:txBody>
      </p:sp>
      <p:sp>
        <p:nvSpPr>
          <p:cNvPr id="4" name="Text Placeholder 3"/>
          <p:cNvSpPr>
            <a:spLocks noGrp="1"/>
          </p:cNvSpPr>
          <p:nvPr>
            <p:ph type="body" sz="quarter" idx="13"/>
          </p:nvPr>
        </p:nvSpPr>
        <p:spPr/>
        <p:txBody>
          <a:bodyPr/>
          <a:lstStyle/>
          <a:p>
            <a:pPr marL="0" indent="0">
              <a:buNone/>
            </a:pPr>
            <a:r>
              <a:rPr lang="en-AU" dirty="0"/>
              <a:t>Volume control</a:t>
            </a:r>
          </a:p>
          <a:p>
            <a:pPr marL="0" indent="0">
              <a:buNone/>
            </a:pPr>
            <a:r>
              <a:rPr lang="en-AU" dirty="0"/>
              <a:t>Visual, auditory and vibrational notifications</a:t>
            </a:r>
          </a:p>
          <a:p>
            <a:pPr marL="0" indent="0">
              <a:buNone/>
            </a:pPr>
            <a:r>
              <a:rPr lang="en-AU" dirty="0"/>
              <a:t>Haptic keyboard</a:t>
            </a:r>
          </a:p>
          <a:p>
            <a:pPr marL="0" indent="0">
              <a:buNone/>
            </a:pPr>
            <a:r>
              <a:rPr lang="en-AU" dirty="0"/>
              <a:t>Zoom</a:t>
            </a:r>
          </a:p>
        </p:txBody>
      </p:sp>
    </p:spTree>
    <p:extLst>
      <p:ext uri="{BB962C8B-B14F-4D97-AF65-F5344CB8AC3E}">
        <p14:creationId xmlns:p14="http://schemas.microsoft.com/office/powerpoint/2010/main" val="2249818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sana mobile app. Options on the left navigation include Mobile testing, Project board, Testing, Web site, Clients, OzART, OzPlayer, OzWiki, BrowseAloud, Proposals."/>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5" name="Picture Placeholder 4" descr="Asana desktop site. Options in the left navigation include My tasks, Inbox, Dashboard, BrowseAloud, General, OzART, OzWiki, Proposals, Clients, OzPlayer, Website testi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3774" b="13774"/>
          <a:stretch>
            <a:fillRect/>
          </a:stretch>
        </p:blipFill>
        <p:spPr/>
      </p:pic>
    </p:spTree>
    <p:extLst>
      <p:ext uri="{BB962C8B-B14F-4D97-AF65-F5344CB8AC3E}">
        <p14:creationId xmlns:p14="http://schemas.microsoft.com/office/powerpoint/2010/main" val="1680080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Row NYC mobile site. Left navigation is Hotel, followed by Reservations"/>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
        <p:nvSpPr>
          <p:cNvPr id="5" name="Picture Placeholder 4"/>
          <p:cNvSpPr>
            <a:spLocks noGrp="1"/>
          </p:cNvSpPr>
          <p:nvPr>
            <p:ph type="pic" sz="quarter" idx="12"/>
          </p:nvPr>
        </p:nvSpPr>
        <p:spPr/>
      </p:sp>
      <p:pic>
        <p:nvPicPr>
          <p:cNvPr id="6" name="Picture 5" descr="Row NYC desktop site. Left hand navigation is Reservations followed by Hotel."/>
          <p:cNvPicPr>
            <a:picLocks noChangeAspect="1"/>
          </p:cNvPicPr>
          <p:nvPr/>
        </p:nvPicPr>
        <p:blipFill>
          <a:blip r:embed="rId3"/>
          <a:stretch>
            <a:fillRect/>
          </a:stretch>
        </p:blipFill>
        <p:spPr>
          <a:xfrm>
            <a:off x="4603750" y="1285875"/>
            <a:ext cx="6788149" cy="4262438"/>
          </a:xfrm>
          <a:prstGeom prst="rect">
            <a:avLst/>
          </a:prstGeom>
        </p:spPr>
      </p:pic>
    </p:spTree>
    <p:extLst>
      <p:ext uri="{BB962C8B-B14F-4D97-AF65-F5344CB8AC3E}">
        <p14:creationId xmlns:p14="http://schemas.microsoft.com/office/powerpoint/2010/main" val="87691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err="1"/>
              <a:t>Pixellate</a:t>
            </a:r>
            <a:r>
              <a:rPr lang="en-AU" dirty="0"/>
              <a:t> on zoom</a:t>
            </a:r>
          </a:p>
        </p:txBody>
      </p:sp>
    </p:spTree>
    <p:extLst>
      <p:ext uri="{BB962C8B-B14F-4D97-AF65-F5344CB8AC3E}">
        <p14:creationId xmlns:p14="http://schemas.microsoft.com/office/powerpoint/2010/main" val="4250908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Pixellate</a:t>
            </a:r>
            <a:r>
              <a:rPr lang="en-AU" dirty="0"/>
              <a:t> on zoom</a:t>
            </a:r>
          </a:p>
        </p:txBody>
      </p:sp>
      <p:sp>
        <p:nvSpPr>
          <p:cNvPr id="3" name="Text Placeholder 2"/>
          <p:cNvSpPr>
            <a:spLocks noGrp="1"/>
          </p:cNvSpPr>
          <p:nvPr>
            <p:ph type="body" sz="quarter" idx="10"/>
          </p:nvPr>
        </p:nvSpPr>
        <p:spPr/>
        <p:txBody>
          <a:bodyPr/>
          <a:lstStyle/>
          <a:p>
            <a:r>
              <a:rPr lang="en-AU" dirty="0"/>
              <a:t>It’s a bad look</a:t>
            </a:r>
          </a:p>
        </p:txBody>
      </p:sp>
      <p:pic>
        <p:nvPicPr>
          <p:cNvPr id="5" name="Picture Placeholder 4" descr="Rooar mobile app: screenshot of a book so pixellated you cannot read the nam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934639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err="1"/>
              <a:t>Pixellate</a:t>
            </a:r>
            <a:r>
              <a:rPr lang="en-AU" dirty="0"/>
              <a:t> on zoom</a:t>
            </a:r>
          </a:p>
        </p:txBody>
      </p:sp>
      <p:sp>
        <p:nvSpPr>
          <p:cNvPr id="3" name="Text Placeholder 2"/>
          <p:cNvSpPr>
            <a:spLocks noGrp="1"/>
          </p:cNvSpPr>
          <p:nvPr>
            <p:ph type="body" sz="quarter" idx="10"/>
          </p:nvPr>
        </p:nvSpPr>
        <p:spPr/>
        <p:txBody>
          <a:bodyPr/>
          <a:lstStyle/>
          <a:p>
            <a:r>
              <a:rPr lang="en-AU" dirty="0"/>
              <a:t>I’m supposed to pay for that?</a:t>
            </a:r>
          </a:p>
        </p:txBody>
      </p:sp>
      <p:pic>
        <p:nvPicPr>
          <p:cNvPr id="6" name="Picture Placeholder 5" descr="Roooar mobile app: flowchart shown but so pixellated you can't read any of the information"/>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835977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Source order</a:t>
            </a:r>
          </a:p>
        </p:txBody>
      </p:sp>
    </p:spTree>
    <p:extLst>
      <p:ext uri="{BB962C8B-B14F-4D97-AF65-F5344CB8AC3E}">
        <p14:creationId xmlns:p14="http://schemas.microsoft.com/office/powerpoint/2010/main" val="2188665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Source order</a:t>
            </a:r>
          </a:p>
        </p:txBody>
      </p:sp>
      <p:sp>
        <p:nvSpPr>
          <p:cNvPr id="3" name="Text Placeholder 2"/>
          <p:cNvSpPr>
            <a:spLocks noGrp="1"/>
          </p:cNvSpPr>
          <p:nvPr>
            <p:ph type="body" sz="quarter" idx="10"/>
          </p:nvPr>
        </p:nvSpPr>
        <p:spPr/>
        <p:txBody>
          <a:bodyPr/>
          <a:lstStyle/>
          <a:p>
            <a:r>
              <a:rPr lang="en-AU" dirty="0"/>
              <a:t>Important information should never be after a Submit button</a:t>
            </a:r>
          </a:p>
        </p:txBody>
      </p:sp>
      <p:pic>
        <p:nvPicPr>
          <p:cNvPr id="5" name="Picture Placeholder 4" descr="Ticketing mobile app. Choices available for purchasing tickets with a large green &quot;Find tickets&quot; button at the bottom. "/>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Ticketing mobile app. Scrolling past the green ticket button is an array of additional information, including a button that says &quot;Request accessible tickets&quot;"/>
          <p:cNvPicPr>
            <a:picLocks noChangeAspect="1"/>
          </p:cNvPicPr>
          <p:nvPr/>
        </p:nvPicPr>
        <p:blipFill>
          <a:blip r:embed="rId3" cstate="print">
            <a:extLst>
              <a:ext uri="{28A0092B-C50C-407E-A947-70E740481C1C}">
                <a14:useLocalDpi xmlns:a14="http://schemas.microsoft.com/office/drawing/2010/main" val="0"/>
              </a:ext>
            </a:extLst>
          </a:blip>
          <a:srcRect t="929" b="929"/>
          <a:stretch>
            <a:fillRect/>
          </a:stretch>
        </p:blipFill>
        <p:spPr>
          <a:xfrm>
            <a:off x="1066800" y="1176866"/>
            <a:ext cx="2590800" cy="4512733"/>
          </a:xfrm>
          <a:prstGeom prst="rect">
            <a:avLst/>
          </a:prstGeom>
        </p:spPr>
      </p:pic>
    </p:spTree>
    <p:extLst>
      <p:ext uri="{BB962C8B-B14F-4D97-AF65-F5344CB8AC3E}">
        <p14:creationId xmlns:p14="http://schemas.microsoft.com/office/powerpoint/2010/main" val="4486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Source order</a:t>
            </a:r>
          </a:p>
        </p:txBody>
      </p:sp>
      <p:sp>
        <p:nvSpPr>
          <p:cNvPr id="3" name="Text Placeholder 2"/>
          <p:cNvSpPr>
            <a:spLocks noGrp="1"/>
          </p:cNvSpPr>
          <p:nvPr>
            <p:ph type="body" sz="quarter" idx="10"/>
          </p:nvPr>
        </p:nvSpPr>
        <p:spPr/>
        <p:txBody>
          <a:bodyPr/>
          <a:lstStyle/>
          <a:p>
            <a:br>
              <a:rPr lang="en-AU" dirty="0"/>
            </a:br>
            <a:br>
              <a:rPr lang="en-AU" dirty="0"/>
            </a:br>
            <a:endParaRPr lang="en-AU" dirty="0"/>
          </a:p>
        </p:txBody>
      </p:sp>
      <p:pic>
        <p:nvPicPr>
          <p:cNvPr id="6" name="Picture Placeholder 5" descr="Lastpass mobile app. Login page. Login details followed by Login button. Underneath the Login button is the option to Remember password and Login onlin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8" name="Picture Placeholder 4" descr="Lastpass mobile app. Login page. &quot;No network connectivity&quot; is above the Login details."/>
          <p:cNvPicPr>
            <a:picLocks noChangeAspect="1"/>
          </p:cNvPicPr>
          <p:nvPr/>
        </p:nvPicPr>
        <p:blipFill>
          <a:blip r:embed="rId3" cstate="print">
            <a:extLst>
              <a:ext uri="{28A0092B-C50C-407E-A947-70E740481C1C}">
                <a14:useLocalDpi xmlns:a14="http://schemas.microsoft.com/office/drawing/2010/main" val="0"/>
              </a:ext>
            </a:extLst>
          </a:blip>
          <a:srcRect t="929" b="929"/>
          <a:stretch>
            <a:fillRect/>
          </a:stretch>
        </p:blipFill>
        <p:spPr>
          <a:xfrm>
            <a:off x="1066799" y="1176866"/>
            <a:ext cx="2590800" cy="4512733"/>
          </a:xfrm>
          <a:prstGeom prst="rect">
            <a:avLst/>
          </a:prstGeom>
        </p:spPr>
      </p:pic>
      <p:sp>
        <p:nvSpPr>
          <p:cNvPr id="9" name="Text Placeholder 2"/>
          <p:cNvSpPr txBox="1">
            <a:spLocks/>
          </p:cNvSpPr>
          <p:nvPr/>
        </p:nvSpPr>
        <p:spPr>
          <a:xfrm>
            <a:off x="4978399" y="2361712"/>
            <a:ext cx="6899275" cy="3362325"/>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4800" kern="1200">
                <a:solidFill>
                  <a:schemeClr val="tx1"/>
                </a:solidFill>
                <a:latin typeface="Proxima Nova Cn Lt"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Important information should never be after a Submit button</a:t>
            </a:r>
          </a:p>
        </p:txBody>
      </p:sp>
    </p:spTree>
    <p:extLst>
      <p:ext uri="{BB962C8B-B14F-4D97-AF65-F5344CB8AC3E}">
        <p14:creationId xmlns:p14="http://schemas.microsoft.com/office/powerpoint/2010/main" val="357143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Source order</a:t>
            </a:r>
          </a:p>
        </p:txBody>
      </p:sp>
      <p:sp>
        <p:nvSpPr>
          <p:cNvPr id="3" name="Text Placeholder 2"/>
          <p:cNvSpPr>
            <a:spLocks noGrp="1"/>
          </p:cNvSpPr>
          <p:nvPr>
            <p:ph type="body" sz="quarter" idx="10"/>
          </p:nvPr>
        </p:nvSpPr>
        <p:spPr/>
        <p:txBody>
          <a:bodyPr/>
          <a:lstStyle/>
          <a:p>
            <a:r>
              <a:rPr lang="en-AU" dirty="0"/>
              <a:t>Even Apple can’t get it right…</a:t>
            </a:r>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825705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Touch targets</a:t>
            </a:r>
          </a:p>
        </p:txBody>
      </p:sp>
    </p:spTree>
    <p:extLst>
      <p:ext uri="{BB962C8B-B14F-4D97-AF65-F5344CB8AC3E}">
        <p14:creationId xmlns:p14="http://schemas.microsoft.com/office/powerpoint/2010/main" val="3108294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accessibility features</a:t>
            </a:r>
          </a:p>
        </p:txBody>
      </p:sp>
      <p:sp>
        <p:nvSpPr>
          <p:cNvPr id="3" name="Subtitle 2"/>
          <p:cNvSpPr>
            <a:spLocks noGrp="1"/>
          </p:cNvSpPr>
          <p:nvPr>
            <p:ph type="subTitle" idx="1"/>
          </p:nvPr>
        </p:nvSpPr>
        <p:spPr/>
        <p:txBody>
          <a:bodyPr/>
          <a:lstStyle/>
          <a:p>
            <a:r>
              <a:rPr lang="en-AU" dirty="0"/>
              <a:t>System accessibility settings:</a:t>
            </a:r>
          </a:p>
          <a:p>
            <a:pPr marL="571500" lvl="1" indent="-571500">
              <a:buSzPct val="75000"/>
              <a:buFont typeface="Wingdings" panose="05000000000000000000" pitchFamily="2" charset="2"/>
              <a:buChar char="§"/>
            </a:pPr>
            <a:r>
              <a:rPr lang="en-AU" sz="3600" dirty="0"/>
              <a:t>Font size</a:t>
            </a:r>
          </a:p>
          <a:p>
            <a:pPr marL="571500" lvl="1" indent="-571500">
              <a:buSzPct val="75000"/>
              <a:buFont typeface="Wingdings" panose="05000000000000000000" pitchFamily="2" charset="2"/>
              <a:buChar char="§"/>
            </a:pPr>
            <a:r>
              <a:rPr lang="en-AU" sz="3600" dirty="0"/>
              <a:t>Touch and hold delay</a:t>
            </a:r>
          </a:p>
          <a:p>
            <a:pPr marL="571500" lvl="1" indent="-571500">
              <a:buSzPct val="75000"/>
              <a:buFont typeface="Wingdings" panose="05000000000000000000" pitchFamily="2" charset="2"/>
              <a:buChar char="§"/>
            </a:pPr>
            <a:r>
              <a:rPr lang="en-AU" sz="3600" dirty="0"/>
              <a:t>Screen rotation</a:t>
            </a:r>
          </a:p>
          <a:p>
            <a:pPr marL="571500" lvl="1" indent="-571500">
              <a:buSzPct val="75000"/>
              <a:buFont typeface="Wingdings" panose="05000000000000000000" pitchFamily="2" charset="2"/>
              <a:buChar char="§"/>
            </a:pPr>
            <a:r>
              <a:rPr lang="en-AU" sz="3600" dirty="0"/>
              <a:t>High contrast</a:t>
            </a:r>
          </a:p>
          <a:p>
            <a:pPr marL="571500" lvl="1" indent="-571500">
              <a:buSzPct val="75000"/>
              <a:buFont typeface="Wingdings" panose="05000000000000000000" pitchFamily="2" charset="2"/>
              <a:buChar char="§"/>
            </a:pPr>
            <a:r>
              <a:rPr lang="en-AU" sz="3600" dirty="0"/>
              <a:t>Assistive touch</a:t>
            </a:r>
          </a:p>
          <a:p>
            <a:pPr marL="571500" lvl="1" indent="-571500">
              <a:buSzPct val="75000"/>
              <a:buFont typeface="Wingdings" panose="05000000000000000000" pitchFamily="2" charset="2"/>
              <a:buChar char="§"/>
            </a:pPr>
            <a:r>
              <a:rPr lang="en-AU" sz="3600" dirty="0"/>
              <a:t>Mono audio (left / right balance)</a:t>
            </a:r>
            <a:endParaRPr lang="en-AU" dirty="0"/>
          </a:p>
        </p:txBody>
      </p:sp>
    </p:spTree>
    <p:extLst>
      <p:ext uri="{BB962C8B-B14F-4D97-AF65-F5344CB8AC3E}">
        <p14:creationId xmlns:p14="http://schemas.microsoft.com/office/powerpoint/2010/main" val="31873848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Touch targets</a:t>
            </a:r>
          </a:p>
        </p:txBody>
      </p:sp>
      <p:sp>
        <p:nvSpPr>
          <p:cNvPr id="3" name="Text Placeholder 2"/>
          <p:cNvSpPr>
            <a:spLocks noGrp="1"/>
          </p:cNvSpPr>
          <p:nvPr>
            <p:ph type="body" sz="quarter" idx="10"/>
          </p:nvPr>
        </p:nvSpPr>
        <p:spPr/>
        <p:txBody>
          <a:bodyPr/>
          <a:lstStyle/>
          <a:p>
            <a:r>
              <a:rPr lang="en-AU" dirty="0"/>
              <a:t>I need my space</a:t>
            </a:r>
          </a:p>
        </p:txBody>
      </p:sp>
      <p:pic>
        <p:nvPicPr>
          <p:cNvPr id="6" name="Picture Placeholder 5" descr="Twitterific mobile app. Options to reply, retweet, favourite and more are only several pixels in siz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017467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Touch targets &amp; maps</a:t>
            </a:r>
          </a:p>
        </p:txBody>
      </p:sp>
      <p:sp>
        <p:nvSpPr>
          <p:cNvPr id="3" name="Text Placeholder 2"/>
          <p:cNvSpPr>
            <a:spLocks noGrp="1"/>
          </p:cNvSpPr>
          <p:nvPr>
            <p:ph type="body" sz="quarter" idx="10"/>
          </p:nvPr>
        </p:nvSpPr>
        <p:spPr/>
        <p:txBody>
          <a:bodyPr/>
          <a:lstStyle/>
          <a:p>
            <a:r>
              <a:rPr lang="en-AU" dirty="0"/>
              <a:t>Avoid the zoom of doom</a:t>
            </a:r>
          </a:p>
        </p:txBody>
      </p:sp>
      <p:pic>
        <p:nvPicPr>
          <p:cNvPr id="5" name="Picture Placeholder 4" descr="Coles mobile site. Almost the entire screen is taken up by a map. Touching anywhere on the map moves the map and not the pag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5658655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Touch targets</a:t>
            </a:r>
          </a:p>
        </p:txBody>
      </p:sp>
      <p:sp>
        <p:nvSpPr>
          <p:cNvPr id="3" name="Text Placeholder 2"/>
          <p:cNvSpPr>
            <a:spLocks noGrp="1"/>
          </p:cNvSpPr>
          <p:nvPr>
            <p:ph type="body" sz="quarter" idx="10"/>
          </p:nvPr>
        </p:nvSpPr>
        <p:spPr/>
        <p:txBody>
          <a:bodyPr/>
          <a:lstStyle/>
          <a:p>
            <a:r>
              <a:rPr lang="en-AU" dirty="0"/>
              <a:t>Oops!</a:t>
            </a:r>
          </a:p>
        </p:txBody>
      </p:sp>
      <p:pic>
        <p:nvPicPr>
          <p:cNvPr id="6" name="Picture Placeholder 5" descr="Coles mobile site. The states in Australia are shown. As soon as you touch any of the states it takes you to that section via anchor link."/>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Coles mobile site. Shows South Australia stores as part of a very long page showing all Coles stores in Australia. No back to top is visible."/>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834019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Spacing</a:t>
            </a:r>
          </a:p>
        </p:txBody>
      </p:sp>
    </p:spTree>
    <p:extLst>
      <p:ext uri="{BB962C8B-B14F-4D97-AF65-F5344CB8AC3E}">
        <p14:creationId xmlns:p14="http://schemas.microsoft.com/office/powerpoint/2010/main" val="3415049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Spacing</a:t>
            </a:r>
          </a:p>
        </p:txBody>
      </p:sp>
      <p:sp>
        <p:nvSpPr>
          <p:cNvPr id="3" name="Text Placeholder 2"/>
          <p:cNvSpPr>
            <a:spLocks noGrp="1"/>
          </p:cNvSpPr>
          <p:nvPr>
            <p:ph type="body" sz="quarter" idx="10"/>
          </p:nvPr>
        </p:nvSpPr>
        <p:spPr/>
        <p:txBody>
          <a:bodyPr/>
          <a:lstStyle/>
          <a:p>
            <a:r>
              <a:rPr lang="en-AU" dirty="0"/>
              <a:t>Be careful what you select…</a:t>
            </a:r>
          </a:p>
        </p:txBody>
      </p:sp>
      <p:pic>
        <p:nvPicPr>
          <p:cNvPr id="5" name="Picture Placeholder 4" descr="Asana mobile app. The Edit button is only a few pixels above the &quot;Mark complete&quot; button."/>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42110583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Spacing</a:t>
            </a:r>
          </a:p>
        </p:txBody>
      </p:sp>
      <p:sp>
        <p:nvSpPr>
          <p:cNvPr id="3" name="Text Placeholder 2"/>
          <p:cNvSpPr>
            <a:spLocks noGrp="1"/>
          </p:cNvSpPr>
          <p:nvPr>
            <p:ph type="body" sz="quarter" idx="10"/>
          </p:nvPr>
        </p:nvSpPr>
        <p:spPr/>
        <p:txBody>
          <a:bodyPr/>
          <a:lstStyle/>
          <a:p>
            <a:r>
              <a:rPr lang="en-AU" dirty="0"/>
              <a:t>No thanks</a:t>
            </a:r>
          </a:p>
          <a:p>
            <a:r>
              <a:rPr lang="en-AU" dirty="0"/>
              <a:t>Oops…</a:t>
            </a:r>
          </a:p>
        </p:txBody>
      </p:sp>
      <p:pic>
        <p:nvPicPr>
          <p:cNvPr id="5" name="Picture Placeholder 4" descr="AirBNB mobile site. Option to launch the AirBNB app is at the top of the page. The close for this feature is only two pixels away from the link that activates the feature. The close function is only 3 pixels square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91" b="391"/>
          <a:stretch>
            <a:fillRect/>
          </a:stretch>
        </p:blipFill>
        <p:spPr/>
      </p:pic>
    </p:spTree>
    <p:extLst>
      <p:ext uri="{BB962C8B-B14F-4D97-AF65-F5344CB8AC3E}">
        <p14:creationId xmlns:p14="http://schemas.microsoft.com/office/powerpoint/2010/main" val="4281187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Mobile issues</a:t>
            </a:r>
          </a:p>
        </p:txBody>
      </p:sp>
      <p:sp>
        <p:nvSpPr>
          <p:cNvPr id="3" name="Text Placeholder 2"/>
          <p:cNvSpPr>
            <a:spLocks noGrp="1"/>
          </p:cNvSpPr>
          <p:nvPr>
            <p:ph type="body" sz="quarter" idx="10"/>
          </p:nvPr>
        </p:nvSpPr>
        <p:spPr/>
        <p:txBody>
          <a:bodyPr/>
          <a:lstStyle/>
          <a:p>
            <a:r>
              <a:rPr lang="en-AU" dirty="0"/>
              <a:t>Lack of testing</a:t>
            </a:r>
          </a:p>
        </p:txBody>
      </p:sp>
    </p:spTree>
    <p:extLst>
      <p:ext uri="{BB962C8B-B14F-4D97-AF65-F5344CB8AC3E}">
        <p14:creationId xmlns:p14="http://schemas.microsoft.com/office/powerpoint/2010/main" val="3071202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VoiceOver</a:t>
            </a:r>
          </a:p>
        </p:txBody>
      </p:sp>
      <p:sp>
        <p:nvSpPr>
          <p:cNvPr id="3" name="Subtitle 2"/>
          <p:cNvSpPr>
            <a:spLocks noGrp="1"/>
          </p:cNvSpPr>
          <p:nvPr>
            <p:ph type="subTitle" idx="1"/>
          </p:nvPr>
        </p:nvSpPr>
        <p:spPr>
          <a:xfrm>
            <a:off x="381001" y="1363662"/>
            <a:ext cx="8387442" cy="4141787"/>
          </a:xfrm>
        </p:spPr>
        <p:txBody>
          <a:bodyPr/>
          <a:lstStyle/>
          <a:p>
            <a:pPr algn="ctr"/>
            <a:r>
              <a:rPr lang="en-AU" dirty="0"/>
              <a:t>‘BEST OF YOUTUBE’ read as ‘best of YaToob’</a:t>
            </a:r>
          </a:p>
        </p:txBody>
      </p:sp>
      <p:sp>
        <p:nvSpPr>
          <p:cNvPr id="7" name="TextBox 6" hidden="1"/>
          <p:cNvSpPr txBox="1"/>
          <p:nvPr/>
        </p:nvSpPr>
        <p:spPr>
          <a:xfrm>
            <a:off x="3281372" y="3449929"/>
            <a:ext cx="3380015"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Zoomed in version of the same page.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Screenshot of the YouTube mobile app with the menu open. Under the Home link is the text 'Best of YouTube' in all capital letters.</a:t>
            </a:r>
          </a:p>
        </p:txBody>
      </p:sp>
      <p:pic>
        <p:nvPicPr>
          <p:cNvPr id="6" name="Picture 5" descr="Zoomed in version of the same page.&#10;Screenshot of the YouTube mobile app with the menu open. Under the Home link is the text 'Best of YouTube' in all capital letters."/>
          <p:cNvPicPr>
            <a:picLocks noChangeAspect="1"/>
          </p:cNvPicPr>
          <p:nvPr/>
        </p:nvPicPr>
        <p:blipFill rotWithShape="1">
          <a:blip r:embed="rId2">
            <a:extLst>
              <a:ext uri="{28A0092B-C50C-407E-A947-70E740481C1C}">
                <a14:useLocalDpi xmlns:a14="http://schemas.microsoft.com/office/drawing/2010/main" val="0"/>
              </a:ext>
            </a:extLst>
          </a:blip>
          <a:srcRect t="16008" b="71658"/>
          <a:stretch/>
        </p:blipFill>
        <p:spPr>
          <a:xfrm>
            <a:off x="492580" y="3434555"/>
            <a:ext cx="7906770" cy="1734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hidden="1"/>
          <p:cNvSpPr txBox="1"/>
          <p:nvPr/>
        </p:nvSpPr>
        <p:spPr>
          <a:xfrm>
            <a:off x="9501664" y="2135948"/>
            <a:ext cx="1567542"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Screenshot of the YouTube mobile app with the menu open. Under the Home link is the text 'Best of YouTube' in all capital letters.</a:t>
            </a:r>
          </a:p>
        </p:txBody>
      </p:sp>
      <p:pic>
        <p:nvPicPr>
          <p:cNvPr id="5" name="Picture 4" descr="Screenshot of the YouTube mobile app with the menu open. Under the Home link is the text 'Best of YouTube' in all capital lette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370" y="1233033"/>
            <a:ext cx="2329543" cy="4143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9758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Search</a:t>
            </a:r>
          </a:p>
        </p:txBody>
      </p:sp>
      <p:sp>
        <p:nvSpPr>
          <p:cNvPr id="3" name="Text Placeholder 2"/>
          <p:cNvSpPr>
            <a:spLocks noGrp="1"/>
          </p:cNvSpPr>
          <p:nvPr>
            <p:ph type="body" sz="quarter" idx="10"/>
          </p:nvPr>
        </p:nvSpPr>
        <p:spPr/>
        <p:txBody>
          <a:bodyPr/>
          <a:lstStyle/>
          <a:p>
            <a:r>
              <a:rPr lang="en-AU" dirty="0" err="1"/>
              <a:t>Ummmm</a:t>
            </a:r>
            <a:r>
              <a:rPr lang="en-AU" dirty="0"/>
              <a:t>….</a:t>
            </a:r>
          </a:p>
          <a:p>
            <a:r>
              <a:rPr lang="en-AU" dirty="0"/>
              <a:t>No I didn’t</a:t>
            </a:r>
          </a:p>
        </p:txBody>
      </p:sp>
      <p:pic>
        <p:nvPicPr>
          <p:cNvPr id="6" name="Picture Placeholder 5" descr="Target mobile site. Advertisement for sport video games."/>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Activating that link takes you to a page that says &quot;Your search for 56626957 56626872 56626940 5526841 found 4 product results&quot;."/>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900353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Images</a:t>
            </a:r>
          </a:p>
        </p:txBody>
      </p:sp>
      <p:sp>
        <p:nvSpPr>
          <p:cNvPr id="3" name="Text Placeholder 2"/>
          <p:cNvSpPr>
            <a:spLocks noGrp="1"/>
          </p:cNvSpPr>
          <p:nvPr>
            <p:ph type="body" sz="quarter" idx="10"/>
          </p:nvPr>
        </p:nvSpPr>
        <p:spPr/>
        <p:txBody>
          <a:bodyPr/>
          <a:lstStyle/>
          <a:p>
            <a:r>
              <a:rPr lang="en-AU" dirty="0"/>
              <a:t>Appropriate sizing</a:t>
            </a:r>
          </a:p>
        </p:txBody>
      </p:sp>
      <p:pic>
        <p:nvPicPr>
          <p:cNvPr id="5" name="Picture Placeholder 4" descr="Coles mobile site. Image is wider than the allowed size. As a result you cannot read the text and the products look squashe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977782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Specific mobile requirements</a:t>
            </a:r>
          </a:p>
        </p:txBody>
      </p:sp>
      <p:sp>
        <p:nvSpPr>
          <p:cNvPr id="3" name="Subtitle 2"/>
          <p:cNvSpPr>
            <a:spLocks noGrp="1"/>
          </p:cNvSpPr>
          <p:nvPr>
            <p:ph type="subTitle" idx="1"/>
          </p:nvPr>
        </p:nvSpPr>
        <p:spPr/>
        <p:txBody>
          <a:bodyPr/>
          <a:lstStyle/>
          <a:p>
            <a:r>
              <a:rPr lang="en-AU" dirty="0"/>
              <a:t>There is some correlation between mobile site / app issues and the WCAG2 guidelines - however, </a:t>
            </a:r>
            <a:r>
              <a:rPr lang="en-AU" b="1" dirty="0"/>
              <a:t>mobile sites / apps are not specifically covered by WCAG2</a:t>
            </a:r>
            <a:r>
              <a:rPr lang="en-AU" dirty="0"/>
              <a:t>. </a:t>
            </a:r>
          </a:p>
          <a:p>
            <a:r>
              <a:rPr lang="en-AU" sz="3600" dirty="0">
                <a:solidFill>
                  <a:schemeClr val="tx1"/>
                </a:solidFill>
                <a:latin typeface="Proxima Nova Cn Rg" panose="02000506030000020004" pitchFamily="50" charset="0"/>
              </a:rPr>
              <a:t>For example, although WCAG2 requires sites /apps to be accessible to the keyboard user it does not specify that it should also be accessible to the mouse or touchscreen user.</a:t>
            </a:r>
          </a:p>
          <a:p>
            <a:endParaRPr lang="en-AU" dirty="0"/>
          </a:p>
        </p:txBody>
      </p:sp>
    </p:spTree>
    <p:extLst>
      <p:ext uri="{BB962C8B-B14F-4D97-AF65-F5344CB8AC3E}">
        <p14:creationId xmlns:p14="http://schemas.microsoft.com/office/powerpoint/2010/main" val="1083954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Maps</a:t>
            </a:r>
          </a:p>
        </p:txBody>
      </p:sp>
      <p:sp>
        <p:nvSpPr>
          <p:cNvPr id="3" name="Text Placeholder 2"/>
          <p:cNvSpPr>
            <a:spLocks noGrp="1"/>
          </p:cNvSpPr>
          <p:nvPr>
            <p:ph type="body" sz="quarter" idx="10"/>
          </p:nvPr>
        </p:nvSpPr>
        <p:spPr/>
        <p:txBody>
          <a:bodyPr/>
          <a:lstStyle/>
          <a:p>
            <a:r>
              <a:rPr lang="en-AU" dirty="0"/>
              <a:t>Where is it </a:t>
            </a:r>
            <a:r>
              <a:rPr lang="en-AU" b="1" dirty="0"/>
              <a:t>exactly?</a:t>
            </a:r>
            <a:endParaRPr lang="en-AU" dirty="0"/>
          </a:p>
        </p:txBody>
      </p:sp>
      <p:pic>
        <p:nvPicPr>
          <p:cNvPr id="5" name="Picture Placeholder 4" descr="Dream Diva mobile site. Google map is visible. Location is specified in longitude and latitude, eg. 37&quot;49'05&quot;5 etc"/>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549025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Scrolling</a:t>
            </a:r>
          </a:p>
        </p:txBody>
      </p:sp>
      <p:sp>
        <p:nvSpPr>
          <p:cNvPr id="3" name="Text Placeholder 2"/>
          <p:cNvSpPr>
            <a:spLocks noGrp="1"/>
          </p:cNvSpPr>
          <p:nvPr>
            <p:ph type="body" sz="quarter" idx="10"/>
          </p:nvPr>
        </p:nvSpPr>
        <p:spPr/>
        <p:txBody>
          <a:bodyPr/>
          <a:lstStyle/>
          <a:p>
            <a:r>
              <a:rPr lang="en-AU" dirty="0"/>
              <a:t>At least you can scroll…</a:t>
            </a:r>
          </a:p>
        </p:txBody>
      </p:sp>
      <p:pic>
        <p:nvPicPr>
          <p:cNvPr id="5" name="Picture Placeholder 4" descr="Kmart mobile site. Shows the left half of Australia only."/>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608558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Scrolling</a:t>
            </a:r>
          </a:p>
        </p:txBody>
      </p:sp>
      <p:sp>
        <p:nvSpPr>
          <p:cNvPr id="3" name="Text Placeholder 2"/>
          <p:cNvSpPr>
            <a:spLocks noGrp="1"/>
          </p:cNvSpPr>
          <p:nvPr>
            <p:ph type="body" sz="quarter" idx="10"/>
          </p:nvPr>
        </p:nvSpPr>
        <p:spPr/>
        <p:txBody>
          <a:bodyPr/>
          <a:lstStyle/>
          <a:p>
            <a:r>
              <a:rPr lang="en-AU" dirty="0"/>
              <a:t>Oh, they decided to switch that function off…</a:t>
            </a:r>
          </a:p>
        </p:txBody>
      </p:sp>
      <p:pic>
        <p:nvPicPr>
          <p:cNvPr id="5" name="Picture Placeholder 4" descr="Dishd mobile site. Image is cut off. You can only read the text &quot;We deliver in Sydney and&quo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1028461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descr="Drupal South mobile site. The text &quot;Tracks&quot; is overlapping the text &quot;Conference&quo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4114619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descr="Facebook mobile app. Title of The Age news item is &quot;10 cafe ustomers that are more...&quo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14127687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6" name="Picture Placeholder 5" descr="Facebook mobile app. Title of the crikey.com.au news item is &lt;span class=&quot;quo&quot;&gt;'&lt;/span&gt;Why sacrifice yourself"/>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5302093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descr="Facebook mobile app. First Dog on the Moon news item. Link is a 404 not found."/>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31044702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descr="LA airport wifi mobile site. Text says &quot;This page will redirect so content doesn't really make sense to have here&quo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0448981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descr="Triplify mobile app. Dialog error says &quot;description: ReferenceError Can't find variable: triplifier:map ... etc&quot;"/>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spTree>
    <p:extLst>
      <p:ext uri="{BB962C8B-B14F-4D97-AF65-F5344CB8AC3E}">
        <p14:creationId xmlns:p14="http://schemas.microsoft.com/office/powerpoint/2010/main" val="292223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Testing</a:t>
            </a:r>
          </a:p>
        </p:txBody>
      </p:sp>
      <p:sp>
        <p:nvSpPr>
          <p:cNvPr id="3" name="Text Placeholder 2"/>
          <p:cNvSpPr>
            <a:spLocks noGrp="1"/>
          </p:cNvSpPr>
          <p:nvPr>
            <p:ph type="body" sz="quarter" idx="10"/>
          </p:nvPr>
        </p:nvSpPr>
        <p:spPr/>
        <p:txBody>
          <a:bodyPr/>
          <a:lstStyle/>
          <a:p>
            <a:r>
              <a:rPr lang="en-AU" dirty="0"/>
              <a:t>#</a:t>
            </a:r>
            <a:r>
              <a:rPr lang="en-AU" dirty="0" err="1"/>
              <a:t>TestAllTheThings</a:t>
            </a:r>
            <a:endParaRPr lang="en-AU" dirty="0"/>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05" b="1005"/>
          <a:stretch>
            <a:fillRect/>
          </a:stretch>
        </p:blipFill>
        <p:spPr/>
      </p:pic>
    </p:spTree>
    <p:extLst>
      <p:ext uri="{BB962C8B-B14F-4D97-AF65-F5344CB8AC3E}">
        <p14:creationId xmlns:p14="http://schemas.microsoft.com/office/powerpoint/2010/main" val="2936085136"/>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2139</TotalTime>
  <Words>1049</Words>
  <Application>Microsoft Office PowerPoint</Application>
  <PresentationFormat>Widescreen</PresentationFormat>
  <Paragraphs>302</Paragraphs>
  <Slides>119</Slides>
  <Notes>5</Notes>
  <HiddenSlides>0</HiddenSlides>
  <MMClips>0</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119</vt:i4>
      </vt:variant>
    </vt:vector>
  </HeadingPairs>
  <TitlesOfParts>
    <vt:vector size="140" baseType="lpstr">
      <vt:lpstr>Wingdings</vt:lpstr>
      <vt:lpstr>Proxima Nova Cn Rg</vt:lpstr>
      <vt:lpstr>Calibri</vt:lpstr>
      <vt:lpstr>Proxima Nova Light</vt:lpstr>
      <vt:lpstr>MS PGothic</vt:lpstr>
      <vt:lpstr>Arial</vt:lpstr>
      <vt:lpstr>Proxima Nova Semibold</vt:lpstr>
      <vt:lpstr>MS PGothic</vt:lpstr>
      <vt:lpstr>Proxima Nova Cn Lt</vt:lpstr>
      <vt:lpstr>Calibri Light</vt:lpstr>
      <vt:lpstr>Office Theme</vt:lpstr>
      <vt:lpstr>Custom Design</vt:lpstr>
      <vt:lpstr>7_Custom Design</vt:lpstr>
      <vt:lpstr>2_Custom Design</vt:lpstr>
      <vt:lpstr>4_Custom Design</vt:lpstr>
      <vt:lpstr>6_Custom Design</vt:lpstr>
      <vt:lpstr>3_Custom Design</vt:lpstr>
      <vt:lpstr>5_Custom Design</vt:lpstr>
      <vt:lpstr>1_Custom Design</vt:lpstr>
      <vt:lpstr>8_Custom Design</vt:lpstr>
      <vt:lpstr>9_Custom Design</vt:lpstr>
      <vt:lpstr>Mobile and Accessibility  http://pz.tt/desertmobile</vt:lpstr>
      <vt:lpstr>PowerPoint Presentation</vt:lpstr>
      <vt:lpstr>PowerPoint Presentation</vt:lpstr>
      <vt:lpstr>It’s not just  about vision impairments</vt:lpstr>
      <vt:lpstr>Our Services</vt:lpstr>
      <vt:lpstr>Our Products</vt:lpstr>
      <vt:lpstr>Mobile accessibility features</vt:lpstr>
      <vt:lpstr>Mobile accessibility features</vt:lpstr>
      <vt:lpstr>Specific mobile requirements</vt:lpstr>
      <vt:lpstr>Mobile usage</vt:lpstr>
      <vt:lpstr>US mobile vs desktop usage</vt:lpstr>
      <vt:lpstr>More recent statistics</vt:lpstr>
      <vt:lpstr>Mobile screen reader use</vt:lpstr>
      <vt:lpstr>Mobile-specific issues</vt:lpstr>
      <vt:lpstr>PDFs</vt:lpstr>
      <vt:lpstr>PDFs</vt:lpstr>
      <vt:lpstr>PDFs</vt:lpstr>
      <vt:lpstr>PowerPoint Presentation</vt:lpstr>
      <vt:lpstr>Mobile-specific issues</vt:lpstr>
      <vt:lpstr>Mobile sites</vt:lpstr>
      <vt:lpstr>Mobile sites</vt:lpstr>
      <vt:lpstr>Mobile issues</vt:lpstr>
      <vt:lpstr>Autoplay</vt:lpstr>
      <vt:lpstr>Continuous movement</vt:lpstr>
      <vt:lpstr>Mobile issues</vt:lpstr>
      <vt:lpstr>Onscreen keyboard trap</vt:lpstr>
      <vt:lpstr>Onscreen keyboard trap</vt:lpstr>
      <vt:lpstr>Hover trap</vt:lpstr>
      <vt:lpstr>Voiceover swipe trap</vt:lpstr>
      <vt:lpstr>Voiceover swipe trap</vt:lpstr>
      <vt:lpstr>Voiceover swipe trap</vt:lpstr>
      <vt:lpstr>Touch trap</vt:lpstr>
      <vt:lpstr>Mobile issues</vt:lpstr>
      <vt:lpstr>Alternatives</vt:lpstr>
      <vt:lpstr>Mobile issues</vt:lpstr>
      <vt:lpstr>Keyboard</vt:lpstr>
      <vt:lpstr>Mobile issues</vt:lpstr>
      <vt:lpstr>Text size</vt:lpstr>
      <vt:lpstr>Text size too small</vt:lpstr>
      <vt:lpstr>Mobile issues</vt:lpstr>
      <vt:lpstr>System settings</vt:lpstr>
      <vt:lpstr>System settings</vt:lpstr>
      <vt:lpstr>System settings</vt:lpstr>
      <vt:lpstr>Mobile issues</vt:lpstr>
      <vt:lpstr>Text size</vt:lpstr>
      <vt:lpstr>In-app settings</vt:lpstr>
      <vt:lpstr>In-app settings</vt:lpstr>
      <vt:lpstr>In-app settings</vt:lpstr>
      <vt:lpstr>Mobile issues</vt:lpstr>
      <vt:lpstr>Colour contrast</vt:lpstr>
      <vt:lpstr>Colour contrast</vt:lpstr>
      <vt:lpstr>Colour contrast</vt:lpstr>
      <vt:lpstr>Mobile issues</vt:lpstr>
      <vt:lpstr>Colour alone</vt:lpstr>
      <vt:lpstr>Colour alone</vt:lpstr>
      <vt:lpstr>Mobile issues</vt:lpstr>
      <vt:lpstr>Functionality</vt:lpstr>
      <vt:lpstr>Functionality</vt:lpstr>
      <vt:lpstr>Functionality</vt:lpstr>
      <vt:lpstr>Functionality</vt:lpstr>
      <vt:lpstr>PowerPoint Presentation</vt:lpstr>
      <vt:lpstr>Desktop / mobile</vt:lpstr>
      <vt:lpstr>Mobile issues</vt:lpstr>
      <vt:lpstr>Functionality unclear</vt:lpstr>
      <vt:lpstr>Functionality unclear</vt:lpstr>
      <vt:lpstr>Functionality unclear</vt:lpstr>
      <vt:lpstr>Functionality unclear</vt:lpstr>
      <vt:lpstr>Mobile issues</vt:lpstr>
      <vt:lpstr>Functionality different on different devices</vt:lpstr>
      <vt:lpstr>PowerPoint Presentation</vt:lpstr>
      <vt:lpstr>PowerPoint Presentation</vt:lpstr>
      <vt:lpstr>Mobile issues</vt:lpstr>
      <vt:lpstr>Pixellate on zoom</vt:lpstr>
      <vt:lpstr>Pixellate on zoom</vt:lpstr>
      <vt:lpstr>Mobile issues</vt:lpstr>
      <vt:lpstr>Source order</vt:lpstr>
      <vt:lpstr>Source order</vt:lpstr>
      <vt:lpstr>Source order</vt:lpstr>
      <vt:lpstr>Mobile issues</vt:lpstr>
      <vt:lpstr>Touch targets</vt:lpstr>
      <vt:lpstr>Touch targets &amp; maps</vt:lpstr>
      <vt:lpstr>Touch targets</vt:lpstr>
      <vt:lpstr>Mobile issues</vt:lpstr>
      <vt:lpstr>Spacing</vt:lpstr>
      <vt:lpstr>Spacing</vt:lpstr>
      <vt:lpstr>Mobile issues</vt:lpstr>
      <vt:lpstr>VoiceOver</vt:lpstr>
      <vt:lpstr>Search</vt:lpstr>
      <vt:lpstr>Images</vt:lpstr>
      <vt:lpstr>Maps</vt:lpstr>
      <vt:lpstr>Scrolling</vt:lpstr>
      <vt:lpstr>Scrolling</vt:lpstr>
      <vt:lpstr>Testing</vt:lpstr>
      <vt:lpstr>Testing</vt:lpstr>
      <vt:lpstr>Testing</vt:lpstr>
      <vt:lpstr>Testing</vt:lpstr>
      <vt:lpstr>Testing</vt:lpstr>
      <vt:lpstr>Testing</vt:lpstr>
      <vt:lpstr>Testing</vt:lpstr>
      <vt:lpstr>Testing</vt:lpstr>
      <vt:lpstr>Testing</vt:lpstr>
      <vt:lpstr>Select options</vt:lpstr>
      <vt:lpstr>Correct implementations</vt:lpstr>
      <vt:lpstr>Text size</vt:lpstr>
      <vt:lpstr>Text size</vt:lpstr>
      <vt:lpstr>Text size</vt:lpstr>
      <vt:lpstr>Functional zoom</vt:lpstr>
      <vt:lpstr>Indicating functionality</vt:lpstr>
      <vt:lpstr>Indication</vt:lpstr>
      <vt:lpstr>Indication</vt:lpstr>
      <vt:lpstr>Indicating functionality</vt:lpstr>
      <vt:lpstr>Indicating functionality</vt:lpstr>
      <vt:lpstr>Keyboard</vt:lpstr>
      <vt:lpstr>Keyboard</vt:lpstr>
      <vt:lpstr>Colour and shape</vt:lpstr>
      <vt:lpstr>Column width</vt:lpstr>
      <vt:lpstr>BBC Mobile accessibility guidelines</vt:lpstr>
      <vt:lpstr>OzWiki: Accessibility Factsheets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accessibility: the good, the bad and the ugly</dc:title>
  <dc:subject>Examples of good and bad mobile accessibility</dc:subject>
  <dc:creator>Gian</dc:creator>
  <cp:keywords>accessibility</cp:keywords>
  <cp:lastModifiedBy>Gian Wild</cp:lastModifiedBy>
  <cp:revision>112</cp:revision>
  <cp:lastPrinted>2014-11-04T12:38:59Z</cp:lastPrinted>
  <dcterms:created xsi:type="dcterms:W3CDTF">2014-09-22T10:34:10Z</dcterms:created>
  <dcterms:modified xsi:type="dcterms:W3CDTF">2016-10-08T18:17:59Z</dcterms:modified>
</cp:coreProperties>
</file>