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9.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1.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0.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1.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90" r:id="rId2"/>
    <p:sldMasterId id="2147483918" r:id="rId3"/>
    <p:sldMasterId id="2147483660" r:id="rId4"/>
    <p:sldMasterId id="2147483702" r:id="rId5"/>
    <p:sldMasterId id="2147483693" r:id="rId6"/>
    <p:sldMasterId id="2147483699" r:id="rId7"/>
    <p:sldMasterId id="2147483691" r:id="rId8"/>
    <p:sldMasterId id="2147483855" r:id="rId9"/>
    <p:sldMasterId id="2147483696" r:id="rId10"/>
    <p:sldMasterId id="2147483990" r:id="rId11"/>
    <p:sldMasterId id="2147483951" r:id="rId12"/>
    <p:sldMasterId id="2147483984" r:id="rId13"/>
    <p:sldMasterId id="2147483987" r:id="rId14"/>
    <p:sldMasterId id="2147483954" r:id="rId15"/>
    <p:sldMasterId id="2147483957" r:id="rId16"/>
    <p:sldMasterId id="2147483675" r:id="rId17"/>
    <p:sldMasterId id="2147483712" r:id="rId18"/>
    <p:sldMasterId id="2147483721" r:id="rId19"/>
    <p:sldMasterId id="2147483981" r:id="rId20"/>
    <p:sldMasterId id="2147483963" r:id="rId21"/>
    <p:sldMasterId id="2147483975" r:id="rId22"/>
    <p:sldMasterId id="2147483972" r:id="rId23"/>
    <p:sldMasterId id="2147483978" r:id="rId24"/>
    <p:sldMasterId id="2147483966" r:id="rId25"/>
    <p:sldMasterId id="2147483969" r:id="rId26"/>
    <p:sldMasterId id="2147483724" r:id="rId27"/>
    <p:sldMasterId id="2147483728" r:id="rId28"/>
    <p:sldMasterId id="2147483860" r:id="rId29"/>
    <p:sldMasterId id="2147483863" r:id="rId30"/>
    <p:sldMasterId id="2147483866" r:id="rId31"/>
    <p:sldMasterId id="2147483869" r:id="rId32"/>
    <p:sldMasterId id="2147483872" r:id="rId33"/>
    <p:sldMasterId id="2147483876" r:id="rId34"/>
    <p:sldMasterId id="2147483885" r:id="rId35"/>
    <p:sldMasterId id="2147483946" r:id="rId36"/>
    <p:sldMasterId id="2147483993" r:id="rId37"/>
  </p:sldMasterIdLst>
  <p:notesMasterIdLst>
    <p:notesMasterId r:id="rId157"/>
  </p:notesMasterIdLst>
  <p:handoutMasterIdLst>
    <p:handoutMasterId r:id="rId158"/>
  </p:handoutMasterIdLst>
  <p:sldIdLst>
    <p:sldId id="1245" r:id="rId38"/>
    <p:sldId id="1246" r:id="rId39"/>
    <p:sldId id="1247" r:id="rId40"/>
    <p:sldId id="1248" r:id="rId41"/>
    <p:sldId id="1249" r:id="rId42"/>
    <p:sldId id="1250" r:id="rId43"/>
    <p:sldId id="1251" r:id="rId44"/>
    <p:sldId id="1252" r:id="rId45"/>
    <p:sldId id="1253" r:id="rId46"/>
    <p:sldId id="1254" r:id="rId47"/>
    <p:sldId id="1255" r:id="rId48"/>
    <p:sldId id="1256" r:id="rId49"/>
    <p:sldId id="1257" r:id="rId50"/>
    <p:sldId id="1258" r:id="rId51"/>
    <p:sldId id="1259" r:id="rId52"/>
    <p:sldId id="1260" r:id="rId53"/>
    <p:sldId id="1261" r:id="rId54"/>
    <p:sldId id="1262" r:id="rId55"/>
    <p:sldId id="1263" r:id="rId56"/>
    <p:sldId id="1264" r:id="rId57"/>
    <p:sldId id="1265" r:id="rId58"/>
    <p:sldId id="1266" r:id="rId59"/>
    <p:sldId id="1267" r:id="rId60"/>
    <p:sldId id="1268" r:id="rId61"/>
    <p:sldId id="1269" r:id="rId62"/>
    <p:sldId id="1270" r:id="rId63"/>
    <p:sldId id="1271" r:id="rId64"/>
    <p:sldId id="1272" r:id="rId65"/>
    <p:sldId id="1273" r:id="rId66"/>
    <p:sldId id="1274" r:id="rId67"/>
    <p:sldId id="1275" r:id="rId68"/>
    <p:sldId id="1276" r:id="rId69"/>
    <p:sldId id="1277" r:id="rId70"/>
    <p:sldId id="1278" r:id="rId71"/>
    <p:sldId id="1279" r:id="rId72"/>
    <p:sldId id="1280" r:id="rId73"/>
    <p:sldId id="1281" r:id="rId74"/>
    <p:sldId id="1282" r:id="rId75"/>
    <p:sldId id="1283" r:id="rId76"/>
    <p:sldId id="1284" r:id="rId77"/>
    <p:sldId id="1285" r:id="rId78"/>
    <p:sldId id="1286" r:id="rId79"/>
    <p:sldId id="1287" r:id="rId80"/>
    <p:sldId id="1288" r:id="rId81"/>
    <p:sldId id="1289" r:id="rId82"/>
    <p:sldId id="1290" r:id="rId83"/>
    <p:sldId id="1291" r:id="rId84"/>
    <p:sldId id="1292" r:id="rId85"/>
    <p:sldId id="1293" r:id="rId86"/>
    <p:sldId id="1294" r:id="rId87"/>
    <p:sldId id="1295" r:id="rId88"/>
    <p:sldId id="1296" r:id="rId89"/>
    <p:sldId id="1297" r:id="rId90"/>
    <p:sldId id="1298" r:id="rId91"/>
    <p:sldId id="1299" r:id="rId92"/>
    <p:sldId id="1300" r:id="rId93"/>
    <p:sldId id="1301" r:id="rId94"/>
    <p:sldId id="1302" r:id="rId95"/>
    <p:sldId id="1303" r:id="rId96"/>
    <p:sldId id="1304" r:id="rId97"/>
    <p:sldId id="1305" r:id="rId98"/>
    <p:sldId id="1306" r:id="rId99"/>
    <p:sldId id="1307" r:id="rId100"/>
    <p:sldId id="1308" r:id="rId101"/>
    <p:sldId id="1309" r:id="rId102"/>
    <p:sldId id="1310" r:id="rId103"/>
    <p:sldId id="1311" r:id="rId104"/>
    <p:sldId id="790" r:id="rId105"/>
    <p:sldId id="793" r:id="rId106"/>
    <p:sldId id="794" r:id="rId107"/>
    <p:sldId id="800" r:id="rId108"/>
    <p:sldId id="798" r:id="rId109"/>
    <p:sldId id="799" r:id="rId110"/>
    <p:sldId id="802" r:id="rId111"/>
    <p:sldId id="1237" r:id="rId112"/>
    <p:sldId id="1238" r:id="rId113"/>
    <p:sldId id="1239" r:id="rId114"/>
    <p:sldId id="1240" r:id="rId115"/>
    <p:sldId id="801" r:id="rId116"/>
    <p:sldId id="1243" r:id="rId117"/>
    <p:sldId id="803" r:id="rId118"/>
    <p:sldId id="804" r:id="rId119"/>
    <p:sldId id="805" r:id="rId120"/>
    <p:sldId id="806" r:id="rId121"/>
    <p:sldId id="807" r:id="rId122"/>
    <p:sldId id="808" r:id="rId123"/>
    <p:sldId id="809" r:id="rId124"/>
    <p:sldId id="810" r:id="rId125"/>
    <p:sldId id="811" r:id="rId126"/>
    <p:sldId id="812" r:id="rId127"/>
    <p:sldId id="813" r:id="rId128"/>
    <p:sldId id="818" r:id="rId129"/>
    <p:sldId id="815" r:id="rId130"/>
    <p:sldId id="817" r:id="rId131"/>
    <p:sldId id="1242" r:id="rId132"/>
    <p:sldId id="1241" r:id="rId133"/>
    <p:sldId id="820" r:id="rId134"/>
    <p:sldId id="821" r:id="rId135"/>
    <p:sldId id="822" r:id="rId136"/>
    <p:sldId id="823" r:id="rId137"/>
    <p:sldId id="826" r:id="rId138"/>
    <p:sldId id="827" r:id="rId139"/>
    <p:sldId id="952" r:id="rId140"/>
    <p:sldId id="953" r:id="rId141"/>
    <p:sldId id="830" r:id="rId142"/>
    <p:sldId id="831" r:id="rId143"/>
    <p:sldId id="832" r:id="rId144"/>
    <p:sldId id="834" r:id="rId145"/>
    <p:sldId id="835" r:id="rId146"/>
    <p:sldId id="837" r:id="rId147"/>
    <p:sldId id="838" r:id="rId148"/>
    <p:sldId id="839" r:id="rId149"/>
    <p:sldId id="840" r:id="rId150"/>
    <p:sldId id="841" r:id="rId151"/>
    <p:sldId id="842" r:id="rId152"/>
    <p:sldId id="844" r:id="rId153"/>
    <p:sldId id="843" r:id="rId154"/>
    <p:sldId id="1236" r:id="rId155"/>
    <p:sldId id="1244" r:id="rId156"/>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225"/>
    <a:srgbClr val="DB5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37" autoAdjust="0"/>
    <p:restoredTop sz="94707" autoAdjust="0"/>
  </p:normalViewPr>
  <p:slideViewPr>
    <p:cSldViewPr snapToGrid="0">
      <p:cViewPr varScale="1">
        <p:scale>
          <a:sx n="84" d="100"/>
          <a:sy n="84" d="100"/>
        </p:scale>
        <p:origin x="101" y="1224"/>
      </p:cViewPr>
      <p:guideLst>
        <p:guide orient="horz" pos="2160"/>
        <p:guide pos="3840"/>
      </p:guideLst>
    </p:cSldViewPr>
  </p:slideViewPr>
  <p:outlineViewPr>
    <p:cViewPr>
      <p:scale>
        <a:sx n="33" d="100"/>
        <a:sy n="33" d="100"/>
      </p:scale>
      <p:origin x="0" y="-18300"/>
    </p:cViewPr>
    <p:sldLst>
      <p:sld r:id="rId1" collapse="1"/>
      <p:sld r:id="rId2" collapse="1"/>
    </p:sldLst>
  </p:outlineViewPr>
  <p:notesTextViewPr>
    <p:cViewPr>
      <p:scale>
        <a:sx n="3" d="2"/>
        <a:sy n="3" d="2"/>
      </p:scale>
      <p:origin x="0" y="0"/>
    </p:cViewPr>
  </p:notesTextViewPr>
  <p:sorterViewPr>
    <p:cViewPr varScale="1">
      <p:scale>
        <a:sx n="1" d="1"/>
        <a:sy n="1" d="1"/>
      </p:scale>
      <p:origin x="0" y="-347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47" Type="http://schemas.openxmlformats.org/officeDocument/2006/relationships/slide" Target="slides/slide10.xml"/><Relationship Id="rId63" Type="http://schemas.openxmlformats.org/officeDocument/2006/relationships/slide" Target="slides/slide26.xml"/><Relationship Id="rId68" Type="http://schemas.openxmlformats.org/officeDocument/2006/relationships/slide" Target="slides/slide31.xml"/><Relationship Id="rId84" Type="http://schemas.openxmlformats.org/officeDocument/2006/relationships/slide" Target="slides/slide47.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38" Type="http://schemas.openxmlformats.org/officeDocument/2006/relationships/slide" Target="slides/slide101.xml"/><Relationship Id="rId154" Type="http://schemas.openxmlformats.org/officeDocument/2006/relationships/slide" Target="slides/slide117.xml"/><Relationship Id="rId159"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6.xml"/><Relationship Id="rId58" Type="http://schemas.openxmlformats.org/officeDocument/2006/relationships/slide" Target="slides/slide21.xml"/><Relationship Id="rId74" Type="http://schemas.openxmlformats.org/officeDocument/2006/relationships/slide" Target="slides/slide37.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28" Type="http://schemas.openxmlformats.org/officeDocument/2006/relationships/slide" Target="slides/slide91.xml"/><Relationship Id="rId144" Type="http://schemas.openxmlformats.org/officeDocument/2006/relationships/slide" Target="slides/slide107.xml"/><Relationship Id="rId149"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53.xml"/><Relationship Id="rId95" Type="http://schemas.openxmlformats.org/officeDocument/2006/relationships/slide" Target="slides/slide58.xml"/><Relationship Id="rId160"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6.xml"/><Relationship Id="rId48" Type="http://schemas.openxmlformats.org/officeDocument/2006/relationships/slide" Target="slides/slide11.xml"/><Relationship Id="rId64" Type="http://schemas.openxmlformats.org/officeDocument/2006/relationships/slide" Target="slides/slide27.xml"/><Relationship Id="rId69" Type="http://schemas.openxmlformats.org/officeDocument/2006/relationships/slide" Target="slides/slide32.xml"/><Relationship Id="rId113" Type="http://schemas.openxmlformats.org/officeDocument/2006/relationships/slide" Target="slides/slide76.xml"/><Relationship Id="rId118" Type="http://schemas.openxmlformats.org/officeDocument/2006/relationships/slide" Target="slides/slide81.xml"/><Relationship Id="rId134" Type="http://schemas.openxmlformats.org/officeDocument/2006/relationships/slide" Target="slides/slide97.xml"/><Relationship Id="rId139" Type="http://schemas.openxmlformats.org/officeDocument/2006/relationships/slide" Target="slides/slide102.xml"/><Relationship Id="rId80" Type="http://schemas.openxmlformats.org/officeDocument/2006/relationships/slide" Target="slides/slide43.xml"/><Relationship Id="rId85" Type="http://schemas.openxmlformats.org/officeDocument/2006/relationships/slide" Target="slides/slide48.xml"/><Relationship Id="rId150" Type="http://schemas.openxmlformats.org/officeDocument/2006/relationships/slide" Target="slides/slide113.xml"/><Relationship Id="rId155" Type="http://schemas.openxmlformats.org/officeDocument/2006/relationships/slide" Target="slides/slide11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 Target="slides/slide4.xml"/><Relationship Id="rId54" Type="http://schemas.openxmlformats.org/officeDocument/2006/relationships/slide" Target="slides/slide17.xml"/><Relationship Id="rId62" Type="http://schemas.openxmlformats.org/officeDocument/2006/relationships/slide" Target="slides/slide25.xml"/><Relationship Id="rId70" Type="http://schemas.openxmlformats.org/officeDocument/2006/relationships/slide" Target="slides/slide33.xml"/><Relationship Id="rId75" Type="http://schemas.openxmlformats.org/officeDocument/2006/relationships/slide" Target="slides/slide38.xml"/><Relationship Id="rId83" Type="http://schemas.openxmlformats.org/officeDocument/2006/relationships/slide" Target="slides/slide46.xml"/><Relationship Id="rId88" Type="http://schemas.openxmlformats.org/officeDocument/2006/relationships/slide" Target="slides/slide51.xml"/><Relationship Id="rId91" Type="http://schemas.openxmlformats.org/officeDocument/2006/relationships/slide" Target="slides/slide54.xml"/><Relationship Id="rId96" Type="http://schemas.openxmlformats.org/officeDocument/2006/relationships/slide" Target="slides/slide59.xml"/><Relationship Id="rId111" Type="http://schemas.openxmlformats.org/officeDocument/2006/relationships/slide" Target="slides/slide74.xml"/><Relationship Id="rId132" Type="http://schemas.openxmlformats.org/officeDocument/2006/relationships/slide" Target="slides/slide95.xml"/><Relationship Id="rId140" Type="http://schemas.openxmlformats.org/officeDocument/2006/relationships/slide" Target="slides/slide103.xml"/><Relationship Id="rId145" Type="http://schemas.openxmlformats.org/officeDocument/2006/relationships/slide" Target="slides/slide108.xml"/><Relationship Id="rId153" Type="http://schemas.openxmlformats.org/officeDocument/2006/relationships/slide" Target="slides/slide116.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2.xml"/><Relationship Id="rId57" Type="http://schemas.openxmlformats.org/officeDocument/2006/relationships/slide" Target="slides/slide20.xml"/><Relationship Id="rId106" Type="http://schemas.openxmlformats.org/officeDocument/2006/relationships/slide" Target="slides/slide69.xml"/><Relationship Id="rId114" Type="http://schemas.openxmlformats.org/officeDocument/2006/relationships/slide" Target="slides/slide77.xml"/><Relationship Id="rId119" Type="http://schemas.openxmlformats.org/officeDocument/2006/relationships/slide" Target="slides/slide82.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7.xml"/><Relationship Id="rId52" Type="http://schemas.openxmlformats.org/officeDocument/2006/relationships/slide" Target="slides/slide15.xml"/><Relationship Id="rId60" Type="http://schemas.openxmlformats.org/officeDocument/2006/relationships/slide" Target="slides/slide23.xml"/><Relationship Id="rId65" Type="http://schemas.openxmlformats.org/officeDocument/2006/relationships/slide" Target="slides/slide28.xml"/><Relationship Id="rId73" Type="http://schemas.openxmlformats.org/officeDocument/2006/relationships/slide" Target="slides/slide36.xml"/><Relationship Id="rId78" Type="http://schemas.openxmlformats.org/officeDocument/2006/relationships/slide" Target="slides/slide41.xml"/><Relationship Id="rId81" Type="http://schemas.openxmlformats.org/officeDocument/2006/relationships/slide" Target="slides/slide44.xml"/><Relationship Id="rId86" Type="http://schemas.openxmlformats.org/officeDocument/2006/relationships/slide" Target="slides/slide49.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30" Type="http://schemas.openxmlformats.org/officeDocument/2006/relationships/slide" Target="slides/slide93.xml"/><Relationship Id="rId135" Type="http://schemas.openxmlformats.org/officeDocument/2006/relationships/slide" Target="slides/slide98.xml"/><Relationship Id="rId143" Type="http://schemas.openxmlformats.org/officeDocument/2006/relationships/slide" Target="slides/slide106.xml"/><Relationship Id="rId148" Type="http://schemas.openxmlformats.org/officeDocument/2006/relationships/slide" Target="slides/slide111.xml"/><Relationship Id="rId151" Type="http://schemas.openxmlformats.org/officeDocument/2006/relationships/slide" Target="slides/slide114.xml"/><Relationship Id="rId156" Type="http://schemas.openxmlformats.org/officeDocument/2006/relationships/slide" Target="slides/slide1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slide" Target="slides/slide109.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157" Type="http://schemas.openxmlformats.org/officeDocument/2006/relationships/notesMaster" Target="notesMasters/notesMaster1.xml"/><Relationship Id="rId61" Type="http://schemas.openxmlformats.org/officeDocument/2006/relationships/slide" Target="slides/slide24.xml"/><Relationship Id="rId82" Type="http://schemas.openxmlformats.org/officeDocument/2006/relationships/slide" Target="slides/slide45.xml"/><Relationship Id="rId152" Type="http://schemas.openxmlformats.org/officeDocument/2006/relationships/slide" Target="slides/slide11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Other</c:v>
                </c:pt>
              </c:strCache>
            </c:strRef>
          </c:tx>
          <c:spPr>
            <a:ln w="76200" cap="rnd">
              <a:solidFill>
                <a:schemeClr val="accent6"/>
              </a:solidFill>
              <a:prstDash val="sysDot"/>
              <a:round/>
            </a:ln>
            <a:effectLst/>
          </c:spPr>
          <c:marker>
            <c:symbol val="none"/>
          </c:marker>
          <c:cat>
            <c:numRef>
              <c:f>Sheet1!$A$2:$A$9</c:f>
              <c:numCache>
                <c:formatCode>General</c:formatCode>
                <c:ptCount val="8"/>
                <c:pt idx="0">
                  <c:v>2008</c:v>
                </c:pt>
                <c:pt idx="1">
                  <c:v>2009</c:v>
                </c:pt>
                <c:pt idx="2">
                  <c:v>2010</c:v>
                </c:pt>
                <c:pt idx="3">
                  <c:v>2011</c:v>
                </c:pt>
                <c:pt idx="4">
                  <c:v>2012</c:v>
                </c:pt>
                <c:pt idx="5">
                  <c:v>2013</c:v>
                </c:pt>
                <c:pt idx="6">
                  <c:v>2014</c:v>
                </c:pt>
                <c:pt idx="7">
                  <c:v>2015</c:v>
                </c:pt>
              </c:numCache>
            </c:numRef>
          </c:cat>
          <c:val>
            <c:numRef>
              <c:f>Sheet1!$B$2:$B$9</c:f>
              <c:numCache>
                <c:formatCode>General</c:formatCode>
                <c:ptCount val="8"/>
                <c:pt idx="0">
                  <c:v>0.2</c:v>
                </c:pt>
                <c:pt idx="1">
                  <c:v>0.3</c:v>
                </c:pt>
                <c:pt idx="2">
                  <c:v>0.4</c:v>
                </c:pt>
                <c:pt idx="3">
                  <c:v>0.3</c:v>
                </c:pt>
                <c:pt idx="4">
                  <c:v>0.3</c:v>
                </c:pt>
                <c:pt idx="5">
                  <c:v>0.3</c:v>
                </c:pt>
                <c:pt idx="6">
                  <c:v>0.3</c:v>
                </c:pt>
                <c:pt idx="7">
                  <c:v>0.4</c:v>
                </c:pt>
              </c:numCache>
            </c:numRef>
          </c:val>
          <c:smooth val="0"/>
          <c:extLst>
            <c:ext xmlns:c16="http://schemas.microsoft.com/office/drawing/2014/chart" uri="{C3380CC4-5D6E-409C-BE32-E72D297353CC}">
              <c16:uniqueId val="{00000000-8600-4515-A3BE-73BDAAEB9FB1}"/>
            </c:ext>
          </c:extLst>
        </c:ser>
        <c:ser>
          <c:idx val="1"/>
          <c:order val="1"/>
          <c:tx>
            <c:strRef>
              <c:f>Sheet1!$C$1</c:f>
              <c:strCache>
                <c:ptCount val="1"/>
                <c:pt idx="0">
                  <c:v>Desktop / Laptop</c:v>
                </c:pt>
              </c:strCache>
            </c:strRef>
          </c:tx>
          <c:spPr>
            <a:ln w="38100" cap="rnd">
              <a:solidFill>
                <a:schemeClr val="accent5"/>
              </a:solidFill>
              <a:round/>
            </a:ln>
            <a:effectLst/>
          </c:spPr>
          <c:marker>
            <c:symbol val="none"/>
          </c:marker>
          <c:cat>
            <c:numRef>
              <c:f>Sheet1!$A$2:$A$9</c:f>
              <c:numCache>
                <c:formatCode>General</c:formatCode>
                <c:ptCount val="8"/>
                <c:pt idx="0">
                  <c:v>2008</c:v>
                </c:pt>
                <c:pt idx="1">
                  <c:v>2009</c:v>
                </c:pt>
                <c:pt idx="2">
                  <c:v>2010</c:v>
                </c:pt>
                <c:pt idx="3">
                  <c:v>2011</c:v>
                </c:pt>
                <c:pt idx="4">
                  <c:v>2012</c:v>
                </c:pt>
                <c:pt idx="5">
                  <c:v>2013</c:v>
                </c:pt>
                <c:pt idx="6">
                  <c:v>2014</c:v>
                </c:pt>
                <c:pt idx="7">
                  <c:v>2015</c:v>
                </c:pt>
              </c:numCache>
            </c:numRef>
          </c:cat>
          <c:val>
            <c:numRef>
              <c:f>Sheet1!$C$2:$C$9</c:f>
              <c:numCache>
                <c:formatCode>General</c:formatCode>
                <c:ptCount val="8"/>
                <c:pt idx="0">
                  <c:v>2.2000000000000002</c:v>
                </c:pt>
                <c:pt idx="1">
                  <c:v>2.2999999999999998</c:v>
                </c:pt>
                <c:pt idx="2">
                  <c:v>2.4</c:v>
                </c:pt>
                <c:pt idx="3">
                  <c:v>2.6</c:v>
                </c:pt>
                <c:pt idx="4">
                  <c:v>2.5</c:v>
                </c:pt>
                <c:pt idx="5">
                  <c:v>2.2999999999999998</c:v>
                </c:pt>
                <c:pt idx="6">
                  <c:v>2.4</c:v>
                </c:pt>
                <c:pt idx="7">
                  <c:v>2.4</c:v>
                </c:pt>
              </c:numCache>
            </c:numRef>
          </c:val>
          <c:smooth val="0"/>
          <c:extLst>
            <c:ext xmlns:c16="http://schemas.microsoft.com/office/drawing/2014/chart" uri="{C3380CC4-5D6E-409C-BE32-E72D297353CC}">
              <c16:uniqueId val="{00000001-8600-4515-A3BE-73BDAAEB9FB1}"/>
            </c:ext>
          </c:extLst>
        </c:ser>
        <c:ser>
          <c:idx val="2"/>
          <c:order val="2"/>
          <c:tx>
            <c:strRef>
              <c:f>Sheet1!$D$1</c:f>
              <c:strCache>
                <c:ptCount val="1"/>
                <c:pt idx="0">
                  <c:v>Mobile</c:v>
                </c:pt>
              </c:strCache>
            </c:strRef>
          </c:tx>
          <c:spPr>
            <a:ln w="57150" cap="rnd">
              <a:solidFill>
                <a:srgbClr val="E65225"/>
              </a:solidFill>
              <a:prstDash val="sysDash"/>
              <a:round/>
            </a:ln>
            <a:effectLst/>
          </c:spPr>
          <c:marker>
            <c:symbol val="none"/>
          </c:marker>
          <c:cat>
            <c:numRef>
              <c:f>Sheet1!$A$2:$A$9</c:f>
              <c:numCache>
                <c:formatCode>General</c:formatCode>
                <c:ptCount val="8"/>
                <c:pt idx="0">
                  <c:v>2008</c:v>
                </c:pt>
                <c:pt idx="1">
                  <c:v>2009</c:v>
                </c:pt>
                <c:pt idx="2">
                  <c:v>2010</c:v>
                </c:pt>
                <c:pt idx="3">
                  <c:v>2011</c:v>
                </c:pt>
                <c:pt idx="4">
                  <c:v>2012</c:v>
                </c:pt>
                <c:pt idx="5">
                  <c:v>2013</c:v>
                </c:pt>
                <c:pt idx="6">
                  <c:v>2014</c:v>
                </c:pt>
                <c:pt idx="7">
                  <c:v>2015</c:v>
                </c:pt>
              </c:numCache>
            </c:numRef>
          </c:cat>
          <c:val>
            <c:numRef>
              <c:f>Sheet1!$D$2:$D$9</c:f>
              <c:numCache>
                <c:formatCode>General</c:formatCode>
                <c:ptCount val="8"/>
                <c:pt idx="0">
                  <c:v>0.3</c:v>
                </c:pt>
                <c:pt idx="1">
                  <c:v>0.3</c:v>
                </c:pt>
                <c:pt idx="2">
                  <c:v>0.4</c:v>
                </c:pt>
                <c:pt idx="3">
                  <c:v>0.8</c:v>
                </c:pt>
                <c:pt idx="4">
                  <c:v>1.6</c:v>
                </c:pt>
                <c:pt idx="5">
                  <c:v>2.2999999999999998</c:v>
                </c:pt>
                <c:pt idx="6">
                  <c:v>2.6</c:v>
                </c:pt>
                <c:pt idx="7">
                  <c:v>2.8</c:v>
                </c:pt>
              </c:numCache>
            </c:numRef>
          </c:val>
          <c:smooth val="0"/>
          <c:extLst>
            <c:ext xmlns:c16="http://schemas.microsoft.com/office/drawing/2014/chart" uri="{C3380CC4-5D6E-409C-BE32-E72D297353CC}">
              <c16:uniqueId val="{00000002-8600-4515-A3BE-73BDAAEB9FB1}"/>
            </c:ext>
          </c:extLst>
        </c:ser>
        <c:dLbls>
          <c:showLegendKey val="0"/>
          <c:showVal val="0"/>
          <c:showCatName val="0"/>
          <c:showSerName val="0"/>
          <c:showPercent val="0"/>
          <c:showBubbleSize val="0"/>
        </c:dLbls>
        <c:smooth val="0"/>
        <c:axId val="369926208"/>
        <c:axId val="369923856"/>
      </c:lineChart>
      <c:catAx>
        <c:axId val="3699262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6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9923856"/>
        <c:crosses val="autoZero"/>
        <c:auto val="1"/>
        <c:lblAlgn val="ctr"/>
        <c:lblOffset val="100"/>
        <c:noMultiLvlLbl val="0"/>
      </c:catAx>
      <c:valAx>
        <c:axId val="3699238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600"/>
                  <a:t>Hours</a:t>
                </a:r>
                <a:r>
                  <a:rPr lang="en-AU" sz="1600" baseline="0"/>
                  <a:t> per day</a:t>
                </a:r>
                <a:endParaRPr lang="en-AU" sz="16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9926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lang="en-AU"/>
          </a:p>
        </p:txBody>
      </p:sp>
      <p:sp>
        <p:nvSpPr>
          <p:cNvPr id="3" name="Date Placeholder 2"/>
          <p:cNvSpPr>
            <a:spLocks noGrp="1"/>
          </p:cNvSpPr>
          <p:nvPr>
            <p:ph type="dt" sz="quarter" idx="1"/>
          </p:nvPr>
        </p:nvSpPr>
        <p:spPr>
          <a:xfrm>
            <a:off x="4021295" y="0"/>
            <a:ext cx="3076363" cy="513508"/>
          </a:xfrm>
          <a:prstGeom prst="rect">
            <a:avLst/>
          </a:prstGeom>
        </p:spPr>
        <p:txBody>
          <a:bodyPr vert="horz" lIns="94768" tIns="47384" rIns="94768" bIns="47384" rtlCol="0"/>
          <a:lstStyle>
            <a:lvl1pPr algn="r">
              <a:defRPr sz="1200"/>
            </a:lvl1pPr>
          </a:lstStyle>
          <a:p>
            <a:fld id="{3B08C41F-9010-4ED2-A7EF-DDD9DD7DDB34}" type="datetimeFigureOut">
              <a:rPr lang="en-AU" smtClean="0"/>
              <a:t>15/07/2016</a:t>
            </a:fld>
            <a:endParaRPr lang="en-AU"/>
          </a:p>
        </p:txBody>
      </p:sp>
      <p:sp>
        <p:nvSpPr>
          <p:cNvPr id="4" name="Footer Placeholder 3"/>
          <p:cNvSpPr>
            <a:spLocks noGrp="1"/>
          </p:cNvSpPr>
          <p:nvPr>
            <p:ph type="ftr" sz="quarter" idx="2"/>
          </p:nvPr>
        </p:nvSpPr>
        <p:spPr>
          <a:xfrm>
            <a:off x="1" y="9721107"/>
            <a:ext cx="3076363" cy="513507"/>
          </a:xfrm>
          <a:prstGeom prst="rect">
            <a:avLst/>
          </a:prstGeom>
        </p:spPr>
        <p:txBody>
          <a:bodyPr vert="horz" lIns="94768" tIns="47384" rIns="94768" bIns="47384" rtlCol="0" anchor="b"/>
          <a:lstStyle>
            <a:lvl1pPr algn="l">
              <a:defRPr sz="1200"/>
            </a:lvl1pPr>
          </a:lstStyle>
          <a:p>
            <a:endParaRPr lang="en-AU"/>
          </a:p>
        </p:txBody>
      </p:sp>
      <p:sp>
        <p:nvSpPr>
          <p:cNvPr id="5" name="Slide Number Placeholder 4"/>
          <p:cNvSpPr>
            <a:spLocks noGrp="1"/>
          </p:cNvSpPr>
          <p:nvPr>
            <p:ph type="sldNum" sz="quarter" idx="3"/>
          </p:nvPr>
        </p:nvSpPr>
        <p:spPr>
          <a:xfrm>
            <a:off x="4021295" y="9721107"/>
            <a:ext cx="3076363" cy="513507"/>
          </a:xfrm>
          <a:prstGeom prst="rect">
            <a:avLst/>
          </a:prstGeom>
        </p:spPr>
        <p:txBody>
          <a:bodyPr vert="horz" lIns="94768" tIns="47384" rIns="94768" bIns="47384" rtlCol="0" anchor="b"/>
          <a:lstStyle>
            <a:lvl1pPr algn="r">
              <a:defRPr sz="1200"/>
            </a:lvl1pPr>
          </a:lstStyle>
          <a:p>
            <a:fld id="{5837FB04-B73E-4910-99B4-AC808A3144E4}" type="slidenum">
              <a:rPr lang="en-AU" smtClean="0"/>
              <a:t>‹#›</a:t>
            </a:fld>
            <a:endParaRPr lang="en-AU"/>
          </a:p>
        </p:txBody>
      </p:sp>
    </p:spTree>
    <p:extLst>
      <p:ext uri="{BB962C8B-B14F-4D97-AF65-F5344CB8AC3E}">
        <p14:creationId xmlns:p14="http://schemas.microsoft.com/office/powerpoint/2010/main" val="1783858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lang="en-AU"/>
          </a:p>
        </p:txBody>
      </p:sp>
      <p:sp>
        <p:nvSpPr>
          <p:cNvPr id="3" name="Date Placeholder 2"/>
          <p:cNvSpPr>
            <a:spLocks noGrp="1"/>
          </p:cNvSpPr>
          <p:nvPr>
            <p:ph type="dt" idx="1"/>
          </p:nvPr>
        </p:nvSpPr>
        <p:spPr>
          <a:xfrm>
            <a:off x="4021295" y="0"/>
            <a:ext cx="3076363" cy="513508"/>
          </a:xfrm>
          <a:prstGeom prst="rect">
            <a:avLst/>
          </a:prstGeom>
        </p:spPr>
        <p:txBody>
          <a:bodyPr vert="horz" lIns="94768" tIns="47384" rIns="94768" bIns="47384" rtlCol="0"/>
          <a:lstStyle>
            <a:lvl1pPr algn="r">
              <a:defRPr sz="1200"/>
            </a:lvl1pPr>
          </a:lstStyle>
          <a:p>
            <a:fld id="{A0E0A894-D5FF-42BC-B2F0-C0D05C17F742}" type="datetimeFigureOut">
              <a:rPr lang="en-AU" smtClean="0"/>
              <a:t>15/07/2016</a:t>
            </a:fld>
            <a:endParaRPr lang="en-AU"/>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68" tIns="47384" rIns="94768" bIns="47384" rtlCol="0" anchor="ctr"/>
          <a:lstStyle/>
          <a:p>
            <a:endParaRPr lang="en-AU"/>
          </a:p>
        </p:txBody>
      </p:sp>
      <p:sp>
        <p:nvSpPr>
          <p:cNvPr id="5" name="Notes Placeholder 4"/>
          <p:cNvSpPr>
            <a:spLocks noGrp="1"/>
          </p:cNvSpPr>
          <p:nvPr>
            <p:ph type="body" sz="quarter" idx="3"/>
          </p:nvPr>
        </p:nvSpPr>
        <p:spPr>
          <a:xfrm>
            <a:off x="709931" y="4925407"/>
            <a:ext cx="5679440" cy="4029879"/>
          </a:xfrm>
          <a:prstGeom prst="rect">
            <a:avLst/>
          </a:prstGeom>
        </p:spPr>
        <p:txBody>
          <a:bodyPr vert="horz" lIns="94768" tIns="47384" rIns="94768" bIns="473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721107"/>
            <a:ext cx="3076363" cy="513507"/>
          </a:xfrm>
          <a:prstGeom prst="rect">
            <a:avLst/>
          </a:prstGeom>
        </p:spPr>
        <p:txBody>
          <a:bodyPr vert="horz" lIns="94768" tIns="47384" rIns="94768" bIns="47384" rtlCol="0" anchor="b"/>
          <a:lstStyle>
            <a:lvl1pPr algn="l">
              <a:defRPr sz="1200"/>
            </a:lvl1pPr>
          </a:lstStyle>
          <a:p>
            <a:endParaRPr lang="en-AU"/>
          </a:p>
        </p:txBody>
      </p:sp>
      <p:sp>
        <p:nvSpPr>
          <p:cNvPr id="7" name="Slide Number Placeholder 6"/>
          <p:cNvSpPr>
            <a:spLocks noGrp="1"/>
          </p:cNvSpPr>
          <p:nvPr>
            <p:ph type="sldNum" sz="quarter" idx="5"/>
          </p:nvPr>
        </p:nvSpPr>
        <p:spPr>
          <a:xfrm>
            <a:off x="4021295" y="9721107"/>
            <a:ext cx="3076363" cy="513507"/>
          </a:xfrm>
          <a:prstGeom prst="rect">
            <a:avLst/>
          </a:prstGeom>
        </p:spPr>
        <p:txBody>
          <a:bodyPr vert="horz" lIns="94768" tIns="47384" rIns="94768" bIns="47384" rtlCol="0" anchor="b"/>
          <a:lstStyle>
            <a:lvl1pPr algn="r">
              <a:defRPr sz="1200"/>
            </a:lvl1pPr>
          </a:lstStyle>
          <a:p>
            <a:fld id="{F6B801E2-B522-475A-B406-7DD67F9A6BE8}" type="slidenum">
              <a:rPr lang="en-AU" smtClean="0"/>
              <a:t>‹#›</a:t>
            </a:fld>
            <a:endParaRPr lang="en-AU"/>
          </a:p>
        </p:txBody>
      </p:sp>
    </p:spTree>
    <p:extLst>
      <p:ext uri="{BB962C8B-B14F-4D97-AF65-F5344CB8AC3E}">
        <p14:creationId xmlns:p14="http://schemas.microsoft.com/office/powerpoint/2010/main" val="6817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Volunteering portal, modified YouTube player</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E987867-9D7B-4423-A7B5-1D5A01EB81D6}" type="slidenum">
              <a:rPr kumimoji="0" lang="en-AU"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AU"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73717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ABC Splash – </a:t>
            </a:r>
            <a:r>
              <a:rPr lang="en-AU" dirty="0" err="1"/>
              <a:t>Viacorp</a:t>
            </a:r>
            <a:r>
              <a:rPr lang="en-AU" dirty="0"/>
              <a:t> player</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E987867-9D7B-4423-A7B5-1D5A01EB81D6}" type="slidenum">
              <a:rPr kumimoji="0" lang="en-AU"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AU"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763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ICANT Accessible YouTube player</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E987867-9D7B-4423-A7B5-1D5A01EB81D6}" type="slidenum">
              <a:rPr kumimoji="0" lang="en-AU"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AU"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65630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Last week, the FCC voted to require captions on online videos starting in 2016. - See more at: http://fedscoop.com/social-media-accessibility/#sthash.7to54PiF.dpuf</a:t>
            </a:r>
          </a:p>
          <a:p>
            <a:r>
              <a:rPr lang="en-US" i="0" dirty="0"/>
              <a:t>YouTube</a:t>
            </a:r>
            <a:r>
              <a:rPr lang="en-US" i="0" baseline="0" dirty="0"/>
              <a:t> app (iPhone6)</a:t>
            </a:r>
          </a:p>
          <a:p>
            <a:pPr marL="171450" indent="-171450">
              <a:buFont typeface="Arial" panose="020B0604020202020204" pitchFamily="34" charset="0"/>
              <a:buChar char="•"/>
            </a:pPr>
            <a:r>
              <a:rPr lang="en-US" i="0" baseline="0" dirty="0"/>
              <a:t>When YouTube is in all-caps, it pronounces it YaToob!</a:t>
            </a:r>
            <a:endParaRPr lang="en-AU" i="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24F4054-2C70-4532-BEE5-52F4057F7DB5}" type="slidenum">
              <a:rPr kumimoji="0" lang="en-A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AU"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36060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24F4054-2C70-4532-BEE5-52F4057F7DB5}" type="slidenum">
              <a:rPr kumimoji="0" lang="en-A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AU"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3397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Search feature can’t be exiting through swiping or and exit buttons. Can get it back to focus out of the search by visually touching out of the box but it start VO behind the search box which is still visual. This means that it still isn’t closed so you can’t use the back to top page option as that just sends you back to the search box focus. Could almost call it a swipe trap!</a:t>
            </a:r>
          </a:p>
          <a:p>
            <a:endParaRPr lang="en-AU"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24F4054-2C70-4532-BEE5-52F4057F7DB5}" type="slidenum">
              <a:rPr kumimoji="0" lang="en-A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AU"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43833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YouTube</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E987867-9D7B-4423-A7B5-1D5A01EB81D6}" type="slidenum">
              <a:rPr kumimoji="0" lang="en-AU"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AU"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055902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245764"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39"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69993" indent="-296151" defTabSz="946039"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84605" indent="-236921" defTabSz="946039"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58447" indent="-236921" defTabSz="946039"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32289" indent="-236921" defTabSz="946039"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06131" indent="-236921" defTabSz="946039"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079974" indent="-236921" defTabSz="946039"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553816" indent="-236921" defTabSz="946039"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027658" indent="-236921" defTabSz="946039"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46039" eaLnBrk="0" fontAlgn="auto" latinLnBrk="0" hangingPunct="0">
              <a:lnSpc>
                <a:spcPct val="100000"/>
              </a:lnSpc>
              <a:spcBef>
                <a:spcPct val="0"/>
              </a:spcBef>
              <a:spcAft>
                <a:spcPts val="0"/>
              </a:spcAft>
              <a:buClrTx/>
              <a:buSzTx/>
              <a:buFontTx/>
              <a:buNone/>
              <a:tabLst/>
              <a:defRPr/>
            </a:pPr>
            <a:fld id="{B0ED8D5C-67EB-4FBF-A3CE-404A64A0D8C0}" type="slidenum">
              <a:rPr kumimoji="0" lang="en-AU" altLang="en-US" sz="1200"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rPr>
              <a:pPr marL="0" marR="0" lvl="0" indent="0" defTabSz="946039" eaLnBrk="0" fontAlgn="auto" latinLnBrk="0" hangingPunct="0">
                <a:lnSpc>
                  <a:spcPct val="100000"/>
                </a:lnSpc>
                <a:spcBef>
                  <a:spcPct val="0"/>
                </a:spcBef>
                <a:spcAft>
                  <a:spcPts val="0"/>
                </a:spcAft>
                <a:buClrTx/>
                <a:buSzTx/>
                <a:buFontTx/>
                <a:buNone/>
                <a:tabLst/>
                <a:defRPr/>
              </a:pPr>
              <a:t>67</a:t>
            </a:fld>
            <a:endParaRPr kumimoji="0" lang="en-AU" altLang="en-US" sz="1200"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24620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4.xml"/><Relationship Id="rId4" Type="http://schemas.openxmlformats.org/officeDocument/2006/relationships/image" Target="../media/image31.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3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803525"/>
            <a:ext cx="10515600" cy="1330325"/>
          </a:xfrm>
          <a:prstGeom prst="rect">
            <a:avLst/>
          </a:prstGeom>
          <a:solidFill>
            <a:srgbClr val="DB582F"/>
          </a:solidFill>
          <a:ln w="34925">
            <a:solidFill>
              <a:schemeClr val="bg1"/>
            </a:solidFill>
          </a:ln>
        </p:spPr>
        <p:txBody>
          <a:bodyPr anchor="ctr"/>
          <a:lstStyle>
            <a:lvl1pPr algn="ctr">
              <a:defRPr>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3119088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30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037192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433898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23446" y="0"/>
            <a:ext cx="592455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1000" y="219075"/>
            <a:ext cx="5246077"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246076"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471138" y="1363663"/>
            <a:ext cx="5377962"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
        <p:nvSpPr>
          <p:cNvPr id="9" name="Rectangle 8"/>
          <p:cNvSpPr/>
          <p:nvPr userDrawn="1"/>
        </p:nvSpPr>
        <p:spPr>
          <a:xfrm>
            <a:off x="6286500" y="0"/>
            <a:ext cx="592455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11" name="Rectangle 10"/>
          <p:cNvSpPr/>
          <p:nvPr userDrawn="1"/>
        </p:nvSpPr>
        <p:spPr>
          <a:xfrm>
            <a:off x="719454" y="6147035"/>
            <a:ext cx="2411120" cy="461665"/>
          </a:xfrm>
          <a:prstGeom prst="rect">
            <a:avLst/>
          </a:prstGeom>
          <a:noFill/>
          <a:ln>
            <a:noFill/>
          </a:ln>
        </p:spPr>
        <p:txBody>
          <a:bodyPr wrap="none" lIns="91440" tIns="45720" rIns="91440" bIns="45720">
            <a:spAutoFit/>
          </a:bodyPr>
          <a:lstStyle/>
          <a:p>
            <a:pPr algn="ctr"/>
            <a:r>
              <a:rPr lang="en-AU" sz="2400" cap="none" spc="0" dirty="0">
                <a:ln w="12700">
                  <a:noFill/>
                  <a:prstDash val="solid"/>
                </a:ln>
                <a:solidFill>
                  <a:srgbClr val="E65225"/>
                </a:solidFill>
                <a:latin typeface="Proxima Nova Semibold"/>
                <a:cs typeface="Proxima Nova Semibold"/>
              </a:rPr>
              <a:t>@</a:t>
            </a:r>
            <a:r>
              <a:rPr lang="en-AU" sz="2400" cap="none" spc="0" dirty="0" err="1">
                <a:ln w="12700">
                  <a:noFill/>
                  <a:prstDash val="solid"/>
                </a:ln>
                <a:solidFill>
                  <a:srgbClr val="E65225"/>
                </a:solidFill>
                <a:latin typeface="Proxima Nova Semibold"/>
                <a:cs typeface="Proxima Nova Semibold"/>
              </a:rPr>
              <a:t>accessibilityoz</a:t>
            </a:r>
            <a:endParaRPr lang="en-AU" sz="2400" cap="none" spc="0" dirty="0">
              <a:ln w="12700">
                <a:noFill/>
                <a:prstDash val="solid"/>
              </a:ln>
              <a:solidFill>
                <a:srgbClr val="E65225"/>
              </a:solidFill>
              <a:latin typeface="Proxima Nova Semibold"/>
              <a:cs typeface="Proxima Nova Semibold"/>
            </a:endParaRPr>
          </a:p>
        </p:txBody>
      </p:sp>
      <p:cxnSp>
        <p:nvCxnSpPr>
          <p:cNvPr id="12" name="Straight Connector 11"/>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Twitter_Orang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
        <p:nvSpPr>
          <p:cNvPr id="14" name="Title 1"/>
          <p:cNvSpPr txBox="1">
            <a:spLocks/>
          </p:cNvSpPr>
          <p:nvPr userDrawn="1"/>
        </p:nvSpPr>
        <p:spPr>
          <a:xfrm>
            <a:off x="6631598" y="188649"/>
            <a:ext cx="5246077" cy="723900"/>
          </a:xfrm>
          <a:prstGeom prst="rect">
            <a:avLst/>
          </a:prstGeom>
        </p:spPr>
        <p:txBody>
          <a:bodyPr anchor="b"/>
          <a:lstStyle>
            <a:lvl1pPr algn="l" defTabSz="914400" rtl="0" eaLnBrk="1" latinLnBrk="0" hangingPunct="1">
              <a:lnSpc>
                <a:spcPct val="90000"/>
              </a:lnSpc>
              <a:spcBef>
                <a:spcPct val="0"/>
              </a:spcBef>
              <a:buNone/>
              <a:defRPr sz="4400" kern="1200">
                <a:solidFill>
                  <a:schemeClr val="bg1"/>
                </a:solidFill>
                <a:latin typeface="Proxima Nova Light"/>
                <a:ea typeface="+mj-ea"/>
                <a:cs typeface="+mj-cs"/>
              </a:defRPr>
            </a:lvl1pPr>
          </a:lstStyle>
          <a:p>
            <a:r>
              <a:rPr lang="en-US" dirty="0"/>
              <a:t>Click to edit Master title style</a:t>
            </a:r>
            <a:endParaRPr lang="en-AU" dirty="0"/>
          </a:p>
        </p:txBody>
      </p:sp>
    </p:spTree>
    <p:extLst>
      <p:ext uri="{BB962C8B-B14F-4D97-AF65-F5344CB8AC3E}">
        <p14:creationId xmlns:p14="http://schemas.microsoft.com/office/powerpoint/2010/main" val="2018464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271983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7093973" y="820248"/>
            <a:ext cx="5098027"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391400" y="999068"/>
            <a:ext cx="4486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7391400" y="2228850"/>
            <a:ext cx="4486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4258198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spTree>
    <p:extLst>
      <p:ext uri="{BB962C8B-B14F-4D97-AF65-F5344CB8AC3E}">
        <p14:creationId xmlns:p14="http://schemas.microsoft.com/office/powerpoint/2010/main" val="2929110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855245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001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238283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a:t>Click to edit Master title style</a:t>
            </a:r>
            <a:endParaRPr lang="en-AU" dirty="0"/>
          </a:p>
        </p:txBody>
      </p:sp>
    </p:spTree>
    <p:extLst>
      <p:ext uri="{BB962C8B-B14F-4D97-AF65-F5344CB8AC3E}">
        <p14:creationId xmlns:p14="http://schemas.microsoft.com/office/powerpoint/2010/main" val="121617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1746610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419099" y="-155222"/>
            <a:ext cx="12611100" cy="7013221"/>
          </a:xfrm>
          <a:prstGeom prst="rect">
            <a:avLst/>
          </a:prstGeom>
          <a:solidFill>
            <a:srgbClr val="E65225">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
        <p:nvSpPr>
          <p:cNvPr id="7" name="Rectangle 6"/>
          <p:cNvSpPr/>
          <p:nvPr userDrawn="1"/>
        </p:nvSpPr>
        <p:spPr>
          <a:xfrm>
            <a:off x="6098875" y="-155221"/>
            <a:ext cx="6255050" cy="701322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811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a:t>Click to edit Master title style</a:t>
            </a:r>
            <a:endParaRPr lang="en-AU" dirty="0"/>
          </a:p>
        </p:txBody>
      </p:sp>
    </p:spTree>
    <p:extLst>
      <p:ext uri="{BB962C8B-B14F-4D97-AF65-F5344CB8AC3E}">
        <p14:creationId xmlns:p14="http://schemas.microsoft.com/office/powerpoint/2010/main" val="3085816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a:t>Click to edit Master title style</a:t>
            </a:r>
            <a:endParaRPr lang="en-AU" dirty="0"/>
          </a:p>
        </p:txBody>
      </p:sp>
    </p:spTree>
    <p:extLst>
      <p:ext uri="{BB962C8B-B14F-4D97-AF65-F5344CB8AC3E}">
        <p14:creationId xmlns:p14="http://schemas.microsoft.com/office/powerpoint/2010/main" val="3538396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a:t>Click to edit Master title style</a:t>
            </a:r>
            <a:endParaRPr lang="en-AU" dirty="0"/>
          </a:p>
        </p:txBody>
      </p:sp>
    </p:spTree>
    <p:extLst>
      <p:ext uri="{BB962C8B-B14F-4D97-AF65-F5344CB8AC3E}">
        <p14:creationId xmlns:p14="http://schemas.microsoft.com/office/powerpoint/2010/main" val="3232398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a:t>Click to edit Master title style</a:t>
            </a:r>
            <a:endParaRPr lang="en-AU" dirty="0"/>
          </a:p>
        </p:txBody>
      </p:sp>
    </p:spTree>
    <p:extLst>
      <p:ext uri="{BB962C8B-B14F-4D97-AF65-F5344CB8AC3E}">
        <p14:creationId xmlns:p14="http://schemas.microsoft.com/office/powerpoint/2010/main" val="3685142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a:t>Click to edit Master title style</a:t>
            </a:r>
            <a:endParaRPr lang="en-AU" dirty="0"/>
          </a:p>
        </p:txBody>
      </p:sp>
    </p:spTree>
    <p:extLst>
      <p:ext uri="{BB962C8B-B14F-4D97-AF65-F5344CB8AC3E}">
        <p14:creationId xmlns:p14="http://schemas.microsoft.com/office/powerpoint/2010/main" val="2259678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a:t>Click to edit Master title style</a:t>
            </a:r>
            <a:endParaRPr lang="en-AU" dirty="0"/>
          </a:p>
        </p:txBody>
      </p:sp>
    </p:spTree>
    <p:extLst>
      <p:ext uri="{BB962C8B-B14F-4D97-AF65-F5344CB8AC3E}">
        <p14:creationId xmlns:p14="http://schemas.microsoft.com/office/powerpoint/2010/main" val="395453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a:t>Click to edit Master title style</a:t>
            </a:r>
            <a:endParaRPr lang="en-AU" dirty="0"/>
          </a:p>
        </p:txBody>
      </p:sp>
    </p:spTree>
    <p:extLst>
      <p:ext uri="{BB962C8B-B14F-4D97-AF65-F5344CB8AC3E}">
        <p14:creationId xmlns:p14="http://schemas.microsoft.com/office/powerpoint/2010/main" val="3774940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Tree>
    <p:extLst>
      <p:ext uri="{BB962C8B-B14F-4D97-AF65-F5344CB8AC3E}">
        <p14:creationId xmlns:p14="http://schemas.microsoft.com/office/powerpoint/2010/main" val="240336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433375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2367496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40952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108096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601988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pic>
        <p:nvPicPr>
          <p:cNvPr id="3" name="Picture 2" descr="mobilesuck"/>
          <p:cNvPicPr>
            <a:picLocks noChangeAspect="1"/>
          </p:cNvPicPr>
          <p:nvPr userDrawn="1"/>
        </p:nvPicPr>
        <p:blipFill>
          <a:blip r:embed="rId2"/>
          <a:srcRect/>
          <a:stretch>
            <a:fillRect/>
          </a:stretch>
        </p:blipFill>
        <p:spPr bwMode="auto">
          <a:xfrm>
            <a:off x="0" y="-89694"/>
            <a:ext cx="8017933" cy="7055403"/>
          </a:xfrm>
          <a:prstGeom prst="rect">
            <a:avLst/>
          </a:prstGeom>
          <a:noFill/>
          <a:ln w="9525">
            <a:noFill/>
            <a:miter lim="800000"/>
            <a:headEnd/>
            <a:tailEnd/>
          </a:ln>
        </p:spPr>
      </p:pic>
      <p:sp>
        <p:nvSpPr>
          <p:cNvPr id="4" name="Rectangle 3"/>
          <p:cNvSpPr/>
          <p:nvPr userDrawn="1"/>
        </p:nvSpPr>
        <p:spPr>
          <a:xfrm>
            <a:off x="0" y="0"/>
            <a:ext cx="12192000" cy="6857999"/>
          </a:xfrm>
          <a:prstGeom prst="rect">
            <a:avLst/>
          </a:prstGeom>
          <a:solidFill>
            <a:srgbClr val="198A9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7934326" y="0"/>
            <a:ext cx="4257674"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itle 1"/>
          <p:cNvSpPr txBox="1">
            <a:spLocks/>
          </p:cNvSpPr>
          <p:nvPr userDrawn="1"/>
        </p:nvSpPr>
        <p:spPr>
          <a:xfrm>
            <a:off x="8305800" y="1122362"/>
            <a:ext cx="3571876" cy="963613"/>
          </a:xfrm>
          <a:prstGeom prst="rect">
            <a:avLst/>
          </a:prstGeom>
          <a:ln w="28575">
            <a:noFill/>
          </a:ln>
        </p:spPr>
        <p:txBody>
          <a:bodyPr anchor="b"/>
          <a:lstStyle>
            <a:lvl1pPr algn="l" defTabSz="914400" rtl="0" eaLnBrk="1" latinLnBrk="0" hangingPunct="1">
              <a:lnSpc>
                <a:spcPct val="90000"/>
              </a:lnSpc>
              <a:spcBef>
                <a:spcPct val="0"/>
              </a:spcBef>
              <a:buNone/>
              <a:defRPr sz="4400" kern="1200">
                <a:solidFill>
                  <a:schemeClr val="bg1"/>
                </a:solidFill>
                <a:latin typeface="Proxima Nova Semibold"/>
                <a:ea typeface="+mj-ea"/>
                <a:cs typeface="+mj-cs"/>
              </a:defRPr>
            </a:lvl1pPr>
          </a:lstStyle>
          <a:p>
            <a:endParaRPr lang="en-AU" dirty="0">
              <a:solidFill>
                <a:prstClr val="white"/>
              </a:solidFill>
            </a:endParaRPr>
          </a:p>
        </p:txBody>
      </p:sp>
      <p:sp>
        <p:nvSpPr>
          <p:cNvPr id="7" name="Text Placeholder 3"/>
          <p:cNvSpPr>
            <a:spLocks noGrp="1"/>
          </p:cNvSpPr>
          <p:nvPr>
            <p:ph type="body" sz="quarter" idx="10"/>
          </p:nvPr>
        </p:nvSpPr>
        <p:spPr>
          <a:xfrm>
            <a:off x="8305799" y="2228850"/>
            <a:ext cx="3571876"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44376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820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 name="Subtitle 2"/>
          <p:cNvSpPr>
            <a:spLocks noGrp="1"/>
          </p:cNvSpPr>
          <p:nvPr>
            <p:ph type="subTitle" idx="1" hasCustomPrompt="1"/>
          </p:nvPr>
        </p:nvSpPr>
        <p:spPr>
          <a:xfrm>
            <a:off x="381000" y="1363662"/>
            <a:ext cx="11468100" cy="5213601"/>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Title 1"/>
          <p:cNvSpPr>
            <a:spLocks noGrp="1"/>
          </p:cNvSpPr>
          <p:nvPr>
            <p:ph type="ctrTitle"/>
          </p:nvPr>
        </p:nvSpPr>
        <p:spPr>
          <a:xfrm>
            <a:off x="361950" y="230716"/>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Tree>
    <p:extLst>
      <p:ext uri="{BB962C8B-B14F-4D97-AF65-F5344CB8AC3E}">
        <p14:creationId xmlns:p14="http://schemas.microsoft.com/office/powerpoint/2010/main" val="3712872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21719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21502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3113770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42049633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134254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3976849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416315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3521451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673757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2695333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287886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3158477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187950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2869736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651877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750188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2515475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040471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2023220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6717013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2498588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3035553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210349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25314237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57175" indent="-257175">
              <a:buSzPct val="100000"/>
              <a:buFontTx/>
              <a:buBlip>
                <a:blip r:embed="rId2"/>
              </a:buBlip>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141817" y="6335716"/>
            <a:ext cx="719667" cy="365125"/>
          </a:xfrm>
        </p:spPr>
        <p:txBody>
          <a:bodyPr anchorCtr="0"/>
          <a:lstStyle>
            <a:lvl1pPr>
              <a:defRPr sz="1050" b="1" normalizeH="0">
                <a:solidFill>
                  <a:prstClr val="white"/>
                </a:solidFill>
                <a:latin typeface="Arial Black"/>
                <a:ea typeface="+mn-ea"/>
                <a:cs typeface="Arial Black"/>
              </a:defRPr>
            </a:lvl1pPr>
          </a:lstStyle>
          <a:p>
            <a:pPr marL="0" marR="0" lvl="0" indent="0" defTabSz="914400" eaLnBrk="1" fontAlgn="auto" latinLnBrk="0" hangingPunct="1">
              <a:lnSpc>
                <a:spcPct val="100000"/>
              </a:lnSpc>
              <a:spcBef>
                <a:spcPts val="0"/>
              </a:spcBef>
              <a:spcAft>
                <a:spcPts val="0"/>
              </a:spcAft>
              <a:buClrTx/>
              <a:buSzTx/>
              <a:buFontTx/>
              <a:buNone/>
              <a:tabLst/>
              <a:defRPr/>
            </a:pPr>
            <a:fld id="{CC6A84A5-230C-41F7-93DD-4FE1048EED96}" type="slidenum">
              <a:rPr kumimoji="0" lang="en-US" sz="1050" b="1" i="0" u="none" strike="noStrike" kern="0" cap="none" spc="0" normalizeH="0" baseline="0" noProof="0">
                <a:ln>
                  <a:noFill/>
                </a:ln>
                <a:solidFill>
                  <a:prstClr val="white"/>
                </a:solidFill>
                <a:effectLst/>
                <a:uLnTx/>
                <a:uFillTx/>
                <a:latin typeface="Arial Black"/>
                <a:ea typeface="+mn-ea"/>
                <a:cs typeface="Arial Black"/>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50" b="1" i="0" u="none" strike="noStrike" kern="0" cap="none" spc="0" normalizeH="0" baseline="0" noProof="0" dirty="0">
              <a:ln>
                <a:noFill/>
              </a:ln>
              <a:solidFill>
                <a:prstClr val="white"/>
              </a:solidFill>
              <a:effectLst/>
              <a:uLnTx/>
              <a:uFillTx/>
              <a:latin typeface="Arial Black"/>
              <a:ea typeface="+mn-ea"/>
              <a:cs typeface="Arial Black"/>
            </a:endParaRPr>
          </a:p>
        </p:txBody>
      </p:sp>
    </p:spTree>
    <p:extLst>
      <p:ext uri="{BB962C8B-B14F-4D97-AF65-F5344CB8AC3E}">
        <p14:creationId xmlns:p14="http://schemas.microsoft.com/office/powerpoint/2010/main" val="2275538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7055004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18090868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5494758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4210860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1253976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31863304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805678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Subtitle 2"/>
          <p:cNvSpPr>
            <a:spLocks noGrp="1"/>
          </p:cNvSpPr>
          <p:nvPr>
            <p:ph type="subTitle" idx="1" hasCustomPrompt="1"/>
          </p:nvPr>
        </p:nvSpPr>
        <p:spPr>
          <a:xfrm>
            <a:off x="381000" y="1363662"/>
            <a:ext cx="11468100" cy="5213601"/>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Title 1"/>
          <p:cNvSpPr>
            <a:spLocks noGrp="1"/>
          </p:cNvSpPr>
          <p:nvPr>
            <p:ph type="ctrTitle"/>
          </p:nvPr>
        </p:nvSpPr>
        <p:spPr>
          <a:xfrm>
            <a:off x="361950" y="230716"/>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Tree>
    <p:extLst>
      <p:ext uri="{BB962C8B-B14F-4D97-AF65-F5344CB8AC3E}">
        <p14:creationId xmlns:p14="http://schemas.microsoft.com/office/powerpoint/2010/main" val="3612696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7093973" y="820248"/>
            <a:ext cx="5098027"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391400" y="999068"/>
            <a:ext cx="4486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7391400" y="2228850"/>
            <a:ext cx="4486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4887512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0" y="1"/>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354452" y="976447"/>
            <a:ext cx="6134100"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54451" y="2082935"/>
            <a:ext cx="61341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4406599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pic>
        <p:nvPicPr>
          <p:cNvPr id="3" name="Picture 2" descr="mobilesuck"/>
          <p:cNvPicPr>
            <a:picLocks noChangeAspect="1"/>
          </p:cNvPicPr>
          <p:nvPr userDrawn="1"/>
        </p:nvPicPr>
        <p:blipFill>
          <a:blip r:embed="rId2"/>
          <a:srcRect/>
          <a:stretch>
            <a:fillRect/>
          </a:stretch>
        </p:blipFill>
        <p:spPr bwMode="auto">
          <a:xfrm>
            <a:off x="0" y="-89694"/>
            <a:ext cx="8017933" cy="7055403"/>
          </a:xfrm>
          <a:prstGeom prst="rect">
            <a:avLst/>
          </a:prstGeom>
          <a:noFill/>
          <a:ln w="9525">
            <a:noFill/>
            <a:miter lim="800000"/>
            <a:headEnd/>
            <a:tailEnd/>
          </a:ln>
        </p:spPr>
      </p:pic>
      <p:sp>
        <p:nvSpPr>
          <p:cNvPr id="4" name="Rectangle 3"/>
          <p:cNvSpPr/>
          <p:nvPr userDrawn="1"/>
        </p:nvSpPr>
        <p:spPr>
          <a:xfrm>
            <a:off x="0" y="0"/>
            <a:ext cx="12192000" cy="6857999"/>
          </a:xfrm>
          <a:prstGeom prst="rect">
            <a:avLst/>
          </a:prstGeom>
          <a:solidFill>
            <a:srgbClr val="198A9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7934326" y="0"/>
            <a:ext cx="4257674"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itle 1"/>
          <p:cNvSpPr txBox="1">
            <a:spLocks/>
          </p:cNvSpPr>
          <p:nvPr userDrawn="1"/>
        </p:nvSpPr>
        <p:spPr>
          <a:xfrm>
            <a:off x="8305800" y="1122362"/>
            <a:ext cx="3571876" cy="963613"/>
          </a:xfrm>
          <a:prstGeom prst="rect">
            <a:avLst/>
          </a:prstGeom>
          <a:ln w="28575">
            <a:noFill/>
          </a:ln>
        </p:spPr>
        <p:txBody>
          <a:bodyPr anchor="b"/>
          <a:lstStyle>
            <a:lvl1pPr algn="l" defTabSz="914400" rtl="0" eaLnBrk="1" latinLnBrk="0" hangingPunct="1">
              <a:lnSpc>
                <a:spcPct val="90000"/>
              </a:lnSpc>
              <a:spcBef>
                <a:spcPct val="0"/>
              </a:spcBef>
              <a:buNone/>
              <a:defRPr sz="4400" kern="1200">
                <a:solidFill>
                  <a:schemeClr val="bg1"/>
                </a:solidFill>
                <a:latin typeface="Proxima Nova Semibold"/>
                <a:ea typeface="+mj-ea"/>
                <a:cs typeface="+mj-cs"/>
              </a:defRPr>
            </a:lvl1pPr>
          </a:lstStyle>
          <a:p>
            <a:endParaRPr lang="en-AU" dirty="0">
              <a:solidFill>
                <a:prstClr val="white"/>
              </a:solidFill>
            </a:endParaRPr>
          </a:p>
        </p:txBody>
      </p:sp>
      <p:sp>
        <p:nvSpPr>
          <p:cNvPr id="7" name="Text Placeholder 3"/>
          <p:cNvSpPr>
            <a:spLocks noGrp="1"/>
          </p:cNvSpPr>
          <p:nvPr>
            <p:ph type="body" sz="quarter" idx="10"/>
          </p:nvPr>
        </p:nvSpPr>
        <p:spPr>
          <a:xfrm>
            <a:off x="8305799" y="2228850"/>
            <a:ext cx="3571876"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298823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8835430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2953358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6988699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8708728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tx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6340820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p:cNvSpPr/>
          <p:nvPr userDrawn="1"/>
        </p:nvSpPr>
        <p:spPr>
          <a:xfrm>
            <a:off x="3863662" y="0"/>
            <a:ext cx="8328338"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4131733" y="1122362"/>
            <a:ext cx="7745943"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4131733" y="2228850"/>
            <a:ext cx="7745942"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8217834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spTree>
    <p:extLst>
      <p:ext uri="{BB962C8B-B14F-4D97-AF65-F5344CB8AC3E}">
        <p14:creationId xmlns:p14="http://schemas.microsoft.com/office/powerpoint/2010/main" val="19234918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92843" y="1045507"/>
            <a:ext cx="7231634" cy="4757866"/>
          </a:xfrm>
          <a:prstGeom prst="rect">
            <a:avLst/>
          </a:prstGeom>
        </p:spPr>
      </p:pic>
      <p:sp>
        <p:nvSpPr>
          <p:cNvPr id="10" name="Picture Placeholder 9"/>
          <p:cNvSpPr>
            <a:spLocks noGrp="1"/>
          </p:cNvSpPr>
          <p:nvPr>
            <p:ph type="pic" sz="quarter" idx="12"/>
          </p:nvPr>
        </p:nvSpPr>
        <p:spPr>
          <a:xfrm>
            <a:off x="4603750" y="1285875"/>
            <a:ext cx="6788150" cy="4262438"/>
          </a:xfrm>
          <a:prstGeom prst="rect">
            <a:avLst/>
          </a:prstGeom>
        </p:spPr>
        <p:txBody>
          <a:bodyPr/>
          <a:lstStyle/>
          <a:p>
            <a:endParaRPr lang="en-AU"/>
          </a:p>
        </p:txBody>
      </p:sp>
    </p:spTree>
    <p:extLst>
      <p:ext uri="{BB962C8B-B14F-4D97-AF65-F5344CB8AC3E}">
        <p14:creationId xmlns:p14="http://schemas.microsoft.com/office/powerpoint/2010/main" val="24695680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146" y="210855"/>
            <a:ext cx="3694107" cy="6444756"/>
          </a:xfrm>
          <a:prstGeom prst="rect">
            <a:avLst/>
          </a:prstGeom>
        </p:spPr>
      </p:pic>
      <p:sp>
        <p:nvSpPr>
          <p:cNvPr id="8" name="Picture Placeholder 7"/>
          <p:cNvSpPr>
            <a:spLocks noGrp="1"/>
          </p:cNvSpPr>
          <p:nvPr>
            <p:ph type="pic" sz="quarter" idx="11"/>
          </p:nvPr>
        </p:nvSpPr>
        <p:spPr>
          <a:xfrm>
            <a:off x="838199" y="1013794"/>
            <a:ext cx="3047999" cy="4838878"/>
          </a:xfrm>
          <a:prstGeom prst="rect">
            <a:avLst/>
          </a:prstGeom>
        </p:spPr>
        <p:txBody>
          <a:bodyPr/>
          <a:lstStyle/>
          <a:p>
            <a:endParaRPr lang="en-AU"/>
          </a:p>
        </p:txBody>
      </p:sp>
    </p:spTree>
    <p:extLst>
      <p:ext uri="{BB962C8B-B14F-4D97-AF65-F5344CB8AC3E}">
        <p14:creationId xmlns:p14="http://schemas.microsoft.com/office/powerpoint/2010/main" val="1089122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7533021" y="820248"/>
            <a:ext cx="4658979"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795490" y="999068"/>
            <a:ext cx="4082185"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7795491" y="2228850"/>
            <a:ext cx="4082184"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pic>
        <p:nvPicPr>
          <p:cNvPr id="9" name="Picture 8"/>
          <p:cNvPicPr>
            <a:picLocks noChangeAspect="1"/>
          </p:cNvPicPr>
          <p:nvPr userDrawn="1"/>
        </p:nvPicPr>
        <p:blipFill>
          <a:blip r:embed="rId2"/>
          <a:stretch>
            <a:fillRect/>
          </a:stretch>
        </p:blipFill>
        <p:spPr>
          <a:xfrm>
            <a:off x="4194077" y="288110"/>
            <a:ext cx="2990352" cy="6272661"/>
          </a:xfrm>
          <a:prstGeom prst="rect">
            <a:avLst/>
          </a:prstGeom>
        </p:spPr>
      </p:pic>
      <p:sp>
        <p:nvSpPr>
          <p:cNvPr id="10" name="Picture Placeholder 7"/>
          <p:cNvSpPr>
            <a:spLocks noGrp="1"/>
          </p:cNvSpPr>
          <p:nvPr>
            <p:ph type="pic" sz="quarter" idx="12"/>
          </p:nvPr>
        </p:nvSpPr>
        <p:spPr>
          <a:xfrm>
            <a:off x="4405745" y="1176867"/>
            <a:ext cx="2590800" cy="4512733"/>
          </a:xfrm>
          <a:prstGeom prst="rect">
            <a:avLst/>
          </a:prstGeom>
        </p:spPr>
        <p:txBody>
          <a:bodyPr/>
          <a:lstStyle/>
          <a:p>
            <a:endParaRPr lang="en-AU"/>
          </a:p>
        </p:txBody>
      </p:sp>
    </p:spTree>
    <p:extLst>
      <p:ext uri="{BB962C8B-B14F-4D97-AF65-F5344CB8AC3E}">
        <p14:creationId xmlns:p14="http://schemas.microsoft.com/office/powerpoint/2010/main" val="15382951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pic>
        <p:nvPicPr>
          <p:cNvPr id="3" name="Picture 2" descr="mobilesuck"/>
          <p:cNvPicPr>
            <a:picLocks noChangeAspect="1"/>
          </p:cNvPicPr>
          <p:nvPr userDrawn="1"/>
        </p:nvPicPr>
        <p:blipFill>
          <a:blip r:embed="rId2"/>
          <a:srcRect/>
          <a:stretch>
            <a:fillRect/>
          </a:stretch>
        </p:blipFill>
        <p:spPr bwMode="auto">
          <a:xfrm>
            <a:off x="0" y="-89694"/>
            <a:ext cx="8017933" cy="7055403"/>
          </a:xfrm>
          <a:prstGeom prst="rect">
            <a:avLst/>
          </a:prstGeom>
          <a:noFill/>
          <a:ln w="9525">
            <a:noFill/>
            <a:miter lim="800000"/>
            <a:headEnd/>
            <a:tailEnd/>
          </a:ln>
        </p:spPr>
      </p:pic>
      <p:sp>
        <p:nvSpPr>
          <p:cNvPr id="4" name="Rectangle 3"/>
          <p:cNvSpPr/>
          <p:nvPr userDrawn="1"/>
        </p:nvSpPr>
        <p:spPr>
          <a:xfrm>
            <a:off x="0" y="0"/>
            <a:ext cx="12192000" cy="6857999"/>
          </a:xfrm>
          <a:prstGeom prst="rect">
            <a:avLst/>
          </a:prstGeom>
          <a:solidFill>
            <a:srgbClr val="198A9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7934326" y="0"/>
            <a:ext cx="4257674"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itle 1"/>
          <p:cNvSpPr txBox="1">
            <a:spLocks/>
          </p:cNvSpPr>
          <p:nvPr userDrawn="1"/>
        </p:nvSpPr>
        <p:spPr>
          <a:xfrm>
            <a:off x="8305800" y="1122362"/>
            <a:ext cx="3571876" cy="963613"/>
          </a:xfrm>
          <a:prstGeom prst="rect">
            <a:avLst/>
          </a:prstGeom>
          <a:ln w="28575">
            <a:noFill/>
          </a:ln>
        </p:spPr>
        <p:txBody>
          <a:bodyPr anchor="b"/>
          <a:lstStyle>
            <a:lvl1pPr algn="l" defTabSz="914400" rtl="0" eaLnBrk="1" latinLnBrk="0" hangingPunct="1">
              <a:lnSpc>
                <a:spcPct val="90000"/>
              </a:lnSpc>
              <a:spcBef>
                <a:spcPct val="0"/>
              </a:spcBef>
              <a:buNone/>
              <a:defRPr sz="4400" kern="1200">
                <a:solidFill>
                  <a:schemeClr val="bg1"/>
                </a:solidFill>
                <a:latin typeface="Proxima Nova Semibold"/>
                <a:ea typeface="+mj-ea"/>
                <a:cs typeface="+mj-cs"/>
              </a:defRPr>
            </a:lvl1pPr>
          </a:lstStyle>
          <a:p>
            <a:endParaRPr lang="en-AU" dirty="0">
              <a:solidFill>
                <a:prstClr val="white"/>
              </a:solidFill>
            </a:endParaRPr>
          </a:p>
        </p:txBody>
      </p:sp>
      <p:sp>
        <p:nvSpPr>
          <p:cNvPr id="7" name="Text Placeholder 3"/>
          <p:cNvSpPr>
            <a:spLocks noGrp="1"/>
          </p:cNvSpPr>
          <p:nvPr>
            <p:ph type="body" sz="quarter" idx="10"/>
          </p:nvPr>
        </p:nvSpPr>
        <p:spPr>
          <a:xfrm>
            <a:off x="8305799" y="2228850"/>
            <a:ext cx="3571876"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76852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3022505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11209722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1327287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5880735" y="6109462"/>
            <a:ext cx="468630" cy="365125"/>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Tree>
    <p:extLst>
      <p:ext uri="{BB962C8B-B14F-4D97-AF65-F5344CB8AC3E}">
        <p14:creationId xmlns:p14="http://schemas.microsoft.com/office/powerpoint/2010/main" val="26831579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5924551" y="6146038"/>
            <a:ext cx="463487" cy="382778"/>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39530705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0977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419099" y="-155222"/>
            <a:ext cx="12611100" cy="7013221"/>
          </a:xfrm>
          <a:prstGeom prst="rect">
            <a:avLst/>
          </a:prstGeom>
          <a:solidFill>
            <a:srgbClr val="E65225">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
        <p:nvSpPr>
          <p:cNvPr id="7" name="Rectangle 6"/>
          <p:cNvSpPr/>
          <p:nvPr userDrawn="1"/>
        </p:nvSpPr>
        <p:spPr>
          <a:xfrm>
            <a:off x="6098875" y="-155221"/>
            <a:ext cx="6255050" cy="701322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904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1805935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2.xml"/><Relationship Id="rId1" Type="http://schemas.openxmlformats.org/officeDocument/2006/relationships/slideLayout" Target="../slideLayouts/slideLayout24.xml"/><Relationship Id="rId4" Type="http://schemas.openxmlformats.org/officeDocument/2006/relationships/image" Target="../media/image16.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3.xml"/><Relationship Id="rId1" Type="http://schemas.openxmlformats.org/officeDocument/2006/relationships/slideLayout" Target="../slideLayouts/slideLayout25.xml"/><Relationship Id="rId4" Type="http://schemas.openxmlformats.org/officeDocument/2006/relationships/image" Target="../media/image18.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14.xml"/><Relationship Id="rId1" Type="http://schemas.openxmlformats.org/officeDocument/2006/relationships/slideLayout" Target="../slideLayouts/slideLayout26.xml"/><Relationship Id="rId4" Type="http://schemas.openxmlformats.org/officeDocument/2006/relationships/image" Target="../media/image20.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15.xml"/><Relationship Id="rId1" Type="http://schemas.openxmlformats.org/officeDocument/2006/relationships/slideLayout" Target="../slideLayouts/slideLayout27.xml"/><Relationship Id="rId4" Type="http://schemas.openxmlformats.org/officeDocument/2006/relationships/image" Target="../media/image22.jp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theme" Target="../theme/theme16.xml"/><Relationship Id="rId1" Type="http://schemas.openxmlformats.org/officeDocument/2006/relationships/slideLayout" Target="../slideLayouts/slideLayout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9.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24.png"/><Relationship Id="rId5" Type="http://schemas.openxmlformats.org/officeDocument/2006/relationships/slideLayout" Target="../slideLayouts/slideLayout33.xml"/><Relationship Id="rId10" Type="http://schemas.openxmlformats.org/officeDocument/2006/relationships/image" Target="../media/image3.png"/><Relationship Id="rId4" Type="http://schemas.openxmlformats.org/officeDocument/2006/relationships/slideLayout" Target="../slideLayouts/slideLayout32.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7.jpeg"/></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3.png"/><Relationship Id="rId4" Type="http://schemas.openxmlformats.org/officeDocument/2006/relationships/image" Target="../media/image6.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3.pn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26.jpg"/><Relationship Id="rId4" Type="http://schemas.openxmlformats.org/officeDocument/2006/relationships/image" Target="../media/image3.pn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27.png"/><Relationship Id="rId4" Type="http://schemas.openxmlformats.org/officeDocument/2006/relationships/image" Target="../media/image3.png"/></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28.jpeg"/><Relationship Id="rId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9.jpeg"/><Relationship Id="rId4" Type="http://schemas.openxmlformats.org/officeDocument/2006/relationships/image" Target="../media/image3.png"/></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3.png"/><Relationship Id="rId4" Type="http://schemas.openxmlformats.org/officeDocument/2006/relationships/image" Target="../media/image23.jpeg"/></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3.png"/><Relationship Id="rId4" Type="http://schemas.openxmlformats.org/officeDocument/2006/relationships/image" Target="../media/image13.jpeg"/></Relationships>
</file>

<file path=ppt/slideMasters/_rels/slideMaster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57.xml"/><Relationship Id="rId7" Type="http://schemas.openxmlformats.org/officeDocument/2006/relationships/image" Target="../media/image3.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27.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9.png"/></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5" Type="http://schemas.openxmlformats.org/officeDocument/2006/relationships/image" Target="../media/image3.png"/><Relationship Id="rId4" Type="http://schemas.openxmlformats.org/officeDocument/2006/relationships/image" Target="../media/image7.jpeg"/></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image" Target="../media/image3.png"/><Relationship Id="rId4" Type="http://schemas.openxmlformats.org/officeDocument/2006/relationships/image" Target="../media/image6.jpeg"/></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67.xml"/><Relationship Id="rId1" Type="http://schemas.openxmlformats.org/officeDocument/2006/relationships/slideLayout" Target="../slideLayouts/slideLayout66.xml"/></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image" Target="../media/image3.png"/><Relationship Id="rId4" Type="http://schemas.openxmlformats.org/officeDocument/2006/relationships/image" Target="../media/image7.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9"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theme" Target="../theme/theme35.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3.png"/></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3.png"/></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4" Type="http://schemas.openxmlformats.org/officeDocument/2006/relationships/image" Target="../media/image33.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8.jp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shutterstock_197903273.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Rectangle 6"/>
          <p:cNvSpPr/>
          <p:nvPr userDrawn="1"/>
        </p:nvSpPr>
        <p:spPr>
          <a:xfrm>
            <a:off x="0" y="0"/>
            <a:ext cx="12192000" cy="6858000"/>
          </a:xfrm>
          <a:prstGeom prst="rect">
            <a:avLst/>
          </a:prstGeom>
          <a:solidFill>
            <a:srgbClr val="E65225">
              <a:alpha val="82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userDrawn="1"/>
        </p:nvSpPr>
        <p:spPr>
          <a:xfrm>
            <a:off x="0" y="5807075"/>
            <a:ext cx="12192000" cy="1050925"/>
          </a:xfrm>
          <a:prstGeom prst="rect">
            <a:avLst/>
          </a:prstGeom>
          <a:solidFill>
            <a:srgbClr val="2929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p:nvPr userDrawn="1"/>
        </p:nvSpPr>
        <p:spPr>
          <a:xfrm>
            <a:off x="477838" y="6030913"/>
            <a:ext cx="4846637" cy="525462"/>
          </a:xfrm>
          <a:prstGeom prst="rect">
            <a:avLst/>
          </a:prstGeom>
          <a:solidFill>
            <a:srgbClr val="292929"/>
          </a:solidFill>
        </p:spPr>
        <p:txBody>
          <a:bodyPr>
            <a:spAutoFit/>
          </a:bodyPr>
          <a:lstStyle/>
          <a:p>
            <a:pPr>
              <a:lnSpc>
                <a:spcPct val="50000"/>
              </a:lnSpc>
              <a:spcBef>
                <a:spcPct val="50000"/>
              </a:spcBef>
              <a:defRPr/>
            </a:pPr>
            <a:r>
              <a:rPr lang="en-US" kern="1500" dirty="0">
                <a:solidFill>
                  <a:schemeClr val="bg1"/>
                </a:solidFill>
                <a:latin typeface="Proxima Nova Light"/>
                <a:ea typeface="ＭＳ Ｐゴシック" charset="0"/>
                <a:cs typeface="Proxima Nova Light"/>
              </a:rPr>
              <a:t>www.accessibilityoz.com.au</a:t>
            </a:r>
          </a:p>
          <a:p>
            <a:pPr>
              <a:lnSpc>
                <a:spcPct val="50000"/>
              </a:lnSpc>
              <a:spcBef>
                <a:spcPct val="50000"/>
              </a:spcBef>
              <a:defRPr/>
            </a:pPr>
            <a:r>
              <a:rPr lang="en-US" kern="1500" dirty="0">
                <a:solidFill>
                  <a:schemeClr val="bg1"/>
                </a:solidFill>
                <a:latin typeface="Proxima Nova Semibold"/>
                <a:ea typeface="ＭＳ Ｐゴシック" charset="0"/>
                <a:cs typeface="Proxima Nova Semibold"/>
              </a:rPr>
              <a:t>@</a:t>
            </a:r>
            <a:r>
              <a:rPr lang="en-US" kern="1500" dirty="0" err="1">
                <a:solidFill>
                  <a:schemeClr val="bg1"/>
                </a:solidFill>
                <a:latin typeface="Proxima Nova Semibold"/>
                <a:ea typeface="ＭＳ Ｐゴシック" charset="0"/>
                <a:cs typeface="Proxima Nova Semibold"/>
              </a:rPr>
              <a:t>accessibilityoz</a:t>
            </a:r>
            <a:endParaRPr lang="en-US" kern="1500" dirty="0">
              <a:solidFill>
                <a:schemeClr val="bg1"/>
              </a:solidFill>
              <a:latin typeface="Proxima Nova Semibold"/>
              <a:ea typeface="ＭＳ Ｐゴシック" charset="0"/>
              <a:cs typeface="Proxima Nova Semibold"/>
            </a:endParaRPr>
          </a:p>
        </p:txBody>
      </p:sp>
      <p:pic>
        <p:nvPicPr>
          <p:cNvPr id="10" name="Picture 7" descr="Accessibility_Oz_white.psd"/>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21383" y="5828506"/>
            <a:ext cx="1862138"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021656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561875"/>
            <a:ext cx="4836822" cy="50769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621614"/>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2551" y="321469"/>
            <a:ext cx="8336604" cy="5557736"/>
          </a:xfrm>
          <a:prstGeom prst="rect">
            <a:avLst/>
          </a:prstGeom>
        </p:spPr>
      </p:pic>
      <p:sp>
        <p:nvSpPr>
          <p:cNvPr id="8" name="Rectangle 7"/>
          <p:cNvSpPr/>
          <p:nvPr userDrawn="1"/>
        </p:nvSpPr>
        <p:spPr>
          <a:xfrm>
            <a:off x="0" y="561875"/>
            <a:ext cx="4836822" cy="50769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877029"/>
      </p:ext>
    </p:extLst>
  </p:cSld>
  <p:clrMap bg1="lt1" tx1="dk1" bg2="lt2" tx2="dk2" accent1="accent1" accent2="accent2" accent3="accent3" accent4="accent4" accent5="accent5" accent6="accent6" hlink="hlink" folHlink="folHlink"/>
  <p:sldLayoutIdLst>
    <p:sldLayoutId id="21474839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4229" t="6102" r="4412" b="6554"/>
          <a:stretch/>
        </p:blipFill>
        <p:spPr>
          <a:xfrm>
            <a:off x="1867711" y="0"/>
            <a:ext cx="10324289" cy="6858000"/>
          </a:xfrm>
          <a:prstGeom prst="rect">
            <a:avLst/>
          </a:prstGeom>
          <a:scene3d>
            <a:camera prst="orthographicFront">
              <a:rot lat="0" lon="10800000" rev="0"/>
            </a:camera>
            <a:lightRig rig="threePt" dir="t"/>
          </a:scene3d>
        </p:spPr>
      </p:pic>
      <p:pic>
        <p:nvPicPr>
          <p:cNvPr id="4" name="Picture 3"/>
          <p:cNvPicPr>
            <a:picLocks noChangeAspect="1"/>
          </p:cNvPicPr>
          <p:nvPr userDrawn="1"/>
        </p:nvPicPr>
        <p:blipFill>
          <a:blip r:embed="rId4"/>
          <a:stretch>
            <a:fillRect/>
          </a:stretch>
        </p:blipFill>
        <p:spPr>
          <a:xfrm>
            <a:off x="0" y="0"/>
            <a:ext cx="4529470" cy="6866203"/>
          </a:xfrm>
          <a:prstGeom prst="rect">
            <a:avLst/>
          </a:prstGeom>
        </p:spPr>
      </p:pic>
      <p:sp>
        <p:nvSpPr>
          <p:cNvPr id="8" name="Rectangle 7"/>
          <p:cNvSpPr/>
          <p:nvPr userDrawn="1"/>
        </p:nvSpPr>
        <p:spPr>
          <a:xfrm>
            <a:off x="0" y="561875"/>
            <a:ext cx="4836822" cy="50769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220130"/>
      </p:ext>
    </p:extLst>
  </p:cSld>
  <p:clrMap bg1="lt1" tx1="dk1" bg2="lt2" tx2="dk2" accent1="accent1" accent2="accent2" accent3="accent3" accent4="accent4" accent5="accent5" accent6="accent6" hlink="hlink" folHlink="folHlink"/>
  <p:sldLayoutIdLst>
    <p:sldLayoutId id="21474839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5000" y="0"/>
            <a:ext cx="10287000" cy="6858000"/>
          </a:xfrm>
          <a:prstGeom prst="rect">
            <a:avLst/>
          </a:prstGeom>
          <a:scene3d>
            <a:camera prst="orthographicFront">
              <a:rot lat="0" lon="10800000" rev="0"/>
            </a:camera>
            <a:lightRig rig="threePt" dir="t"/>
          </a:scene3d>
        </p:spPr>
      </p:pic>
      <p:pic>
        <p:nvPicPr>
          <p:cNvPr id="5" name="Picture 4"/>
          <p:cNvPicPr>
            <a:picLocks noChangeAspect="1"/>
          </p:cNvPicPr>
          <p:nvPr userDrawn="1"/>
        </p:nvPicPr>
        <p:blipFill>
          <a:blip r:embed="rId4"/>
          <a:stretch>
            <a:fillRect/>
          </a:stretch>
        </p:blipFill>
        <p:spPr>
          <a:xfrm>
            <a:off x="1" y="0"/>
            <a:ext cx="1905000" cy="6858000"/>
          </a:xfrm>
          <a:prstGeom prst="rect">
            <a:avLst/>
          </a:prstGeom>
        </p:spPr>
      </p:pic>
      <p:sp>
        <p:nvSpPr>
          <p:cNvPr id="8" name="Rectangle 7"/>
          <p:cNvSpPr/>
          <p:nvPr userDrawn="1"/>
        </p:nvSpPr>
        <p:spPr>
          <a:xfrm>
            <a:off x="0" y="561875"/>
            <a:ext cx="4836822" cy="50769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184323"/>
      </p:ext>
    </p:extLst>
  </p:cSld>
  <p:clrMap bg1="lt1" tx1="dk1" bg2="lt2" tx2="dk2" accent1="accent1" accent2="accent2" accent3="accent3" accent4="accent4" accent5="accent5" accent6="accent6" hlink="hlink" folHlink="folHlink"/>
  <p:sldLayoutIdLst>
    <p:sldLayoutId id="21474839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4221" y="0"/>
            <a:ext cx="10437779" cy="6909809"/>
          </a:xfrm>
          <a:prstGeom prst="rect">
            <a:avLst/>
          </a:prstGeom>
        </p:spPr>
      </p:pic>
      <p:pic>
        <p:nvPicPr>
          <p:cNvPr id="12" name="Picture 11"/>
          <p:cNvPicPr>
            <a:picLocks noChangeAspect="1"/>
          </p:cNvPicPr>
          <p:nvPr userDrawn="1"/>
        </p:nvPicPr>
        <p:blipFill>
          <a:blip r:embed="rId4"/>
          <a:stretch>
            <a:fillRect/>
          </a:stretch>
        </p:blipFill>
        <p:spPr>
          <a:xfrm>
            <a:off x="-65054" y="0"/>
            <a:ext cx="5609820" cy="6858000"/>
          </a:xfrm>
          <a:prstGeom prst="rect">
            <a:avLst/>
          </a:prstGeom>
        </p:spPr>
      </p:pic>
      <p:sp>
        <p:nvSpPr>
          <p:cNvPr id="8" name="Rectangle 7"/>
          <p:cNvSpPr/>
          <p:nvPr userDrawn="1"/>
        </p:nvSpPr>
        <p:spPr>
          <a:xfrm>
            <a:off x="0" y="561875"/>
            <a:ext cx="4836822" cy="50769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164056"/>
      </p:ext>
    </p:extLst>
  </p:cSld>
  <p:clrMap bg1="lt1" tx1="dk1" bg2="lt2" tx2="dk2" accent1="accent1" accent2="accent2" accent3="accent3" accent4="accent4" accent5="accent5" accent6="accent6" hlink="hlink" folHlink="folHlink"/>
  <p:sldLayoutIdLst>
    <p:sldLayoutId id="21474839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stretch>
            <a:fillRect/>
          </a:stretch>
        </p:blipFill>
        <p:spPr>
          <a:xfrm>
            <a:off x="0" y="0"/>
            <a:ext cx="2402732" cy="6866344"/>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69267" y="-10031"/>
            <a:ext cx="10314563" cy="6876375"/>
          </a:xfrm>
          <a:prstGeom prst="rect">
            <a:avLst/>
          </a:prstGeom>
        </p:spPr>
      </p:pic>
      <p:sp>
        <p:nvSpPr>
          <p:cNvPr id="8" name="Rectangle 7"/>
          <p:cNvSpPr/>
          <p:nvPr userDrawn="1"/>
        </p:nvSpPr>
        <p:spPr>
          <a:xfrm>
            <a:off x="0" y="561875"/>
            <a:ext cx="4836822" cy="50769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475610"/>
      </p:ext>
    </p:extLst>
  </p:cSld>
  <p:clrMap bg1="lt1" tx1="dk1" bg2="lt2" tx2="dk2" accent1="accent1" accent2="accent2" accent3="accent3" accent4="accent4" accent5="accent5" accent6="accent6" hlink="hlink" folHlink="folHlink"/>
  <p:sldLayoutIdLst>
    <p:sldLayoutId id="21474839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561875"/>
            <a:ext cx="4836822" cy="50769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308459"/>
      </p:ext>
    </p:extLst>
  </p:cSld>
  <p:clrMap bg1="lt1" tx1="dk1" bg2="lt2" tx2="dk2" accent1="accent1" accent2="accent2" accent3="accent3" accent4="accent4" accent5="accent5" accent6="accent6" hlink="hlink" folHlink="folHlink"/>
  <p:sldLayoutIdLst>
    <p:sldLayoutId id="21474839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cessibility_Oz_Orang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19454" y="6147035"/>
            <a:ext cx="2411120" cy="461665"/>
          </a:xfrm>
          <a:prstGeom prst="rect">
            <a:avLst/>
          </a:prstGeom>
          <a:noFill/>
          <a:ln>
            <a:noFill/>
          </a:ln>
        </p:spPr>
        <p:txBody>
          <a:bodyPr wrap="none" lIns="91440" tIns="45720" rIns="91440" bIns="45720">
            <a:spAutoFit/>
          </a:bodyPr>
          <a:lstStyle/>
          <a:p>
            <a:pPr algn="ctr"/>
            <a:r>
              <a:rPr lang="en-AU" sz="2400" cap="none" spc="0" dirty="0">
                <a:ln w="12700">
                  <a:noFill/>
                  <a:prstDash val="solid"/>
                </a:ln>
                <a:solidFill>
                  <a:srgbClr val="E65225"/>
                </a:solidFill>
                <a:latin typeface="Proxima Nova Semibold"/>
                <a:cs typeface="Proxima Nova Semibold"/>
              </a:rPr>
              <a:t>@</a:t>
            </a:r>
            <a:r>
              <a:rPr lang="en-AU" sz="2400" cap="none" spc="0" dirty="0" err="1">
                <a:ln w="12700">
                  <a:noFill/>
                  <a:prstDash val="solid"/>
                </a:ln>
                <a:solidFill>
                  <a:srgbClr val="E65225"/>
                </a:solidFill>
                <a:latin typeface="Proxima Nova Semibold"/>
                <a:cs typeface="Proxima Nova Semibold"/>
              </a:rPr>
              <a:t>accessibilityoz</a:t>
            </a:r>
            <a:endParaRPr lang="en-AU" sz="2400" cap="none" spc="0" dirty="0">
              <a:ln w="12700">
                <a:noFill/>
                <a:prstDash val="solid"/>
              </a:ln>
              <a:solidFill>
                <a:srgbClr val="E65225"/>
              </a:solidFill>
              <a:latin typeface="Proxima Nova Semibold"/>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11">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1962368029"/>
      </p:ext>
    </p:extLst>
  </p:cSld>
  <p:clrMap bg1="lt1" tx1="dk1" bg2="lt2" tx2="dk2" accent1="accent1" accent2="accent2" accent3="accent3" accent4="accent4" accent5="accent5" accent6="accent6" hlink="hlink" folHlink="folHlink"/>
  <p:sldLayoutIdLst>
    <p:sldLayoutId id="2147483676" r:id="rId1"/>
    <p:sldLayoutId id="2147483687" r:id="rId2"/>
    <p:sldLayoutId id="2147483815" r:id="rId3"/>
    <p:sldLayoutId id="2147483817" r:id="rId4"/>
    <p:sldLayoutId id="2147483819" r:id="rId5"/>
    <p:sldLayoutId id="2147483822" r:id="rId6"/>
    <p:sldLayoutId id="2147483859" r:id="rId7"/>
    <p:sldLayoutId id="214748399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7172"/>
          </a:xfrm>
          <a:prstGeom prst="rect">
            <a:avLst/>
          </a:prstGeom>
        </p:spPr>
      </p:pic>
      <p:sp>
        <p:nvSpPr>
          <p:cNvPr id="8" name="Rectangle 7"/>
          <p:cNvSpPr/>
          <p:nvPr userDrawn="1"/>
        </p:nvSpPr>
        <p:spPr>
          <a:xfrm>
            <a:off x="1" y="0"/>
            <a:ext cx="6096000" cy="5940778"/>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4240945995"/>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utterstock_19368027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5222"/>
            <a:ext cx="12192000" cy="6096000"/>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426919948"/>
      </p:ext>
    </p:extLst>
  </p:cSld>
  <p:clrMap bg1="lt1" tx1="dk1" bg2="lt2" tx2="dk2" accent1="accent1" accent2="accent2" accent3="accent3" accent4="accent4" accent5="accent5" accent6="accent6" hlink="hlink" folHlink="folHlink"/>
  <p:sldLayoutIdLst>
    <p:sldLayoutId id="2147483722" r:id="rId1"/>
    <p:sldLayoutId id="214748372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4554940" y="-1"/>
            <a:ext cx="7637061" cy="6015823"/>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sz="1800" dirty="0" err="1">
                <a:solidFill>
                  <a:srgbClr val="E65225"/>
                </a:solidFill>
                <a:latin typeface="Proxima Nova Light"/>
                <a:ea typeface="ＭＳ Ｐゴシック" charset="0"/>
                <a:cs typeface="Proxima Nova Light"/>
              </a:rPr>
              <a:t>gian@accessibilityoz.com.au</a:t>
            </a:r>
            <a:endParaRPr lang="en-US" sz="1800" dirty="0">
              <a:solidFill>
                <a:srgbClr val="E65225"/>
              </a:solidFill>
              <a:latin typeface="Proxima Nova Light"/>
              <a:ea typeface="ＭＳ Ｐゴシック" charset="0"/>
              <a:cs typeface="Proxima Nova Light"/>
            </a:endParaRPr>
          </a:p>
          <a:p>
            <a:pPr>
              <a:lnSpc>
                <a:spcPct val="50000"/>
              </a:lnSpc>
              <a:spcBef>
                <a:spcPct val="50000"/>
              </a:spcBef>
            </a:pPr>
            <a:r>
              <a:rPr lang="en-US" sz="1800"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pic>
        <p:nvPicPr>
          <p:cNvPr id="3" name="Picture 2"/>
          <p:cNvPicPr>
            <a:picLocks noChangeAspect="1"/>
          </p:cNvPicPr>
          <p:nvPr userDrawn="1"/>
        </p:nvPicPr>
        <p:blipFill rotWithShape="1">
          <a:blip r:embed="rId5" cstate="print">
            <a:extLst>
              <a:ext uri="{28A0092B-C50C-407E-A947-70E740481C1C}">
                <a14:useLocalDpi xmlns:a14="http://schemas.microsoft.com/office/drawing/2010/main" val="0"/>
              </a:ext>
            </a:extLst>
          </a:blip>
          <a:srcRect l="30658"/>
          <a:stretch/>
        </p:blipFill>
        <p:spPr>
          <a:xfrm>
            <a:off x="0" y="0"/>
            <a:ext cx="6257286" cy="6015822"/>
          </a:xfrm>
          <a:prstGeom prst="rect">
            <a:avLst/>
          </a:prstGeom>
        </p:spPr>
      </p:pic>
    </p:spTree>
    <p:extLst>
      <p:ext uri="{BB962C8B-B14F-4D97-AF65-F5344CB8AC3E}">
        <p14:creationId xmlns:p14="http://schemas.microsoft.com/office/powerpoint/2010/main" val="2538315895"/>
      </p:ext>
    </p:extLst>
  </p:cSld>
  <p:clrMap bg1="lt1" tx1="dk1" bg2="lt2" tx2="dk2" accent1="accent1" accent2="accent2" accent3="accent3" accent4="accent4" accent5="accent5" accent6="accent6" hlink="hlink" folHlink="folHlink"/>
  <p:sldLayoutIdLst>
    <p:sldLayoutId id="2147483891" r:id="rId1"/>
    <p:sldLayoutId id="214748389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1819942922"/>
      </p:ext>
    </p:extLst>
  </p:cSld>
  <p:clrMap bg1="lt1" tx1="dk1" bg2="lt2" tx2="dk2" accent1="accent1" accent2="accent2" accent3="accent3" accent4="accent4" accent5="accent5" accent6="accent6" hlink="hlink" folHlink="folHlink"/>
  <p:sldLayoutIdLst>
    <p:sldLayoutId id="2147483982" r:id="rId1"/>
    <p:sldLayoutId id="214748398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pic>
        <p:nvPicPr>
          <p:cNvPr id="11" name="Picture 10"/>
          <p:cNvPicPr>
            <a:picLocks noChangeAspect="1"/>
          </p:cNvPicPr>
          <p:nvPr userDrawn="1"/>
        </p:nvPicPr>
        <p:blipFill rotWithShape="1">
          <a:blip r:embed="rId5">
            <a:extLst>
              <a:ext uri="{28A0092B-C50C-407E-A947-70E740481C1C}">
                <a14:useLocalDpi xmlns:a14="http://schemas.microsoft.com/office/drawing/2010/main" val="0"/>
              </a:ext>
            </a:extLst>
          </a:blip>
          <a:srcRect l="17067" r="54763"/>
          <a:stretch/>
        </p:blipFill>
        <p:spPr>
          <a:xfrm>
            <a:off x="-1" y="-102833"/>
            <a:ext cx="6323571" cy="6043612"/>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85659234"/>
      </p:ext>
    </p:extLst>
  </p:cSld>
  <p:clrMap bg1="lt1" tx1="dk1" bg2="lt2" tx2="dk2" accent1="accent1" accent2="accent2" accent3="accent3" accent4="accent4" accent5="accent5" accent6="accent6" hlink="hlink" folHlink="folHlink"/>
  <p:sldLayoutIdLst>
    <p:sldLayoutId id="2147483964" r:id="rId1"/>
    <p:sldLayoutId id="21474839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pic>
        <p:nvPicPr>
          <p:cNvPr id="2" name="Picture 1"/>
          <p:cNvPicPr>
            <a:picLocks noChangeAspect="1"/>
          </p:cNvPicPr>
          <p:nvPr userDrawn="1"/>
        </p:nvPicPr>
        <p:blipFill rotWithShape="1">
          <a:blip r:embed="rId5">
            <a:extLst>
              <a:ext uri="{28A0092B-C50C-407E-A947-70E740481C1C}">
                <a14:useLocalDpi xmlns:a14="http://schemas.microsoft.com/office/drawing/2010/main" val="0"/>
              </a:ext>
            </a:extLst>
          </a:blip>
          <a:srcRect l="16233" r="20649" b="11251"/>
          <a:stretch/>
        </p:blipFill>
        <p:spPr>
          <a:xfrm>
            <a:off x="-1" y="-1"/>
            <a:ext cx="6021421" cy="6099243"/>
          </a:xfrm>
          <a:prstGeom prst="rect">
            <a:avLst/>
          </a:prstGeom>
        </p:spPr>
      </p:pic>
    </p:spTree>
    <p:extLst>
      <p:ext uri="{BB962C8B-B14F-4D97-AF65-F5344CB8AC3E}">
        <p14:creationId xmlns:p14="http://schemas.microsoft.com/office/powerpoint/2010/main" val="2646639584"/>
      </p:ext>
    </p:extLst>
  </p:cSld>
  <p:clrMap bg1="lt1" tx1="dk1" bg2="lt2" tx2="dk2" accent1="accent1" accent2="accent2" accent3="accent3" accent4="accent4" accent5="accent5" accent6="accent6" hlink="hlink" folHlink="folHlink"/>
  <p:sldLayoutIdLst>
    <p:sldLayoutId id="2147483976" r:id="rId1"/>
    <p:sldLayoutId id="2147483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pic>
        <p:nvPicPr>
          <p:cNvPr id="2" name="Picture 1"/>
          <p:cNvPicPr>
            <a:picLocks noChangeAspect="1"/>
          </p:cNvPicPr>
          <p:nvPr userDrawn="1"/>
        </p:nvPicPr>
        <p:blipFill rotWithShape="1">
          <a:blip r:embed="rId5" cstate="print">
            <a:extLst>
              <a:ext uri="{28A0092B-C50C-407E-A947-70E740481C1C}">
                <a14:useLocalDpi xmlns:a14="http://schemas.microsoft.com/office/drawing/2010/main" val="0"/>
              </a:ext>
            </a:extLst>
          </a:blip>
          <a:srcRect l="25894" r="6021"/>
          <a:stretch/>
        </p:blipFill>
        <p:spPr>
          <a:xfrm>
            <a:off x="0" y="1"/>
            <a:ext cx="6098875" cy="5940778"/>
          </a:xfrm>
          <a:prstGeom prst="rect">
            <a:avLst/>
          </a:prstGeom>
        </p:spPr>
      </p:pic>
    </p:spTree>
    <p:extLst>
      <p:ext uri="{BB962C8B-B14F-4D97-AF65-F5344CB8AC3E}">
        <p14:creationId xmlns:p14="http://schemas.microsoft.com/office/powerpoint/2010/main" val="2241778873"/>
      </p:ext>
    </p:extLst>
  </p:cSld>
  <p:clrMap bg1="lt1" tx1="dk1" bg2="lt2" tx2="dk2" accent1="accent1" accent2="accent2" accent3="accent3" accent4="accent4" accent5="accent5" accent6="accent6" hlink="hlink" folHlink="folHlink"/>
  <p:sldLayoutIdLst>
    <p:sldLayoutId id="2147483973" r:id="rId1"/>
    <p:sldLayoutId id="21474839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8068" y="173476"/>
            <a:ext cx="5045413" cy="5045413"/>
          </a:xfrm>
          <a:prstGeom prst="rect">
            <a:avLst/>
          </a:prstGeom>
        </p:spPr>
      </p:pic>
    </p:spTree>
    <p:extLst>
      <p:ext uri="{BB962C8B-B14F-4D97-AF65-F5344CB8AC3E}">
        <p14:creationId xmlns:p14="http://schemas.microsoft.com/office/powerpoint/2010/main" val="1258227219"/>
      </p:ext>
    </p:extLst>
  </p:cSld>
  <p:clrMap bg1="lt1" tx1="dk1" bg2="lt2" tx2="dk2" accent1="accent1" accent2="accent2" accent3="accent3" accent4="accent4" accent5="accent5" accent6="accent6" hlink="hlink" folHlink="folHlink"/>
  <p:sldLayoutIdLst>
    <p:sldLayoutId id="2147483979" r:id="rId1"/>
    <p:sldLayoutId id="21474839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b="10080"/>
          <a:stretch/>
        </p:blipFill>
        <p:spPr>
          <a:xfrm>
            <a:off x="0" y="-242587"/>
            <a:ext cx="12192000" cy="6183366"/>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068055487"/>
      </p:ext>
    </p:extLst>
  </p:cSld>
  <p:clrMap bg1="lt1" tx1="dk1" bg2="lt2" tx2="dk2" accent1="accent1" accent2="accent2" accent3="accent3" accent4="accent4" accent5="accent5" accent6="accent6" hlink="hlink" folHlink="folHlink"/>
  <p:sldLayoutIdLst>
    <p:sldLayoutId id="2147483967" r:id="rId1"/>
    <p:sldLayoutId id="21474839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l="48590" r="107" b="1448"/>
          <a:stretch/>
        </p:blipFill>
        <p:spPr>
          <a:xfrm>
            <a:off x="0" y="0"/>
            <a:ext cx="6254885" cy="5940779"/>
          </a:xfrm>
          <a:prstGeom prst="rect">
            <a:avLst/>
          </a:prstGeom>
          <a:scene3d>
            <a:camera prst="orthographicFront">
              <a:rot lat="0" lon="10800000" rev="0"/>
            </a:camera>
            <a:lightRig rig="threePt" dir="t"/>
          </a:scene3d>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2665244702"/>
      </p:ext>
    </p:extLst>
  </p:cSld>
  <p:clrMap bg1="lt1" tx1="dk1" bg2="lt2" tx2="dk2" accent1="accent1" accent2="accent2" accent3="accent3" accent4="accent4" accent5="accent5" accent6="accent6" hlink="hlink" folHlink="folHlink"/>
  <p:sldLayoutIdLst>
    <p:sldLayoutId id="2147483970" r:id="rId1"/>
    <p:sldLayoutId id="21474839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Accessibility_Oz_Orang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41096" y="6202270"/>
            <a:ext cx="2085827" cy="400110"/>
          </a:xfrm>
          <a:prstGeom prst="rect">
            <a:avLst/>
          </a:prstGeom>
          <a:noFill/>
          <a:ln>
            <a:noFill/>
          </a:ln>
        </p:spPr>
        <p:txBody>
          <a:bodyPr wrap="none" lIns="91440" tIns="45720" rIns="91440" bIns="45720">
            <a:spAutoFit/>
          </a:bodyPr>
          <a:lstStyle/>
          <a:p>
            <a:pPr algn="ctr"/>
            <a:r>
              <a:rPr lang="en-AU" sz="2000" dirty="0">
                <a:ln w="12700">
                  <a:noFill/>
                  <a:prstDash val="solid"/>
                </a:ln>
                <a:solidFill>
                  <a:srgbClr val="E65225"/>
                </a:solidFill>
                <a:latin typeface="Proxima Nova Semibold"/>
                <a:cs typeface="Proxima Nova Semibold"/>
              </a:rPr>
              <a:t>@</a:t>
            </a:r>
            <a:r>
              <a:rPr lang="en-AU" sz="2000" dirty="0" err="1">
                <a:ln w="12700">
                  <a:noFill/>
                  <a:prstDash val="solid"/>
                </a:ln>
                <a:solidFill>
                  <a:srgbClr val="E65225"/>
                </a:solidFill>
                <a:latin typeface="Proxima Nova Semibold"/>
                <a:cs typeface="Proxima Nova Semibold"/>
              </a:rPr>
              <a:t>accessibilityoz</a:t>
            </a:r>
            <a:endParaRPr lang="en-AU" sz="2000" dirty="0">
              <a:ln w="12700">
                <a:noFill/>
                <a:prstDash val="solid"/>
              </a:ln>
              <a:solidFill>
                <a:srgbClr val="E65225"/>
              </a:solidFill>
              <a:latin typeface="Proxima Nova Semibold"/>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8">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22032773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98" r:id="rId4"/>
    <p:sldLayoutId id="21474839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0777"/>
          </a:xfrm>
          <a:prstGeom prst="rect">
            <a:avLst/>
          </a:prstGeom>
        </p:spPr>
      </p:pic>
      <p:sp>
        <p:nvSpPr>
          <p:cNvPr id="8" name="Rectangle 7"/>
          <p:cNvSpPr/>
          <p:nvPr userDrawn="1"/>
        </p:nvSpPr>
        <p:spPr>
          <a:xfrm>
            <a:off x="1" y="0"/>
            <a:ext cx="6096000" cy="5940778"/>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334082591"/>
      </p:ext>
    </p:extLst>
  </p:cSld>
  <p:clrMap bg1="lt1" tx1="dk1" bg2="lt2" tx2="dk2" accent1="accent1" accent2="accent2" accent3="accent3" accent4="accent4" accent5="accent5" accent6="accent6" hlink="hlink" folHlink="folHlink"/>
  <p:sldLayoutIdLst>
    <p:sldLayoutId id="2147483729" r:id="rId1"/>
    <p:sldLayoutId id="214748373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Accessibility_Oz_Oran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41096" y="6202270"/>
            <a:ext cx="2085827" cy="400110"/>
          </a:xfrm>
          <a:prstGeom prst="rect">
            <a:avLst/>
          </a:prstGeom>
          <a:noFill/>
          <a:ln>
            <a:noFill/>
          </a:ln>
        </p:spPr>
        <p:txBody>
          <a:bodyPr wrap="none" lIns="91440" tIns="45720" rIns="91440" bIns="45720">
            <a:spAutoFit/>
          </a:bodyPr>
          <a:lstStyle/>
          <a:p>
            <a:pPr algn="ctr"/>
            <a:r>
              <a:rPr lang="en-AU" sz="2000" dirty="0">
                <a:ln w="12700">
                  <a:noFill/>
                  <a:prstDash val="solid"/>
                </a:ln>
                <a:solidFill>
                  <a:srgbClr val="E65225"/>
                </a:solidFill>
                <a:latin typeface="Proxima Nova Semibold"/>
                <a:cs typeface="Proxima Nova Semibold"/>
              </a:rPr>
              <a:t>@</a:t>
            </a:r>
            <a:r>
              <a:rPr lang="en-AU" sz="2000" dirty="0" err="1">
                <a:ln w="12700">
                  <a:noFill/>
                  <a:prstDash val="solid"/>
                </a:ln>
                <a:solidFill>
                  <a:srgbClr val="E65225"/>
                </a:solidFill>
                <a:latin typeface="Proxima Nova Semibold"/>
                <a:cs typeface="Proxima Nova Semibold"/>
              </a:rPr>
              <a:t>accessibilityoz</a:t>
            </a:r>
            <a:endParaRPr lang="en-AU" sz="2000" dirty="0">
              <a:ln w="12700">
                <a:noFill/>
                <a:prstDash val="solid"/>
              </a:ln>
              <a:solidFill>
                <a:srgbClr val="E65225"/>
              </a:solidFill>
              <a:latin typeface="Proxima Nova Semibold"/>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5">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279615745"/>
      </p:ext>
    </p:extLst>
  </p:cSld>
  <p:clrMap bg1="lt1" tx1="dk1" bg2="lt2" tx2="dk2" accent1="accent1" accent2="accent2" accent3="accent3" accent4="accent4" accent5="accent5" accent6="accent6" hlink="hlink" folHlink="folHlink"/>
  <p:sldLayoutIdLst>
    <p:sldLayoutId id="2147483861" r:id="rId1"/>
    <p:sldLayoutId id="21474838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4554940" y="-1"/>
            <a:ext cx="7637061" cy="6015823"/>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sz="1800" dirty="0" err="1">
                <a:solidFill>
                  <a:srgbClr val="E65225"/>
                </a:solidFill>
                <a:latin typeface="Proxima Nova Light"/>
                <a:ea typeface="ＭＳ Ｐゴシック" charset="0"/>
                <a:cs typeface="Proxima Nova Light"/>
              </a:rPr>
              <a:t>gian@accessibilityoz.com.au</a:t>
            </a:r>
            <a:endParaRPr lang="en-US" sz="1800" dirty="0">
              <a:solidFill>
                <a:srgbClr val="E65225"/>
              </a:solidFill>
              <a:latin typeface="Proxima Nova Light"/>
              <a:ea typeface="ＭＳ Ｐゴシック" charset="0"/>
              <a:cs typeface="Proxima Nova Light"/>
            </a:endParaRPr>
          </a:p>
          <a:p>
            <a:pPr>
              <a:lnSpc>
                <a:spcPct val="50000"/>
              </a:lnSpc>
              <a:spcBef>
                <a:spcPct val="50000"/>
              </a:spcBef>
            </a:pPr>
            <a:r>
              <a:rPr lang="en-US" sz="1800"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pic>
        <p:nvPicPr>
          <p:cNvPr id="2" name="Picture 1"/>
          <p:cNvPicPr>
            <a:picLocks noChangeAspect="1"/>
          </p:cNvPicPr>
          <p:nvPr userDrawn="1"/>
        </p:nvPicPr>
        <p:blipFill rotWithShape="1">
          <a:blip r:embed="rId5" cstate="print">
            <a:extLst>
              <a:ext uri="{28A0092B-C50C-407E-A947-70E740481C1C}">
                <a14:useLocalDpi xmlns:a14="http://schemas.microsoft.com/office/drawing/2010/main" val="0"/>
              </a:ext>
            </a:extLst>
          </a:blip>
          <a:srcRect l="62788" r="3742"/>
          <a:stretch/>
        </p:blipFill>
        <p:spPr>
          <a:xfrm>
            <a:off x="0" y="-1"/>
            <a:ext cx="6036590" cy="6012908"/>
          </a:xfrm>
          <a:prstGeom prst="rect">
            <a:avLst/>
          </a:prstGeom>
        </p:spPr>
      </p:pic>
    </p:spTree>
    <p:extLst>
      <p:ext uri="{BB962C8B-B14F-4D97-AF65-F5344CB8AC3E}">
        <p14:creationId xmlns:p14="http://schemas.microsoft.com/office/powerpoint/2010/main" val="1038270448"/>
      </p:ext>
    </p:extLst>
  </p:cSld>
  <p:clrMap bg1="lt1" tx1="dk1" bg2="lt2" tx2="dk2" accent1="accent1" accent2="accent2" accent3="accent3" accent4="accent4" accent5="accent5" accent6="accent6" hlink="hlink" folHlink="folHlink"/>
  <p:sldLayoutIdLst>
    <p:sldLayoutId id="2147483919" r:id="rId1"/>
    <p:sldLayoutId id="214748392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utterstock_19368027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5222"/>
            <a:ext cx="12192000" cy="6096000"/>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a:solidFill>
                  <a:srgbClr val="E65225"/>
                </a:solidFill>
                <a:latin typeface="Proxima Nova Light"/>
                <a:ea typeface="ＭＳ Ｐゴシック" charset="0"/>
                <a:cs typeface="Proxima Nova Light"/>
              </a:rPr>
              <a:t>gian@accessibilityoz.com</a:t>
            </a: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473496964"/>
      </p:ext>
    </p:extLst>
  </p:cSld>
  <p:clrMap bg1="lt1" tx1="dk1" bg2="lt2" tx2="dk2" accent1="accent1" accent2="accent2" accent3="accent3" accent4="accent4" accent5="accent5" accent6="accent6" hlink="hlink" folHlink="folHlink"/>
  <p:sldLayoutIdLst>
    <p:sldLayoutId id="2147483864" r:id="rId1"/>
    <p:sldLayoutId id="21474838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194987"/>
      </p:ext>
    </p:extLst>
  </p:cSld>
  <p:clrMap bg1="lt1" tx1="dk1" bg2="lt2" tx2="dk2" accent1="accent1" accent2="accent2" accent3="accent3" accent4="accent4" accent5="accent5" accent6="accent6" hlink="hlink" folHlink="folHlink"/>
  <p:sldLayoutIdLst>
    <p:sldLayoutId id="2147483867" r:id="rId1"/>
    <p:sldLayoutId id="21474838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64819"/>
      </p:ext>
    </p:extLst>
  </p:cSld>
  <p:clrMap bg1="lt1" tx1="dk1" bg2="lt2" tx2="dk2" accent1="accent1" accent2="accent2" accent3="accent3" accent4="accent4" accent5="accent5" accent6="accent6" hlink="hlink" folHlink="folHlink"/>
  <p:sldLayoutIdLst>
    <p:sldLayoutId id="2147483870" r:id="rId1"/>
    <p:sldLayoutId id="21474838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0777"/>
          </a:xfrm>
          <a:prstGeom prst="rect">
            <a:avLst/>
          </a:prstGeom>
        </p:spPr>
      </p:pic>
      <p:sp>
        <p:nvSpPr>
          <p:cNvPr id="8" name="Rectangle 7"/>
          <p:cNvSpPr/>
          <p:nvPr userDrawn="1"/>
        </p:nvSpPr>
        <p:spPr>
          <a:xfrm>
            <a:off x="1" y="0"/>
            <a:ext cx="6096000" cy="5940778"/>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25785"/>
          </a:xfrm>
          <a:prstGeom prst="rect">
            <a:avLst/>
          </a:prstGeom>
          <a:noFill/>
        </p:spPr>
        <p:txBody>
          <a:bodyPr wrap="square" rtlCol="0">
            <a:spAutoFit/>
          </a:bodyPr>
          <a:lstStyle/>
          <a:p>
            <a:pPr>
              <a:lnSpc>
                <a:spcPct val="50000"/>
              </a:lnSpc>
              <a:spcBef>
                <a:spcPct val="50000"/>
              </a:spcBef>
            </a:pPr>
            <a:r>
              <a:rPr lang="en-US" dirty="0">
                <a:solidFill>
                  <a:srgbClr val="E65225"/>
                </a:solidFill>
                <a:latin typeface="Proxima Nova Light"/>
                <a:ea typeface="ＭＳ Ｐゴシック" charset="0"/>
                <a:cs typeface="Proxima Nova Light"/>
              </a:rPr>
              <a:t>gian@accessibilityoz.com</a:t>
            </a: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409276644"/>
      </p:ext>
    </p:extLst>
  </p:cSld>
  <p:clrMap bg1="lt1" tx1="dk1" bg2="lt2" tx2="dk2" accent1="accent1" accent2="accent2" accent3="accent3" accent4="accent4" accent5="accent5" accent6="accent6" hlink="hlink" folHlink="folHlink"/>
  <p:sldLayoutIdLst>
    <p:sldLayoutId id="2147483873" r:id="rId1"/>
    <p:sldLayoutId id="21474838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6780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Accessibility_Oz_Oran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41095" y="5970302"/>
            <a:ext cx="2085827" cy="400110"/>
          </a:xfrm>
          <a:prstGeom prst="rect">
            <a:avLst/>
          </a:prstGeom>
          <a:noFill/>
          <a:ln>
            <a:noFill/>
          </a:ln>
        </p:spPr>
        <p:txBody>
          <a:bodyPr wrap="none" lIns="91440" tIns="45720" rIns="91440" bIns="45720">
            <a:spAutoFit/>
          </a:bodyPr>
          <a:lstStyle/>
          <a:p>
            <a:pPr algn="ctr"/>
            <a:r>
              <a:rPr lang="en-AU" sz="2000" dirty="0">
                <a:ln w="12700">
                  <a:noFill/>
                  <a:prstDash val="solid"/>
                </a:ln>
                <a:solidFill>
                  <a:srgbClr val="E65225"/>
                </a:solidFill>
                <a:latin typeface="Proxima Nova Semibold"/>
                <a:cs typeface="Proxima Nova Semibold"/>
              </a:rPr>
              <a:t>@</a:t>
            </a:r>
            <a:r>
              <a:rPr lang="en-AU" sz="2000" dirty="0" err="1">
                <a:ln w="12700">
                  <a:noFill/>
                  <a:prstDash val="solid"/>
                </a:ln>
                <a:solidFill>
                  <a:srgbClr val="E65225"/>
                </a:solidFill>
                <a:latin typeface="Proxima Nova Rg" panose="02000506030000020004" pitchFamily="50" charset="0"/>
                <a:cs typeface="Proxima Nova Semibold"/>
              </a:rPr>
              <a:t>accessibilityoz</a:t>
            </a:r>
            <a:endParaRPr lang="en-AU" sz="2000" dirty="0">
              <a:ln w="12700">
                <a:noFill/>
                <a:prstDash val="solid"/>
              </a:ln>
              <a:solidFill>
                <a:srgbClr val="E65225"/>
              </a:solidFill>
              <a:latin typeface="Proxima Nova Rg" panose="02000506030000020004" pitchFamily="50" charset="0"/>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5">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5974" y="5982797"/>
            <a:ext cx="375121" cy="375121"/>
          </a:xfrm>
          <a:prstGeom prst="rect">
            <a:avLst/>
          </a:prstGeom>
        </p:spPr>
      </p:pic>
      <p:sp>
        <p:nvSpPr>
          <p:cNvPr id="2" name="TextBox 1"/>
          <p:cNvSpPr txBox="1"/>
          <p:nvPr userDrawn="1"/>
        </p:nvSpPr>
        <p:spPr>
          <a:xfrm>
            <a:off x="4807352" y="6032993"/>
            <a:ext cx="2858475" cy="369332"/>
          </a:xfrm>
          <a:prstGeom prst="rect">
            <a:avLst/>
          </a:prstGeom>
          <a:noFill/>
        </p:spPr>
        <p:txBody>
          <a:bodyPr wrap="none" rtlCol="0">
            <a:spAutoFit/>
          </a:bodyPr>
          <a:lstStyle/>
          <a:p>
            <a:pPr>
              <a:defRPr/>
            </a:pPr>
            <a:r>
              <a:rPr lang="en-AU" dirty="0">
                <a:solidFill>
                  <a:srgbClr val="DB582F"/>
                </a:solidFill>
                <a:latin typeface="Wingdings" panose="05000000000000000000" pitchFamily="2" charset="2"/>
              </a:rPr>
              <a:t>2</a:t>
            </a:r>
            <a:r>
              <a:rPr lang="en-AU" dirty="0">
                <a:solidFill>
                  <a:srgbClr val="DB582F"/>
                </a:solidFill>
              </a:rPr>
              <a:t> </a:t>
            </a:r>
            <a:r>
              <a:rPr lang="en-AU" dirty="0">
                <a:solidFill>
                  <a:srgbClr val="DB582F"/>
                </a:solidFill>
                <a:latin typeface="Proxima Nova Rg" panose="02000506030000020004" pitchFamily="50" charset="0"/>
              </a:rPr>
              <a:t>a11yoz.com/menabling15</a:t>
            </a:r>
          </a:p>
        </p:txBody>
      </p:sp>
    </p:spTree>
    <p:extLst>
      <p:ext uri="{BB962C8B-B14F-4D97-AF65-F5344CB8AC3E}">
        <p14:creationId xmlns:p14="http://schemas.microsoft.com/office/powerpoint/2010/main" val="716493340"/>
      </p:ext>
    </p:extLst>
  </p:cSld>
  <p:clrMap bg1="lt1" tx1="dk1" bg2="lt2" tx2="dk2" accent1="accent1" accent2="accent2" accent3="accent3" accent4="accent4" accent5="accent5" accent6="accent6" hlink="hlink" folHlink="folHlink"/>
  <p:sldLayoutIdLst>
    <p:sldLayoutId id="2147483886" r:id="rId1"/>
    <p:sldLayoutId id="214748388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descr="Accessibility_Oz_Oran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698616" y="6037678"/>
            <a:ext cx="2170787" cy="400110"/>
          </a:xfrm>
          <a:prstGeom prst="rect">
            <a:avLst/>
          </a:prstGeom>
          <a:noFill/>
          <a:ln>
            <a:noFill/>
          </a:ln>
        </p:spPr>
        <p:txBody>
          <a:bodyPr wrap="none" lIns="91440" tIns="45720" rIns="91440" bIns="45720">
            <a:spAutoFit/>
          </a:bodyPr>
          <a:lstStyle/>
          <a:p>
            <a:pPr algn="ctr"/>
            <a:r>
              <a:rPr lang="en-AU" sz="2000" dirty="0">
                <a:ln w="12700">
                  <a:noFill/>
                  <a:prstDash val="solid"/>
                </a:ln>
                <a:solidFill>
                  <a:srgbClr val="E65225"/>
                </a:solidFill>
                <a:latin typeface="Proxima Nova Semibold"/>
                <a:cs typeface="Proxima Nova Semibold"/>
              </a:rPr>
              <a:t>@AccessibilityOz</a:t>
            </a: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5">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5975" y="6050173"/>
            <a:ext cx="375121" cy="375121"/>
          </a:xfrm>
          <a:prstGeom prst="rect">
            <a:avLst/>
          </a:prstGeom>
        </p:spPr>
      </p:pic>
      <p:sp>
        <p:nvSpPr>
          <p:cNvPr id="15" name="Slide Number Placeholder 5"/>
          <p:cNvSpPr>
            <a:spLocks noGrp="1"/>
          </p:cNvSpPr>
          <p:nvPr>
            <p:ph type="sldNum" sz="quarter" idx="4"/>
          </p:nvPr>
        </p:nvSpPr>
        <p:spPr>
          <a:xfrm>
            <a:off x="5887510" y="6055170"/>
            <a:ext cx="468630" cy="365125"/>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Tree>
    <p:extLst>
      <p:ext uri="{BB962C8B-B14F-4D97-AF65-F5344CB8AC3E}">
        <p14:creationId xmlns:p14="http://schemas.microsoft.com/office/powerpoint/2010/main" val="2874974557"/>
      </p:ext>
    </p:extLst>
  </p:cSld>
  <p:clrMap bg1="lt1" tx1="dk1" bg2="lt2" tx2="dk2" accent1="accent1" accent2="accent2" accent3="accent3" accent4="accent4" accent5="accent5" accent6="accent6" hlink="hlink" folHlink="folHlink"/>
  <p:sldLayoutIdLst>
    <p:sldLayoutId id="2147483947" r:id="rId1"/>
    <p:sldLayoutId id="214748394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t="8489" b="6522"/>
          <a:stretch/>
        </p:blipFill>
        <p:spPr>
          <a:xfrm>
            <a:off x="0" y="-49877"/>
            <a:ext cx="12192000" cy="6907877"/>
          </a:xfrm>
          <a:prstGeom prst="rect">
            <a:avLst/>
          </a:prstGeom>
        </p:spPr>
      </p:pic>
    </p:spTree>
    <p:extLst>
      <p:ext uri="{BB962C8B-B14F-4D97-AF65-F5344CB8AC3E}">
        <p14:creationId xmlns:p14="http://schemas.microsoft.com/office/powerpoint/2010/main" val="2773336185"/>
      </p:ext>
    </p:extLst>
  </p:cSld>
  <p:clrMap bg1="lt1" tx1="dk1" bg2="lt2" tx2="dk2" accent1="accent1" accent2="accent2" accent3="accent3" accent4="accent4" accent5="accent5" accent6="accent6" hlink="hlink" folHlink="folHlink"/>
  <p:sldLayoutIdLst>
    <p:sldLayoutId id="2147483994" r:id="rId1"/>
    <p:sldLayoutId id="214748399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utterstock_19368027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5222"/>
            <a:ext cx="12192000" cy="6096000"/>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sz="1800" dirty="0" err="1">
                <a:solidFill>
                  <a:srgbClr val="E65225"/>
                </a:solidFill>
                <a:latin typeface="Proxima Nova Light"/>
                <a:ea typeface="ＭＳ Ｐゴシック" charset="0"/>
                <a:cs typeface="Proxima Nova Light"/>
              </a:rPr>
              <a:t>gian@accessibilityoz.com.au</a:t>
            </a:r>
            <a:endParaRPr lang="en-US" sz="1800" dirty="0">
              <a:solidFill>
                <a:srgbClr val="E65225"/>
              </a:solidFill>
              <a:latin typeface="Proxima Nova Light"/>
              <a:ea typeface="ＭＳ Ｐゴシック" charset="0"/>
              <a:cs typeface="Proxima Nova Light"/>
            </a:endParaRPr>
          </a:p>
          <a:p>
            <a:pPr>
              <a:lnSpc>
                <a:spcPct val="50000"/>
              </a:lnSpc>
              <a:spcBef>
                <a:spcPct val="50000"/>
              </a:spcBef>
            </a:pPr>
            <a:r>
              <a:rPr lang="en-US" sz="1800"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297006343"/>
      </p:ext>
    </p:extLst>
  </p:cSld>
  <p:clrMap bg1="lt1" tx1="dk1" bg2="lt2" tx2="dk2" accent1="accent1" accent2="accent2" accent3="accent3" accent4="accent4" accent5="accent5" accent6="accent6" hlink="hlink" folHlink="folHlink"/>
  <p:sldLayoutIdLst>
    <p:sldLayoutId id="2147483661"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7172"/>
          </a:xfrm>
          <a:prstGeom prst="rect">
            <a:avLst/>
          </a:prstGeom>
        </p:spPr>
      </p:pic>
      <p:sp>
        <p:nvSpPr>
          <p:cNvPr id="8" name="Rectangle 7"/>
          <p:cNvSpPr/>
          <p:nvPr userDrawn="1"/>
        </p:nvSpPr>
        <p:spPr>
          <a:xfrm>
            <a:off x="1" y="-1"/>
            <a:ext cx="6096000" cy="594717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sz="1800" dirty="0" err="1">
                <a:solidFill>
                  <a:srgbClr val="E65225"/>
                </a:solidFill>
                <a:latin typeface="Proxima Nova Light"/>
                <a:ea typeface="ＭＳ Ｐゴシック" charset="0"/>
                <a:cs typeface="Proxima Nova Light"/>
              </a:rPr>
              <a:t>gian@accessibilityoz.com.au</a:t>
            </a:r>
            <a:endParaRPr lang="en-US" sz="1800" dirty="0">
              <a:solidFill>
                <a:srgbClr val="E65225"/>
              </a:solidFill>
              <a:latin typeface="Proxima Nova Light"/>
              <a:ea typeface="ＭＳ Ｐゴシック" charset="0"/>
              <a:cs typeface="Proxima Nova Light"/>
            </a:endParaRPr>
          </a:p>
          <a:p>
            <a:pPr>
              <a:lnSpc>
                <a:spcPct val="50000"/>
              </a:lnSpc>
              <a:spcBef>
                <a:spcPct val="50000"/>
              </a:spcBef>
            </a:pPr>
            <a:r>
              <a:rPr lang="en-US" sz="1800"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326004474"/>
      </p:ext>
    </p:extLst>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a:extLst>
              <a:ext uri="{28A0092B-C50C-407E-A947-70E740481C1C}">
                <a14:useLocalDpi xmlns:a14="http://schemas.microsoft.com/office/drawing/2010/main" val="0"/>
              </a:ext>
            </a:extLst>
          </a:blip>
          <a:srcRect t="5192" b="10088"/>
          <a:stretch/>
        </p:blipFill>
        <p:spPr>
          <a:xfrm>
            <a:off x="0" y="0"/>
            <a:ext cx="12225960" cy="6858000"/>
          </a:xfrm>
          <a:prstGeom prst="rect">
            <a:avLst/>
          </a:prstGeom>
        </p:spPr>
      </p:pic>
    </p:spTree>
    <p:extLst>
      <p:ext uri="{BB962C8B-B14F-4D97-AF65-F5344CB8AC3E}">
        <p14:creationId xmlns:p14="http://schemas.microsoft.com/office/powerpoint/2010/main" val="4181672285"/>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09352"/>
      </p:ext>
    </p:extLst>
  </p:cSld>
  <p:clrMap bg1="lt1" tx1="dk1" bg2="lt2" tx2="dk2" accent1="accent1" accent2="accent2" accent3="accent3" accent4="accent4" accent5="accent5" accent6="accent6" hlink="hlink" folHlink="folHlink"/>
  <p:sldLayoutIdLst>
    <p:sldLayoutId id="2147483706" r:id="rId1"/>
    <p:sldLayoutId id="2147483710" r:id="rId2"/>
    <p:sldLayoutId id="2147483709" r:id="rId3"/>
    <p:sldLayoutId id="2147483707" r:id="rId4"/>
    <p:sldLayoutId id="2147483708" r:id="rId5"/>
    <p:sldLayoutId id="2147483701" r:id="rId6"/>
    <p:sldLayoutId id="214748385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0" y="561875"/>
            <a:ext cx="4836822" cy="26004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761388"/>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stretch>
            <a:fillRect/>
          </a:stretch>
        </p:blipFill>
        <p:spPr>
          <a:xfrm>
            <a:off x="-1202046" y="0"/>
            <a:ext cx="13523014" cy="6858000"/>
          </a:xfrm>
          <a:prstGeom prst="rect">
            <a:avLst/>
          </a:prstGeom>
        </p:spPr>
      </p:pic>
    </p:spTree>
    <p:extLst>
      <p:ext uri="{BB962C8B-B14F-4D97-AF65-F5344CB8AC3E}">
        <p14:creationId xmlns:p14="http://schemas.microsoft.com/office/powerpoint/2010/main" val="2074386068"/>
      </p:ext>
    </p:extLst>
  </p:cSld>
  <p:clrMap bg1="lt1" tx1="dk1" bg2="lt2" tx2="dk2" accent1="accent1" accent2="accent2" accent3="accent3" accent4="accent4" accent5="accent5" accent6="accent6" hlink="hlink" folHlink="folHlink"/>
  <p:sldLayoutIdLst>
    <p:sldLayoutId id="2147483856" r:id="rId1"/>
    <p:sldLayoutId id="214748385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trace.wisc.edu/peat/" TargetMode="Externa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56.jpeg"/><Relationship Id="rId4" Type="http://schemas.openxmlformats.org/officeDocument/2006/relationships/image" Target="../media/image55.jpeg"/></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0.jpeg"/><Relationship Id="rId1" Type="http://schemas.openxmlformats.org/officeDocument/2006/relationships/slideLayout" Target="../slideLayouts/slideLayout29.xml"/><Relationship Id="rId4" Type="http://schemas.openxmlformats.org/officeDocument/2006/relationships/image" Target="../media/image5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2.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3.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2.xml"/></Relationships>
</file>

<file path=ppt/slides/_rels/slide9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0.jpeg"/><Relationship Id="rId1" Type="http://schemas.openxmlformats.org/officeDocument/2006/relationships/slideLayout" Target="../slideLayouts/slideLayout29.xml"/><Relationship Id="rId4" Type="http://schemas.openxmlformats.org/officeDocument/2006/relationships/image" Target="../media/image6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a:t>Video and accessibility</a:t>
            </a:r>
            <a:br>
              <a:rPr lang="en-AU" sz="4000"/>
            </a:br>
            <a:r>
              <a:rPr lang="en-AU" sz="4000"/>
              <a:t>pz.tt/AHEAD</a:t>
            </a:r>
            <a:endParaRPr lang="en-AU" sz="4000" dirty="0"/>
          </a:p>
        </p:txBody>
      </p:sp>
    </p:spTree>
    <p:extLst>
      <p:ext uri="{BB962C8B-B14F-4D97-AF65-F5344CB8AC3E}">
        <p14:creationId xmlns:p14="http://schemas.microsoft.com/office/powerpoint/2010/main" val="437800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Common accessibility issues for video</a:t>
            </a:r>
          </a:p>
        </p:txBody>
      </p:sp>
      <p:sp>
        <p:nvSpPr>
          <p:cNvPr id="3" name="Subtitle 2"/>
          <p:cNvSpPr>
            <a:spLocks noGrp="1"/>
          </p:cNvSpPr>
          <p:nvPr>
            <p:ph type="subTitle" idx="1"/>
          </p:nvPr>
        </p:nvSpPr>
        <p:spPr/>
        <p:txBody>
          <a:bodyPr/>
          <a:lstStyle/>
          <a:p>
            <a:pPr lvl="2"/>
            <a:r>
              <a:rPr lang="en-US" altLang="en-US" sz="4400" dirty="0"/>
              <a:t>Inadequate keyboard access</a:t>
            </a:r>
          </a:p>
          <a:p>
            <a:pPr lvl="2"/>
            <a:r>
              <a:rPr lang="en-US" altLang="en-US" sz="4400" dirty="0"/>
              <a:t>Insufficient control and operation</a:t>
            </a:r>
          </a:p>
          <a:p>
            <a:pPr lvl="2"/>
            <a:r>
              <a:rPr lang="en-US" altLang="en-US" sz="4400" dirty="0"/>
              <a:t>Incorrect implementation</a:t>
            </a:r>
          </a:p>
          <a:p>
            <a:pPr lvl="2"/>
            <a:endParaRPr lang="en-US" altLang="en-US" dirty="0"/>
          </a:p>
        </p:txBody>
      </p:sp>
      <p:sp>
        <p:nvSpPr>
          <p:cNvPr id="4" name="Text Placeholder 3"/>
          <p:cNvSpPr>
            <a:spLocks noGrp="1"/>
          </p:cNvSpPr>
          <p:nvPr>
            <p:ph type="body" sz="quarter" idx="13"/>
          </p:nvPr>
        </p:nvSpPr>
        <p:spPr/>
        <p:txBody>
          <a:bodyPr/>
          <a:lstStyle/>
          <a:p>
            <a:pPr marL="457200" lvl="2" indent="-457200">
              <a:buFont typeface="Wingdings" panose="05000000000000000000" pitchFamily="2" charset="2"/>
              <a:buChar char="§"/>
            </a:pPr>
            <a:r>
              <a:rPr lang="en-US" altLang="en-US" sz="4400" dirty="0"/>
              <a:t>Inaccessible content</a:t>
            </a:r>
          </a:p>
          <a:p>
            <a:pPr marL="457200" lvl="2" indent="-457200">
              <a:buFont typeface="Wingdings" panose="05000000000000000000" pitchFamily="2" charset="2"/>
              <a:buChar char="§"/>
            </a:pPr>
            <a:r>
              <a:rPr lang="en-US" altLang="en-US" sz="4400" dirty="0"/>
              <a:t>Inability to gain a full and complete understanding of all information contained in the video</a:t>
            </a:r>
          </a:p>
          <a:p>
            <a:pPr marL="0" indent="0">
              <a:buNone/>
            </a:pPr>
            <a:endParaRPr lang="en-AU" dirty="0"/>
          </a:p>
        </p:txBody>
      </p:sp>
    </p:spTree>
    <p:extLst>
      <p:ext uri="{BB962C8B-B14F-4D97-AF65-F5344CB8AC3E}">
        <p14:creationId xmlns:p14="http://schemas.microsoft.com/office/powerpoint/2010/main" val="8691050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2417544620"/>
              </p:ext>
            </p:extLst>
          </p:nvPr>
        </p:nvGraphicFramePr>
        <p:xfrm>
          <a:off x="381000" y="1071562"/>
          <a:ext cx="11468100" cy="4714875"/>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7"/>
          <p:cNvSpPr>
            <a:spLocks noGrp="1"/>
          </p:cNvSpPr>
          <p:nvPr>
            <p:ph type="ctrTitle"/>
          </p:nvPr>
        </p:nvSpPr>
        <p:spPr/>
        <p:txBody>
          <a:bodyPr/>
          <a:lstStyle/>
          <a:p>
            <a:r>
              <a:rPr lang="en-AU" dirty="0"/>
              <a:t>Time spent per adult per day with digital</a:t>
            </a:r>
          </a:p>
        </p:txBody>
      </p:sp>
    </p:spTree>
    <p:extLst>
      <p:ext uri="{BB962C8B-B14F-4D97-AF65-F5344CB8AC3E}">
        <p14:creationId xmlns:p14="http://schemas.microsoft.com/office/powerpoint/2010/main" val="41696363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Why PDFs are bad for you</a:t>
            </a:r>
          </a:p>
        </p:txBody>
      </p:sp>
      <p:sp>
        <p:nvSpPr>
          <p:cNvPr id="3" name="Text Placeholder 2"/>
          <p:cNvSpPr>
            <a:spLocks noGrp="1"/>
          </p:cNvSpPr>
          <p:nvPr>
            <p:ph type="body" sz="quarter" idx="10"/>
          </p:nvPr>
        </p:nvSpPr>
        <p:spPr>
          <a:prstGeom prst="rect">
            <a:avLst/>
          </a:prstGeom>
        </p:spPr>
        <p:txBody>
          <a:bodyPr/>
          <a:lstStyle/>
          <a:p>
            <a:r>
              <a:rPr lang="en-AU" dirty="0"/>
              <a:t>Nobody likes them = Nobody uses them</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267" r="13369"/>
          <a:stretch/>
        </p:blipFill>
        <p:spPr>
          <a:xfrm>
            <a:off x="9728" y="0"/>
            <a:ext cx="6099242" cy="5953328"/>
          </a:xfrm>
          <a:prstGeom prst="rect">
            <a:avLst/>
          </a:prstGeom>
        </p:spPr>
      </p:pic>
    </p:spTree>
    <p:extLst>
      <p:ext uri="{BB962C8B-B14F-4D97-AF65-F5344CB8AC3E}">
        <p14:creationId xmlns:p14="http://schemas.microsoft.com/office/powerpoint/2010/main" val="33083774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PDF usage – Consumer Affairs Victoria</a:t>
            </a:r>
          </a:p>
        </p:txBody>
      </p:sp>
      <p:pic>
        <p:nvPicPr>
          <p:cNvPr id="8" name="Picture 7"/>
          <p:cNvPicPr>
            <a:picLocks noChangeAspect="1"/>
          </p:cNvPicPr>
          <p:nvPr/>
        </p:nvPicPr>
        <p:blipFill>
          <a:blip r:embed="rId2"/>
          <a:stretch>
            <a:fillRect/>
          </a:stretch>
        </p:blipFill>
        <p:spPr>
          <a:xfrm>
            <a:off x="381000" y="1363663"/>
            <a:ext cx="6776257" cy="4141787"/>
          </a:xfrm>
          <a:prstGeom prst="rect">
            <a:avLst/>
          </a:prstGeom>
        </p:spPr>
      </p:pic>
      <p:sp>
        <p:nvSpPr>
          <p:cNvPr id="4" name="Text Placeholder 3"/>
          <p:cNvSpPr>
            <a:spLocks noGrp="1"/>
          </p:cNvSpPr>
          <p:nvPr>
            <p:ph type="body" sz="quarter" idx="13"/>
          </p:nvPr>
        </p:nvSpPr>
        <p:spPr/>
        <p:txBody>
          <a:bodyPr/>
          <a:lstStyle/>
          <a:p>
            <a:endParaRPr lang="en-AU" dirty="0"/>
          </a:p>
        </p:txBody>
      </p:sp>
      <p:graphicFrame>
        <p:nvGraphicFramePr>
          <p:cNvPr id="6" name="Table 5" descr="Table showing  the same content as the graph"/>
          <p:cNvGraphicFramePr>
            <a:graphicFrameLocks noGrp="1"/>
          </p:cNvGraphicFramePr>
          <p:nvPr>
            <p:extLst>
              <p:ext uri="{D42A27DB-BD31-4B8C-83A1-F6EECF244321}">
                <p14:modId xmlns:p14="http://schemas.microsoft.com/office/powerpoint/2010/main" val="1532636567"/>
              </p:ext>
            </p:extLst>
          </p:nvPr>
        </p:nvGraphicFramePr>
        <p:xfrm>
          <a:off x="7556269" y="2360866"/>
          <a:ext cx="4105795" cy="1951252"/>
        </p:xfrm>
        <a:graphic>
          <a:graphicData uri="http://schemas.openxmlformats.org/drawingml/2006/table">
            <a:tbl>
              <a:tblPr firstRow="1" bandRow="1">
                <a:tableStyleId>{5C22544A-7EE6-4342-B048-85BDC9FD1C3A}</a:tableStyleId>
              </a:tblPr>
              <a:tblGrid>
                <a:gridCol w="1363287">
                  <a:extLst>
                    <a:ext uri="{9D8B030D-6E8A-4147-A177-3AD203B41FA5}">
                      <a16:colId xmlns:a16="http://schemas.microsoft.com/office/drawing/2014/main" val="20000"/>
                    </a:ext>
                  </a:extLst>
                </a:gridCol>
                <a:gridCol w="2742508">
                  <a:extLst>
                    <a:ext uri="{9D8B030D-6E8A-4147-A177-3AD203B41FA5}">
                      <a16:colId xmlns:a16="http://schemas.microsoft.com/office/drawing/2014/main" val="20001"/>
                    </a:ext>
                  </a:extLst>
                </a:gridCol>
              </a:tblGrid>
              <a:tr h="437092">
                <a:tc>
                  <a:txBody>
                    <a:bodyPr/>
                    <a:lstStyle/>
                    <a:p>
                      <a:pPr algn="ctr"/>
                      <a:r>
                        <a:rPr lang="en-AU" sz="1800" dirty="0"/>
                        <a:t>Year</a:t>
                      </a:r>
                    </a:p>
                  </a:txBody>
                  <a:tcPr marL="91449" marR="91449" marT="45668" marB="45668" anchor="ctr">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solidFill>
                      <a:srgbClr val="E65225"/>
                    </a:solidFill>
                  </a:tcPr>
                </a:tc>
                <a:tc>
                  <a:txBody>
                    <a:bodyPr/>
                    <a:lstStyle/>
                    <a:p>
                      <a:pPr algn="ctr"/>
                      <a:r>
                        <a:rPr lang="en-AU" sz="1800" dirty="0"/>
                        <a:t>Average number of downloads per</a:t>
                      </a:r>
                      <a:r>
                        <a:rPr lang="en-AU" sz="1800" baseline="0" dirty="0"/>
                        <a:t> article</a:t>
                      </a:r>
                      <a:endParaRPr lang="en-AU" sz="1800" dirty="0"/>
                    </a:p>
                  </a:txBody>
                  <a:tcPr marL="91449" marR="91449" marT="45668" marB="45668" anchor="ctr">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solidFill>
                      <a:srgbClr val="E65225"/>
                    </a:solidFill>
                  </a:tcPr>
                </a:tc>
                <a:extLst>
                  <a:ext uri="{0D108BD9-81ED-4DB2-BD59-A6C34878D82A}">
                    <a16:rowId xmlns:a16="http://schemas.microsoft.com/office/drawing/2014/main" val="10000"/>
                  </a:ext>
                </a:extLst>
              </a:tr>
              <a:tr h="437092">
                <a:tc>
                  <a:txBody>
                    <a:bodyPr/>
                    <a:lstStyle/>
                    <a:p>
                      <a:r>
                        <a:rPr lang="en-AU" sz="1800" dirty="0"/>
                        <a:t>2012</a:t>
                      </a:r>
                      <a:r>
                        <a:rPr lang="en-AU" sz="1800" baseline="0" dirty="0"/>
                        <a:t> - 13</a:t>
                      </a:r>
                      <a:endParaRPr lang="en-AU" sz="1800" dirty="0"/>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800" dirty="0"/>
                        <a:t>831</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7092">
                <a:tc>
                  <a:txBody>
                    <a:bodyPr/>
                    <a:lstStyle/>
                    <a:p>
                      <a:r>
                        <a:rPr lang="en-AU" sz="1800" dirty="0"/>
                        <a:t>2013</a:t>
                      </a:r>
                      <a:r>
                        <a:rPr lang="en-AU" sz="1800" baseline="0" dirty="0"/>
                        <a:t> - 14</a:t>
                      </a:r>
                      <a:endParaRPr lang="en-AU" sz="1800" dirty="0"/>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800" dirty="0"/>
                        <a:t>834</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7092">
                <a:tc>
                  <a:txBody>
                    <a:bodyPr/>
                    <a:lstStyle/>
                    <a:p>
                      <a:r>
                        <a:rPr lang="en-AU" sz="1800" dirty="0"/>
                        <a:t>2014 - 15</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800" dirty="0"/>
                        <a:t>669</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04547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HTML </a:t>
            </a:r>
            <a:r>
              <a:rPr lang="en-AU" dirty="0" err="1"/>
              <a:t>pageviews</a:t>
            </a:r>
            <a:endParaRPr lang="en-AU" dirty="0"/>
          </a:p>
        </p:txBody>
      </p:sp>
      <p:sp>
        <p:nvSpPr>
          <p:cNvPr id="4" name="Text Placeholder 3"/>
          <p:cNvSpPr>
            <a:spLocks noGrp="1"/>
          </p:cNvSpPr>
          <p:nvPr>
            <p:ph type="body" sz="quarter" idx="13"/>
          </p:nvPr>
        </p:nvSpPr>
        <p:spPr/>
        <p:txBody>
          <a:bodyPr/>
          <a:lstStyle/>
          <a:p>
            <a:endParaRPr lang="en-AU" dirty="0"/>
          </a:p>
        </p:txBody>
      </p:sp>
      <p:graphicFrame>
        <p:nvGraphicFramePr>
          <p:cNvPr id="6" name="Table 5" descr="Table showing  the same content as the graph"/>
          <p:cNvGraphicFramePr>
            <a:graphicFrameLocks noGrp="1"/>
          </p:cNvGraphicFramePr>
          <p:nvPr>
            <p:extLst>
              <p:ext uri="{D42A27DB-BD31-4B8C-83A1-F6EECF244321}">
                <p14:modId xmlns:p14="http://schemas.microsoft.com/office/powerpoint/2010/main" val="3107665844"/>
              </p:ext>
            </p:extLst>
          </p:nvPr>
        </p:nvGraphicFramePr>
        <p:xfrm>
          <a:off x="7556269" y="2360866"/>
          <a:ext cx="4105795" cy="1951252"/>
        </p:xfrm>
        <a:graphic>
          <a:graphicData uri="http://schemas.openxmlformats.org/drawingml/2006/table">
            <a:tbl>
              <a:tblPr firstRow="1" bandRow="1">
                <a:tableStyleId>{5C22544A-7EE6-4342-B048-85BDC9FD1C3A}</a:tableStyleId>
              </a:tblPr>
              <a:tblGrid>
                <a:gridCol w="1363287">
                  <a:extLst>
                    <a:ext uri="{9D8B030D-6E8A-4147-A177-3AD203B41FA5}">
                      <a16:colId xmlns:a16="http://schemas.microsoft.com/office/drawing/2014/main" val="20000"/>
                    </a:ext>
                  </a:extLst>
                </a:gridCol>
                <a:gridCol w="2742508">
                  <a:extLst>
                    <a:ext uri="{9D8B030D-6E8A-4147-A177-3AD203B41FA5}">
                      <a16:colId xmlns:a16="http://schemas.microsoft.com/office/drawing/2014/main" val="20001"/>
                    </a:ext>
                  </a:extLst>
                </a:gridCol>
              </a:tblGrid>
              <a:tr h="437092">
                <a:tc>
                  <a:txBody>
                    <a:bodyPr/>
                    <a:lstStyle/>
                    <a:p>
                      <a:pPr algn="ctr"/>
                      <a:r>
                        <a:rPr lang="en-AU" sz="1800" dirty="0"/>
                        <a:t>Year</a:t>
                      </a:r>
                    </a:p>
                  </a:txBody>
                  <a:tcPr marL="91449" marR="91449" marT="45668" marB="45668" anchor="ctr">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solidFill>
                      <a:srgbClr val="E65225"/>
                    </a:solidFill>
                  </a:tcPr>
                </a:tc>
                <a:tc>
                  <a:txBody>
                    <a:bodyPr/>
                    <a:lstStyle/>
                    <a:p>
                      <a:pPr algn="ctr"/>
                      <a:r>
                        <a:rPr lang="en-AU" sz="1800" dirty="0"/>
                        <a:t>Average number of HTML </a:t>
                      </a:r>
                      <a:r>
                        <a:rPr lang="en-AU" sz="1800" dirty="0" err="1"/>
                        <a:t>pageviews</a:t>
                      </a:r>
                      <a:r>
                        <a:rPr lang="en-AU" sz="1800" dirty="0"/>
                        <a:t> per</a:t>
                      </a:r>
                      <a:r>
                        <a:rPr lang="en-AU" sz="1800" baseline="0" dirty="0"/>
                        <a:t> article</a:t>
                      </a:r>
                      <a:endParaRPr lang="en-AU" sz="1800" dirty="0"/>
                    </a:p>
                  </a:txBody>
                  <a:tcPr marL="91449" marR="91449" marT="45668" marB="45668" anchor="ctr">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solidFill>
                      <a:srgbClr val="E65225"/>
                    </a:solidFill>
                  </a:tcPr>
                </a:tc>
                <a:extLst>
                  <a:ext uri="{0D108BD9-81ED-4DB2-BD59-A6C34878D82A}">
                    <a16:rowId xmlns:a16="http://schemas.microsoft.com/office/drawing/2014/main" val="10000"/>
                  </a:ext>
                </a:extLst>
              </a:tr>
              <a:tr h="437092">
                <a:tc>
                  <a:txBody>
                    <a:bodyPr/>
                    <a:lstStyle/>
                    <a:p>
                      <a:r>
                        <a:rPr lang="en-AU" sz="1800" dirty="0"/>
                        <a:t>2012</a:t>
                      </a:r>
                      <a:r>
                        <a:rPr lang="en-AU" sz="1800" baseline="0" dirty="0"/>
                        <a:t> - 13</a:t>
                      </a:r>
                      <a:endParaRPr lang="en-AU" sz="1800" dirty="0"/>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800" dirty="0"/>
                        <a:t>109,157</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7092">
                <a:tc>
                  <a:txBody>
                    <a:bodyPr/>
                    <a:lstStyle/>
                    <a:p>
                      <a:r>
                        <a:rPr lang="en-AU" sz="1800" dirty="0"/>
                        <a:t>2013</a:t>
                      </a:r>
                      <a:r>
                        <a:rPr lang="en-AU" sz="1800" baseline="0" dirty="0"/>
                        <a:t> - 14</a:t>
                      </a:r>
                      <a:endParaRPr lang="en-AU" sz="1800" dirty="0"/>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800" dirty="0"/>
                        <a:t>144,890</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7092">
                <a:tc>
                  <a:txBody>
                    <a:bodyPr/>
                    <a:lstStyle/>
                    <a:p>
                      <a:r>
                        <a:rPr lang="en-AU" sz="1800" dirty="0"/>
                        <a:t>2014 - 15</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800" dirty="0"/>
                        <a:t>151,570</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2"/>
          <a:stretch>
            <a:fillRect/>
          </a:stretch>
        </p:blipFill>
        <p:spPr>
          <a:xfrm>
            <a:off x="381000" y="1363663"/>
            <a:ext cx="6811534" cy="4141787"/>
          </a:xfrm>
          <a:prstGeom prst="rect">
            <a:avLst/>
          </a:prstGeom>
        </p:spPr>
      </p:pic>
    </p:spTree>
    <p:extLst>
      <p:ext uri="{BB962C8B-B14F-4D97-AF65-F5344CB8AC3E}">
        <p14:creationId xmlns:p14="http://schemas.microsoft.com/office/powerpoint/2010/main" val="26926174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Comparing the two formats</a:t>
            </a:r>
          </a:p>
        </p:txBody>
      </p:sp>
      <p:graphicFrame>
        <p:nvGraphicFramePr>
          <p:cNvPr id="6" name="Table 5" descr="Table showing  the same content as the graph"/>
          <p:cNvGraphicFramePr>
            <a:graphicFrameLocks noGrp="1"/>
          </p:cNvGraphicFramePr>
          <p:nvPr>
            <p:extLst>
              <p:ext uri="{D42A27DB-BD31-4B8C-83A1-F6EECF244321}">
                <p14:modId xmlns:p14="http://schemas.microsoft.com/office/powerpoint/2010/main" val="2086863633"/>
              </p:ext>
            </p:extLst>
          </p:nvPr>
        </p:nvGraphicFramePr>
        <p:xfrm>
          <a:off x="7556269" y="2360866"/>
          <a:ext cx="4105795" cy="1748368"/>
        </p:xfrm>
        <a:graphic>
          <a:graphicData uri="http://schemas.openxmlformats.org/drawingml/2006/table">
            <a:tbl>
              <a:tblPr firstRow="1" bandRow="1">
                <a:tableStyleId>{5C22544A-7EE6-4342-B048-85BDC9FD1C3A}</a:tableStyleId>
              </a:tblPr>
              <a:tblGrid>
                <a:gridCol w="1363287">
                  <a:extLst>
                    <a:ext uri="{9D8B030D-6E8A-4147-A177-3AD203B41FA5}">
                      <a16:colId xmlns:a16="http://schemas.microsoft.com/office/drawing/2014/main" val="20000"/>
                    </a:ext>
                  </a:extLst>
                </a:gridCol>
                <a:gridCol w="1371254">
                  <a:extLst>
                    <a:ext uri="{9D8B030D-6E8A-4147-A177-3AD203B41FA5}">
                      <a16:colId xmlns:a16="http://schemas.microsoft.com/office/drawing/2014/main" val="20001"/>
                    </a:ext>
                  </a:extLst>
                </a:gridCol>
                <a:gridCol w="1371254">
                  <a:extLst>
                    <a:ext uri="{9D8B030D-6E8A-4147-A177-3AD203B41FA5}">
                      <a16:colId xmlns:a16="http://schemas.microsoft.com/office/drawing/2014/main" val="20002"/>
                    </a:ext>
                  </a:extLst>
                </a:gridCol>
              </a:tblGrid>
              <a:tr h="437092">
                <a:tc>
                  <a:txBody>
                    <a:bodyPr/>
                    <a:lstStyle/>
                    <a:p>
                      <a:pPr algn="ctr"/>
                      <a:r>
                        <a:rPr lang="en-AU" sz="1800" dirty="0"/>
                        <a:t>Year</a:t>
                      </a:r>
                    </a:p>
                  </a:txBody>
                  <a:tcPr marL="91449" marR="91449" marT="45668" marB="45668" anchor="ctr">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solidFill>
                      <a:srgbClr val="E65225"/>
                    </a:solidFill>
                  </a:tcPr>
                </a:tc>
                <a:tc>
                  <a:txBody>
                    <a:bodyPr/>
                    <a:lstStyle/>
                    <a:p>
                      <a:pPr algn="ctr"/>
                      <a:r>
                        <a:rPr lang="en-AU" sz="1800" dirty="0"/>
                        <a:t>Downloads</a:t>
                      </a:r>
                    </a:p>
                  </a:txBody>
                  <a:tcPr marL="91449" marR="91449" marT="45668" marB="45668" anchor="ctr">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solidFill>
                      <a:srgbClr val="E65225"/>
                    </a:solidFill>
                  </a:tcPr>
                </a:tc>
                <a:tc>
                  <a:txBody>
                    <a:bodyPr/>
                    <a:lstStyle/>
                    <a:p>
                      <a:pPr algn="ctr"/>
                      <a:r>
                        <a:rPr lang="en-AU" sz="1800" dirty="0" err="1"/>
                        <a:t>Pageviews</a:t>
                      </a:r>
                      <a:endParaRPr lang="en-AU" sz="1800" dirty="0"/>
                    </a:p>
                  </a:txBody>
                  <a:tcPr marL="91449" marR="91449" marT="45668" marB="45668" anchor="ctr">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solidFill>
                      <a:srgbClr val="E65225"/>
                    </a:solidFill>
                  </a:tcPr>
                </a:tc>
                <a:extLst>
                  <a:ext uri="{0D108BD9-81ED-4DB2-BD59-A6C34878D82A}">
                    <a16:rowId xmlns:a16="http://schemas.microsoft.com/office/drawing/2014/main" val="10000"/>
                  </a:ext>
                </a:extLst>
              </a:tr>
              <a:tr h="437092">
                <a:tc>
                  <a:txBody>
                    <a:bodyPr/>
                    <a:lstStyle/>
                    <a:p>
                      <a:r>
                        <a:rPr lang="en-AU" sz="1800" dirty="0"/>
                        <a:t>2012</a:t>
                      </a:r>
                      <a:r>
                        <a:rPr lang="en-AU" sz="1800" baseline="0" dirty="0"/>
                        <a:t> - 13</a:t>
                      </a:r>
                      <a:endParaRPr lang="en-AU" sz="1800" dirty="0"/>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800" dirty="0"/>
                        <a:t>0.7%</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800" dirty="0"/>
                        <a:t>99.3%</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7092">
                <a:tc>
                  <a:txBody>
                    <a:bodyPr/>
                    <a:lstStyle/>
                    <a:p>
                      <a:r>
                        <a:rPr lang="en-AU" sz="1800" dirty="0"/>
                        <a:t>2013</a:t>
                      </a:r>
                      <a:r>
                        <a:rPr lang="en-AU" sz="1800" baseline="0" dirty="0"/>
                        <a:t> - 14</a:t>
                      </a:r>
                      <a:endParaRPr lang="en-AU" sz="1800" dirty="0"/>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800" dirty="0"/>
                        <a:t>0.6%</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800" dirty="0"/>
                        <a:t>99.4%</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7092">
                <a:tc>
                  <a:txBody>
                    <a:bodyPr/>
                    <a:lstStyle/>
                    <a:p>
                      <a:r>
                        <a:rPr lang="en-AU" sz="1800" dirty="0"/>
                        <a:t>2014 - 15</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800" dirty="0"/>
                        <a:t>0.4%</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800" dirty="0"/>
                        <a:t>99.6%</a:t>
                      </a:r>
                    </a:p>
                  </a:txBody>
                  <a:tcPr marL="91449" marR="91449" marT="45668" marB="45668">
                    <a:lnL w="12700" cap="flat" cmpd="sng" algn="ctr">
                      <a:solidFill>
                        <a:srgbClr val="DB582F"/>
                      </a:solidFill>
                      <a:prstDash val="solid"/>
                      <a:round/>
                      <a:headEnd type="none" w="med" len="med"/>
                      <a:tailEnd type="none" w="med" len="med"/>
                    </a:lnL>
                    <a:lnR w="12700" cap="flat" cmpd="sng" algn="ctr">
                      <a:solidFill>
                        <a:srgbClr val="DB582F"/>
                      </a:solidFill>
                      <a:prstDash val="solid"/>
                      <a:round/>
                      <a:headEnd type="none" w="med" len="med"/>
                      <a:tailEnd type="none" w="med" len="med"/>
                    </a:lnR>
                    <a:lnT w="12700" cap="flat" cmpd="sng" algn="ctr">
                      <a:solidFill>
                        <a:srgbClr val="DB582F"/>
                      </a:solidFill>
                      <a:prstDash val="solid"/>
                      <a:round/>
                      <a:headEnd type="none" w="med" len="med"/>
                      <a:tailEnd type="none" w="med" len="med"/>
                    </a:lnT>
                    <a:lnB w="12700" cap="flat" cmpd="sng" algn="ctr">
                      <a:solidFill>
                        <a:srgbClr val="DB58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a:blip r:embed="rId2"/>
          <a:stretch>
            <a:fillRect/>
          </a:stretch>
        </p:blipFill>
        <p:spPr>
          <a:xfrm>
            <a:off x="243570" y="1363663"/>
            <a:ext cx="6824916" cy="4141787"/>
          </a:xfrm>
          <a:prstGeom prst="rect">
            <a:avLst/>
          </a:prstGeom>
        </p:spPr>
      </p:pic>
      <p:sp>
        <p:nvSpPr>
          <p:cNvPr id="8" name="Oval 7"/>
          <p:cNvSpPr/>
          <p:nvPr/>
        </p:nvSpPr>
        <p:spPr>
          <a:xfrm>
            <a:off x="2011680" y="4605251"/>
            <a:ext cx="681644" cy="232756"/>
          </a:xfrm>
          <a:prstGeom prst="ellipse">
            <a:avLst/>
          </a:prstGeom>
          <a:noFill/>
          <a:ln>
            <a:solidFill>
              <a:srgbClr val="DB582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9" name="Oval 8"/>
          <p:cNvSpPr/>
          <p:nvPr/>
        </p:nvSpPr>
        <p:spPr>
          <a:xfrm>
            <a:off x="3918066" y="4605251"/>
            <a:ext cx="681644" cy="232756"/>
          </a:xfrm>
          <a:prstGeom prst="ellipse">
            <a:avLst/>
          </a:prstGeom>
          <a:noFill/>
          <a:ln>
            <a:solidFill>
              <a:srgbClr val="DB582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0" name="Oval 9"/>
          <p:cNvSpPr/>
          <p:nvPr/>
        </p:nvSpPr>
        <p:spPr>
          <a:xfrm>
            <a:off x="5824452" y="4605251"/>
            <a:ext cx="681644" cy="232756"/>
          </a:xfrm>
          <a:prstGeom prst="ellipse">
            <a:avLst/>
          </a:prstGeom>
          <a:noFill/>
          <a:ln>
            <a:solidFill>
              <a:srgbClr val="DB582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cxnSp>
        <p:nvCxnSpPr>
          <p:cNvPr id="13" name="Straight Arrow Connector 12"/>
          <p:cNvCxnSpPr/>
          <p:nvPr/>
        </p:nvCxnSpPr>
        <p:spPr>
          <a:xfrm flipH="1">
            <a:off x="2518756" y="3029990"/>
            <a:ext cx="6805354" cy="1514301"/>
          </a:xfrm>
          <a:prstGeom prst="straightConnector1">
            <a:avLst/>
          </a:prstGeom>
          <a:ln>
            <a:solidFill>
              <a:srgbClr val="DB582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522124" y="3467769"/>
            <a:ext cx="4779471" cy="1074964"/>
          </a:xfrm>
          <a:prstGeom prst="straightConnector1">
            <a:avLst/>
          </a:prstGeom>
          <a:ln>
            <a:solidFill>
              <a:srgbClr val="DB582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367549" y="3898645"/>
            <a:ext cx="2934046" cy="705048"/>
          </a:xfrm>
          <a:prstGeom prst="straightConnector1">
            <a:avLst/>
          </a:prstGeom>
          <a:ln>
            <a:solidFill>
              <a:srgbClr val="DB582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01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Everyone convinced?</a:t>
            </a:r>
          </a:p>
        </p:txBody>
      </p:sp>
    </p:spTree>
    <p:extLst>
      <p:ext uri="{BB962C8B-B14F-4D97-AF65-F5344CB8AC3E}">
        <p14:creationId xmlns:p14="http://schemas.microsoft.com/office/powerpoint/2010/main" val="36006191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Chances are…</a:t>
            </a:r>
          </a:p>
        </p:txBody>
      </p:sp>
      <p:sp>
        <p:nvSpPr>
          <p:cNvPr id="3" name="Subtitle 2"/>
          <p:cNvSpPr>
            <a:spLocks noGrp="1"/>
          </p:cNvSpPr>
          <p:nvPr>
            <p:ph type="subTitle" idx="1"/>
          </p:nvPr>
        </p:nvSpPr>
        <p:spPr/>
        <p:txBody>
          <a:bodyPr/>
          <a:lstStyle/>
          <a:p>
            <a:pPr marL="571500" indent="-571500">
              <a:buSzPct val="75000"/>
              <a:buFont typeface="Wingdings" panose="05000000000000000000" pitchFamily="2" charset="2"/>
              <a:buChar char="§"/>
            </a:pPr>
            <a:r>
              <a:rPr lang="en-AU" altLang="en-US" dirty="0">
                <a:solidFill>
                  <a:schemeClr val="tx1"/>
                </a:solidFill>
              </a:rPr>
              <a:t>You have thousands of PDFs on your site</a:t>
            </a:r>
          </a:p>
          <a:p>
            <a:pPr marL="571500" indent="-571500">
              <a:buSzPct val="75000"/>
              <a:buFont typeface="Wingdings" panose="05000000000000000000" pitchFamily="2" charset="2"/>
              <a:buChar char="§"/>
            </a:pPr>
            <a:r>
              <a:rPr lang="en-AU" altLang="en-US" dirty="0">
                <a:solidFill>
                  <a:schemeClr val="tx1"/>
                </a:solidFill>
              </a:rPr>
              <a:t>They may have been created from Word documents but no one knows where those are anymore</a:t>
            </a:r>
          </a:p>
          <a:p>
            <a:pPr marL="571500" indent="-571500">
              <a:buSzPct val="75000"/>
              <a:buFont typeface="Wingdings" panose="05000000000000000000" pitchFamily="2" charset="2"/>
              <a:buChar char="§"/>
            </a:pPr>
            <a:r>
              <a:rPr lang="en-AU" altLang="en-US" dirty="0">
                <a:solidFill>
                  <a:schemeClr val="tx1"/>
                </a:solidFill>
              </a:rPr>
              <a:t>None of them are tagged</a:t>
            </a:r>
          </a:p>
          <a:p>
            <a:pPr marL="571500" indent="-571500">
              <a:buSzPct val="75000"/>
              <a:buFont typeface="Wingdings" panose="05000000000000000000" pitchFamily="2" charset="2"/>
              <a:buChar char="§"/>
            </a:pPr>
            <a:r>
              <a:rPr lang="en-AU" altLang="en-US" dirty="0">
                <a:solidFill>
                  <a:schemeClr val="tx1"/>
                </a:solidFill>
              </a:rPr>
              <a:t>No one owns them</a:t>
            </a:r>
          </a:p>
          <a:p>
            <a:pPr marL="571500" indent="-571500">
              <a:buSzPct val="75000"/>
              <a:buFont typeface="Wingdings" panose="05000000000000000000" pitchFamily="2" charset="2"/>
              <a:buChar char="§"/>
            </a:pPr>
            <a:r>
              <a:rPr lang="en-AU" altLang="en-US" dirty="0">
                <a:solidFill>
                  <a:schemeClr val="tx1"/>
                </a:solidFill>
              </a:rPr>
              <a:t>No one wants to take them down</a:t>
            </a:r>
            <a:endParaRPr lang="en-US" altLang="en-US" dirty="0">
              <a:solidFill>
                <a:schemeClr val="tx1"/>
              </a:solidFill>
            </a:endParaRPr>
          </a:p>
        </p:txBody>
      </p:sp>
    </p:spTree>
    <p:extLst>
      <p:ext uri="{BB962C8B-B14F-4D97-AF65-F5344CB8AC3E}">
        <p14:creationId xmlns:p14="http://schemas.microsoft.com/office/powerpoint/2010/main" val="1459757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AU" dirty="0"/>
            </a:br>
            <a:r>
              <a:rPr lang="en-AU" dirty="0"/>
              <a:t>Chances are … you still need to meet accessibility requirements</a:t>
            </a:r>
            <a:br>
              <a:rPr lang="en-AU" dirty="0"/>
            </a:br>
            <a:endParaRPr lang="en-AU" dirty="0"/>
          </a:p>
        </p:txBody>
      </p:sp>
    </p:spTree>
    <p:extLst>
      <p:ext uri="{BB962C8B-B14F-4D97-AF65-F5344CB8AC3E}">
        <p14:creationId xmlns:p14="http://schemas.microsoft.com/office/powerpoint/2010/main" val="12004627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One</a:t>
            </a:r>
          </a:p>
        </p:txBody>
      </p:sp>
      <p:sp>
        <p:nvSpPr>
          <p:cNvPr id="3" name="Text Placeholder 2"/>
          <p:cNvSpPr>
            <a:spLocks noGrp="1"/>
          </p:cNvSpPr>
          <p:nvPr>
            <p:ph type="body" sz="quarter" idx="10"/>
          </p:nvPr>
        </p:nvSpPr>
        <p:spPr/>
        <p:txBody>
          <a:bodyPr/>
          <a:lstStyle/>
          <a:p>
            <a:r>
              <a:rPr lang="en-AU" dirty="0"/>
              <a:t>Let’s talk accessibility</a:t>
            </a:r>
          </a:p>
        </p:txBody>
      </p:sp>
      <p:pic>
        <p:nvPicPr>
          <p:cNvPr id="4" name="Picture 3" descr="shutterstock_197903273.jpg"/>
          <p:cNvPicPr>
            <a:picLocks noChangeAspect="1"/>
          </p:cNvPicPr>
          <p:nvPr/>
        </p:nvPicPr>
        <p:blipFill rotWithShape="1">
          <a:blip r:embed="rId2" cstate="print">
            <a:extLst>
              <a:ext uri="{28A0092B-C50C-407E-A947-70E740481C1C}">
                <a14:useLocalDpi xmlns:a14="http://schemas.microsoft.com/office/drawing/2010/main" val="0"/>
              </a:ext>
            </a:extLst>
          </a:blip>
          <a:srcRect r="42404"/>
          <a:stretch/>
        </p:blipFill>
        <p:spPr>
          <a:xfrm>
            <a:off x="0" y="0"/>
            <a:ext cx="6099243" cy="5947172"/>
          </a:xfrm>
          <a:prstGeom prst="rect">
            <a:avLst/>
          </a:prstGeom>
        </p:spPr>
      </p:pic>
    </p:spTree>
    <p:extLst>
      <p:ext uri="{BB962C8B-B14F-4D97-AF65-F5344CB8AC3E}">
        <p14:creationId xmlns:p14="http://schemas.microsoft.com/office/powerpoint/2010/main" val="39918207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Let’s talk accessibility</a:t>
            </a:r>
          </a:p>
        </p:txBody>
      </p:sp>
      <p:sp>
        <p:nvSpPr>
          <p:cNvPr id="3" name="Subtitle 2"/>
          <p:cNvSpPr>
            <a:spLocks noGrp="1"/>
          </p:cNvSpPr>
          <p:nvPr>
            <p:ph type="subTitle" idx="1"/>
          </p:nvPr>
        </p:nvSpPr>
        <p:spPr/>
        <p:txBody>
          <a:bodyPr/>
          <a:lstStyle/>
          <a:p>
            <a:pPr>
              <a:buClr>
                <a:srgbClr val="333399"/>
              </a:buClr>
              <a:defRPr/>
            </a:pPr>
            <a:r>
              <a:rPr lang="en-AU" altLang="en-US" dirty="0"/>
              <a:t>Provide an easy and accessible method to request:</a:t>
            </a:r>
          </a:p>
          <a:p>
            <a:pPr marL="571500" indent="-571500">
              <a:buSzPct val="75000"/>
              <a:buFont typeface="Wingdings" panose="05000000000000000000" pitchFamily="2" charset="2"/>
              <a:buChar char="§"/>
              <a:defRPr/>
            </a:pPr>
            <a:r>
              <a:rPr lang="en-AU" altLang="en-US" sz="3600" dirty="0">
                <a:solidFill>
                  <a:schemeClr val="tx1"/>
                </a:solidFill>
                <a:ea typeface="ＭＳ Ｐゴシック" panose="020B0600070205080204" pitchFamily="34" charset="-128"/>
              </a:rPr>
              <a:t>An accessible version of the PDF</a:t>
            </a:r>
          </a:p>
          <a:p>
            <a:pPr marL="571500" indent="-571500">
              <a:buSzPct val="75000"/>
              <a:buFont typeface="Wingdings" panose="05000000000000000000" pitchFamily="2" charset="2"/>
              <a:buChar char="§"/>
              <a:defRPr/>
            </a:pPr>
            <a:r>
              <a:rPr lang="en-AU" altLang="en-US" sz="3600" dirty="0">
                <a:solidFill>
                  <a:schemeClr val="tx1"/>
                </a:solidFill>
                <a:ea typeface="ＭＳ Ｐゴシック" panose="020B0600070205080204" pitchFamily="34" charset="-128"/>
              </a:rPr>
              <a:t>An audio version of the PDF</a:t>
            </a:r>
          </a:p>
          <a:p>
            <a:pPr marL="571500" indent="-571500">
              <a:buSzPct val="75000"/>
              <a:buFont typeface="Wingdings" panose="05000000000000000000" pitchFamily="2" charset="2"/>
              <a:buChar char="§"/>
              <a:defRPr/>
            </a:pPr>
            <a:r>
              <a:rPr lang="en-AU" altLang="en-US" sz="3600" dirty="0">
                <a:solidFill>
                  <a:schemeClr val="tx1"/>
                </a:solidFill>
                <a:ea typeface="ＭＳ Ｐゴシック" panose="020B0600070205080204" pitchFamily="34" charset="-128"/>
              </a:rPr>
              <a:t>A printed (and sent) version of the PDF</a:t>
            </a:r>
          </a:p>
          <a:p>
            <a:pPr marL="98425">
              <a:buClr>
                <a:srgbClr val="333399"/>
              </a:buClr>
              <a:defRPr/>
            </a:pPr>
            <a:r>
              <a:rPr lang="en-AU" altLang="en-US" dirty="0">
                <a:solidFill>
                  <a:schemeClr val="tx1"/>
                </a:solidFill>
                <a:ea typeface="ＭＳ Ｐゴシック" panose="020B0600070205080204" pitchFamily="34" charset="-128"/>
              </a:rPr>
              <a:t>Remember to make sure someone is responsible for these tasks!</a:t>
            </a:r>
            <a:endParaRPr lang="en-US" altLang="en-US"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975198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Impact on the end user</a:t>
            </a:r>
          </a:p>
        </p:txBody>
      </p:sp>
    </p:spTree>
    <p:extLst>
      <p:ext uri="{BB962C8B-B14F-4D97-AF65-F5344CB8AC3E}">
        <p14:creationId xmlns:p14="http://schemas.microsoft.com/office/powerpoint/2010/main" val="39925830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Two</a:t>
            </a:r>
          </a:p>
        </p:txBody>
      </p:sp>
      <p:sp>
        <p:nvSpPr>
          <p:cNvPr id="3" name="Text Placeholder 2"/>
          <p:cNvSpPr>
            <a:spLocks noGrp="1"/>
          </p:cNvSpPr>
          <p:nvPr>
            <p:ph type="body" sz="quarter" idx="10"/>
          </p:nvPr>
        </p:nvSpPr>
        <p:spPr/>
        <p:txBody>
          <a:bodyPr/>
          <a:lstStyle/>
          <a:p>
            <a:r>
              <a:rPr lang="en-AU" dirty="0"/>
              <a:t>Identify</a:t>
            </a:r>
          </a:p>
        </p:txBody>
      </p:sp>
    </p:spTree>
    <p:extLst>
      <p:ext uri="{BB962C8B-B14F-4D97-AF65-F5344CB8AC3E}">
        <p14:creationId xmlns:p14="http://schemas.microsoft.com/office/powerpoint/2010/main" val="25141422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Not all PDFs are created equal</a:t>
            </a:r>
          </a:p>
        </p:txBody>
      </p:sp>
    </p:spTree>
    <p:extLst>
      <p:ext uri="{BB962C8B-B14F-4D97-AF65-F5344CB8AC3E}">
        <p14:creationId xmlns:p14="http://schemas.microsoft.com/office/powerpoint/2010/main" val="36898197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Identify</a:t>
            </a:r>
          </a:p>
        </p:txBody>
      </p:sp>
      <p:sp>
        <p:nvSpPr>
          <p:cNvPr id="3" name="Subtitle 2"/>
          <p:cNvSpPr>
            <a:spLocks noGrp="1"/>
          </p:cNvSpPr>
          <p:nvPr>
            <p:ph type="subTitle" idx="1"/>
          </p:nvPr>
        </p:nvSpPr>
        <p:spPr/>
        <p:txBody>
          <a:bodyPr/>
          <a:lstStyle/>
          <a:p>
            <a:r>
              <a:rPr lang="en-AU" dirty="0"/>
              <a:t>Identify those that are:</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Aimed at people with disabilities</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Legally required to be provided to the public</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Popular and downloaded often</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Required to access your product or service (application forms </a:t>
            </a:r>
            <a:r>
              <a:rPr lang="en-AU" sz="3600" dirty="0" err="1">
                <a:solidFill>
                  <a:schemeClr val="tx1"/>
                </a:solidFill>
                <a:ea typeface="ＭＳ Ｐゴシック" panose="020B0600070205080204" pitchFamily="34" charset="-128"/>
              </a:rPr>
              <a:t>etc</a:t>
            </a:r>
            <a:r>
              <a:rPr lang="en-AU" sz="3600" dirty="0">
                <a:solidFill>
                  <a:schemeClr val="tx1"/>
                </a:solidFill>
                <a:ea typeface="ＭＳ Ｐゴシック" panose="020B0600070205080204" pitchFamily="34" charset="-128"/>
              </a:rPr>
              <a:t>)</a:t>
            </a:r>
          </a:p>
          <a:p>
            <a:endParaRPr lang="en-AU" dirty="0"/>
          </a:p>
        </p:txBody>
      </p:sp>
    </p:spTree>
    <p:extLst>
      <p:ext uri="{BB962C8B-B14F-4D97-AF65-F5344CB8AC3E}">
        <p14:creationId xmlns:p14="http://schemas.microsoft.com/office/powerpoint/2010/main" val="32133480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Three</a:t>
            </a:r>
          </a:p>
        </p:txBody>
      </p:sp>
      <p:sp>
        <p:nvSpPr>
          <p:cNvPr id="3" name="Text Placeholder 2"/>
          <p:cNvSpPr>
            <a:spLocks noGrp="1"/>
          </p:cNvSpPr>
          <p:nvPr>
            <p:ph type="body" sz="quarter" idx="10"/>
          </p:nvPr>
        </p:nvSpPr>
        <p:spPr>
          <a:prstGeom prst="rect">
            <a:avLst/>
          </a:prstGeom>
        </p:spPr>
        <p:txBody>
          <a:bodyPr/>
          <a:lstStyle/>
          <a:p>
            <a:r>
              <a:rPr lang="en-AU" dirty="0"/>
              <a:t>Plan</a:t>
            </a:r>
          </a:p>
        </p:txBody>
      </p:sp>
    </p:spTree>
    <p:extLst>
      <p:ext uri="{BB962C8B-B14F-4D97-AF65-F5344CB8AC3E}">
        <p14:creationId xmlns:p14="http://schemas.microsoft.com/office/powerpoint/2010/main" val="39489427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Plan</a:t>
            </a:r>
          </a:p>
        </p:txBody>
      </p:sp>
      <p:sp>
        <p:nvSpPr>
          <p:cNvPr id="3" name="Subtitle 2"/>
          <p:cNvSpPr>
            <a:spLocks noGrp="1"/>
          </p:cNvSpPr>
          <p:nvPr>
            <p:ph type="subTitle" idx="1"/>
          </p:nvPr>
        </p:nvSpPr>
        <p:spPr/>
        <p:txBody>
          <a:bodyPr/>
          <a:lstStyle/>
          <a:p>
            <a:r>
              <a:rPr lang="en-AU" dirty="0"/>
              <a:t>Create a process to:</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Find the alternative accessible version</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Create the alternative accessible version (HTML, Word, text or RTF)</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Tag the PDF</a:t>
            </a:r>
          </a:p>
          <a:p>
            <a:endParaRPr lang="en-AU" dirty="0"/>
          </a:p>
        </p:txBody>
      </p:sp>
    </p:spTree>
    <p:extLst>
      <p:ext uri="{BB962C8B-B14F-4D97-AF65-F5344CB8AC3E}">
        <p14:creationId xmlns:p14="http://schemas.microsoft.com/office/powerpoint/2010/main" val="34862749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Four</a:t>
            </a:r>
          </a:p>
        </p:txBody>
      </p:sp>
      <p:sp>
        <p:nvSpPr>
          <p:cNvPr id="3" name="Text Placeholder 2"/>
          <p:cNvSpPr>
            <a:spLocks noGrp="1"/>
          </p:cNvSpPr>
          <p:nvPr>
            <p:ph type="body" sz="quarter" idx="10"/>
          </p:nvPr>
        </p:nvSpPr>
        <p:spPr/>
        <p:txBody>
          <a:bodyPr/>
          <a:lstStyle/>
          <a:p>
            <a:r>
              <a:rPr lang="en-AU" dirty="0"/>
              <a:t>Think of the future</a:t>
            </a:r>
          </a:p>
        </p:txBody>
      </p:sp>
    </p:spTree>
    <p:extLst>
      <p:ext uri="{BB962C8B-B14F-4D97-AF65-F5344CB8AC3E}">
        <p14:creationId xmlns:p14="http://schemas.microsoft.com/office/powerpoint/2010/main" val="35752433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Think of the future</a:t>
            </a:r>
          </a:p>
        </p:txBody>
      </p:sp>
      <p:sp>
        <p:nvSpPr>
          <p:cNvPr id="3" name="Subtitle 2"/>
          <p:cNvSpPr>
            <a:spLocks noGrp="1"/>
          </p:cNvSpPr>
          <p:nvPr>
            <p:ph type="subTitle" idx="1"/>
          </p:nvPr>
        </p:nvSpPr>
        <p:spPr/>
        <p:txBody>
          <a:bodyPr/>
          <a:lstStyle/>
          <a:p>
            <a:r>
              <a:rPr lang="en-AU" dirty="0"/>
              <a:t>Create a process to:</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Always upload the alternative version with the PDF</a:t>
            </a:r>
          </a:p>
          <a:p>
            <a:pPr>
              <a:buSzPct val="75000"/>
              <a:defRPr/>
            </a:pPr>
            <a:r>
              <a:rPr lang="en-AU" dirty="0"/>
              <a:t>Or…</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Get rid of them entirely</a:t>
            </a:r>
          </a:p>
          <a:p>
            <a:endParaRPr lang="en-AU" dirty="0"/>
          </a:p>
        </p:txBody>
      </p:sp>
    </p:spTree>
    <p:extLst>
      <p:ext uri="{BB962C8B-B14F-4D97-AF65-F5344CB8AC3E}">
        <p14:creationId xmlns:p14="http://schemas.microsoft.com/office/powerpoint/2010/main" val="10628181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Share your enhanced knowledge of PDFs</a:t>
            </a:r>
          </a:p>
        </p:txBody>
      </p:sp>
    </p:spTree>
    <p:extLst>
      <p:ext uri="{BB962C8B-B14F-4D97-AF65-F5344CB8AC3E}">
        <p14:creationId xmlns:p14="http://schemas.microsoft.com/office/powerpoint/2010/main" val="41148086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PDF Accessibility Factsheet</a:t>
            </a:r>
          </a:p>
        </p:txBody>
      </p:sp>
      <p:sp>
        <p:nvSpPr>
          <p:cNvPr id="3" name="Text Placeholder 2"/>
          <p:cNvSpPr>
            <a:spLocks noGrp="1"/>
          </p:cNvSpPr>
          <p:nvPr>
            <p:ph type="body" sz="quarter" idx="10"/>
          </p:nvPr>
        </p:nvSpPr>
        <p:spPr/>
        <p:txBody>
          <a:bodyPr/>
          <a:lstStyle/>
          <a:p>
            <a:r>
              <a:rPr lang="en-AU" u="sng" dirty="0"/>
              <a:t>A11yoz.com/fs-pdf</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8673" t="15232" r="23243"/>
          <a:stretch/>
        </p:blipFill>
        <p:spPr>
          <a:xfrm>
            <a:off x="19455" y="0"/>
            <a:ext cx="6089516" cy="5924679"/>
          </a:xfrm>
          <a:prstGeom prst="rect">
            <a:avLst/>
          </a:prstGeom>
        </p:spPr>
      </p:pic>
    </p:spTree>
    <p:extLst>
      <p:ext uri="{BB962C8B-B14F-4D97-AF65-F5344CB8AC3E}">
        <p14:creationId xmlns:p14="http://schemas.microsoft.com/office/powerpoint/2010/main" val="14282517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AU" dirty="0"/>
              <a:t>Thanks to Flickr</a:t>
            </a:r>
          </a:p>
        </p:txBody>
      </p:sp>
      <p:sp>
        <p:nvSpPr>
          <p:cNvPr id="4" name="Subtitle 3"/>
          <p:cNvSpPr>
            <a:spLocks noGrp="1"/>
          </p:cNvSpPr>
          <p:nvPr>
            <p:ph type="subTitle" idx="1"/>
          </p:nvPr>
        </p:nvSpPr>
        <p:spPr/>
        <p:txBody>
          <a:bodyPr/>
          <a:lstStyle/>
          <a:p>
            <a:r>
              <a:rPr lang="en-AU" sz="3200" dirty="0" err="1">
                <a:solidFill>
                  <a:schemeClr val="tx1"/>
                </a:solidFill>
              </a:rPr>
              <a:t>Bbmexplorer</a:t>
            </a:r>
            <a:endParaRPr lang="en-AU" sz="3200" dirty="0">
              <a:solidFill>
                <a:schemeClr val="tx1"/>
              </a:solidFill>
            </a:endParaRPr>
          </a:p>
          <a:p>
            <a:r>
              <a:rPr lang="en-AU" sz="3200" dirty="0">
                <a:solidFill>
                  <a:schemeClr val="tx1"/>
                </a:solidFill>
              </a:rPr>
              <a:t>Britt </a:t>
            </a:r>
            <a:r>
              <a:rPr lang="en-AU" sz="3200" dirty="0" err="1">
                <a:solidFill>
                  <a:schemeClr val="tx1"/>
                </a:solidFill>
              </a:rPr>
              <a:t>Selvitelle</a:t>
            </a:r>
            <a:endParaRPr lang="en-AU" sz="3200" dirty="0">
              <a:solidFill>
                <a:schemeClr val="tx1"/>
              </a:solidFill>
            </a:endParaRPr>
          </a:p>
          <a:p>
            <a:r>
              <a:rPr lang="en-AU" sz="3200" dirty="0">
                <a:solidFill>
                  <a:schemeClr val="tx1"/>
                </a:solidFill>
              </a:rPr>
              <a:t>Chris Potter</a:t>
            </a:r>
          </a:p>
          <a:p>
            <a:r>
              <a:rPr lang="en-AU" sz="3200" dirty="0">
                <a:solidFill>
                  <a:schemeClr val="tx1"/>
                </a:solidFill>
              </a:rPr>
              <a:t>Connor Lawless</a:t>
            </a:r>
          </a:p>
          <a:p>
            <a:r>
              <a:rPr lang="en-AU" sz="3200" dirty="0">
                <a:solidFill>
                  <a:schemeClr val="tx1"/>
                </a:solidFill>
              </a:rPr>
              <a:t>Cory M </a:t>
            </a:r>
            <a:r>
              <a:rPr lang="en-AU" sz="3200" dirty="0" err="1">
                <a:solidFill>
                  <a:schemeClr val="tx1"/>
                </a:solidFill>
              </a:rPr>
              <a:t>Grenier</a:t>
            </a:r>
            <a:endParaRPr lang="en-AU" sz="3200" dirty="0">
              <a:solidFill>
                <a:schemeClr val="tx1"/>
              </a:solidFill>
            </a:endParaRPr>
          </a:p>
          <a:p>
            <a:r>
              <a:rPr lang="en-AU" sz="3200" dirty="0" err="1">
                <a:solidFill>
                  <a:schemeClr val="tx1"/>
                </a:solidFill>
              </a:rPr>
              <a:t>Dalesbest</a:t>
            </a:r>
            <a:endParaRPr lang="en-AU" sz="3200" dirty="0">
              <a:solidFill>
                <a:schemeClr val="tx1"/>
              </a:solidFill>
            </a:endParaRPr>
          </a:p>
          <a:p>
            <a:r>
              <a:rPr lang="en-AU" sz="3200" dirty="0" err="1">
                <a:solidFill>
                  <a:schemeClr val="tx1"/>
                </a:solidFill>
              </a:rPr>
              <a:t>Eflon</a:t>
            </a:r>
            <a:endParaRPr lang="en-AU" sz="3200" dirty="0">
              <a:solidFill>
                <a:schemeClr val="tx1"/>
              </a:solidFill>
            </a:endParaRPr>
          </a:p>
          <a:p>
            <a:r>
              <a:rPr lang="en-AU" sz="3200" dirty="0" err="1">
                <a:solidFill>
                  <a:schemeClr val="tx1"/>
                </a:solidFill>
              </a:rPr>
              <a:t>Fut</a:t>
            </a:r>
            <a:r>
              <a:rPr lang="en-AU" sz="3200" dirty="0">
                <a:solidFill>
                  <a:schemeClr val="tx1"/>
                </a:solidFill>
              </a:rPr>
              <a:t> Und </a:t>
            </a:r>
            <a:r>
              <a:rPr lang="en-AU" sz="3200" dirty="0" err="1">
                <a:solidFill>
                  <a:schemeClr val="tx1"/>
                </a:solidFill>
              </a:rPr>
              <a:t>Beidl</a:t>
            </a:r>
            <a:endParaRPr lang="en-AU" sz="3200" dirty="0">
              <a:solidFill>
                <a:schemeClr val="tx1"/>
              </a:solidFill>
            </a:endParaRPr>
          </a:p>
        </p:txBody>
      </p:sp>
      <p:sp>
        <p:nvSpPr>
          <p:cNvPr id="5" name="Text Placeholder 4"/>
          <p:cNvSpPr>
            <a:spLocks noGrp="1"/>
          </p:cNvSpPr>
          <p:nvPr>
            <p:ph type="body" sz="quarter" idx="13"/>
          </p:nvPr>
        </p:nvSpPr>
        <p:spPr/>
        <p:txBody>
          <a:bodyPr/>
          <a:lstStyle/>
          <a:p>
            <a:pPr marL="0" indent="0">
              <a:buNone/>
            </a:pPr>
            <a:r>
              <a:rPr lang="en-AU" sz="3200" dirty="0">
                <a:solidFill>
                  <a:schemeClr val="tx1"/>
                </a:solidFill>
              </a:rPr>
              <a:t>Ivan Walsh</a:t>
            </a:r>
          </a:p>
          <a:p>
            <a:pPr marL="0" indent="0">
              <a:buNone/>
            </a:pPr>
            <a:r>
              <a:rPr lang="en-AU" sz="3200" dirty="0">
                <a:solidFill>
                  <a:schemeClr val="tx1"/>
                </a:solidFill>
              </a:rPr>
              <a:t>Jason Baker</a:t>
            </a:r>
          </a:p>
          <a:p>
            <a:pPr marL="0" indent="0">
              <a:buNone/>
            </a:pPr>
            <a:r>
              <a:rPr lang="en-AU" sz="3200" dirty="0">
                <a:solidFill>
                  <a:schemeClr val="tx1"/>
                </a:solidFill>
              </a:rPr>
              <a:t>Marko </a:t>
            </a:r>
            <a:r>
              <a:rPr lang="en-AU" sz="3200" dirty="0" err="1">
                <a:solidFill>
                  <a:schemeClr val="tx1"/>
                </a:solidFill>
              </a:rPr>
              <a:t>Mikkonen</a:t>
            </a:r>
            <a:endParaRPr lang="en-AU" sz="3200" dirty="0">
              <a:solidFill>
                <a:schemeClr val="tx1"/>
              </a:solidFill>
            </a:endParaRPr>
          </a:p>
          <a:p>
            <a:pPr marL="0" indent="0">
              <a:buNone/>
            </a:pPr>
            <a:r>
              <a:rPr lang="en-AU" sz="3200" dirty="0">
                <a:solidFill>
                  <a:schemeClr val="tx1"/>
                </a:solidFill>
              </a:rPr>
              <a:t>Plastic Revolver</a:t>
            </a:r>
          </a:p>
          <a:p>
            <a:pPr marL="0" indent="0">
              <a:buNone/>
            </a:pPr>
            <a:r>
              <a:rPr lang="en-AU" sz="3200" dirty="0" err="1">
                <a:solidFill>
                  <a:schemeClr val="tx1"/>
                </a:solidFill>
              </a:rPr>
              <a:t>Quinnanya</a:t>
            </a:r>
            <a:endParaRPr lang="en-AU" sz="3200" dirty="0">
              <a:solidFill>
                <a:schemeClr val="tx1"/>
              </a:solidFill>
            </a:endParaRPr>
          </a:p>
          <a:p>
            <a:pPr marL="0" indent="0">
              <a:buNone/>
            </a:pPr>
            <a:r>
              <a:rPr lang="en-AU" sz="3200" dirty="0">
                <a:solidFill>
                  <a:schemeClr val="tx1"/>
                </a:solidFill>
              </a:rPr>
              <a:t>Ross Fowler</a:t>
            </a:r>
          </a:p>
          <a:p>
            <a:pPr marL="0" indent="0">
              <a:buNone/>
            </a:pPr>
            <a:r>
              <a:rPr lang="en-AU" sz="3200" dirty="0" err="1">
                <a:solidFill>
                  <a:schemeClr val="tx1"/>
                </a:solidFill>
              </a:rPr>
              <a:t>Sharis</a:t>
            </a:r>
            <a:r>
              <a:rPr lang="en-AU" sz="3200" dirty="0">
                <a:solidFill>
                  <a:schemeClr val="tx1"/>
                </a:solidFill>
              </a:rPr>
              <a:t> Berries</a:t>
            </a:r>
          </a:p>
          <a:p>
            <a:pPr marL="0" indent="0">
              <a:buNone/>
            </a:pPr>
            <a:r>
              <a:rPr lang="en-AU" sz="3200" dirty="0" err="1">
                <a:solidFill>
                  <a:schemeClr val="tx1"/>
                </a:solidFill>
              </a:rPr>
              <a:t>Sparkfun</a:t>
            </a:r>
            <a:endParaRPr lang="en-AU" sz="3200" dirty="0">
              <a:solidFill>
                <a:schemeClr val="tx1"/>
              </a:solidFill>
            </a:endParaRPr>
          </a:p>
        </p:txBody>
      </p:sp>
    </p:spTree>
    <p:extLst>
      <p:ext uri="{BB962C8B-B14F-4D97-AF65-F5344CB8AC3E}">
        <p14:creationId xmlns:p14="http://schemas.microsoft.com/office/powerpoint/2010/main" val="1254107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Impacts: Keyboard trap</a:t>
            </a:r>
          </a:p>
        </p:txBody>
      </p:sp>
      <p:sp>
        <p:nvSpPr>
          <p:cNvPr id="3" name="Subtitle 2"/>
          <p:cNvSpPr>
            <a:spLocks noGrp="1"/>
          </p:cNvSpPr>
          <p:nvPr>
            <p:ph type="subTitle" idx="1"/>
          </p:nvPr>
        </p:nvSpPr>
        <p:spPr/>
        <p:txBody>
          <a:bodyPr/>
          <a:lstStyle/>
          <a:p>
            <a:r>
              <a:rPr lang="en-AU" dirty="0">
                <a:ea typeface="ＭＳ Ｐゴシック" pitchFamily="-107" charset="-128"/>
              </a:rPr>
              <a:t>Some video players contain a </a:t>
            </a:r>
            <a:r>
              <a:rPr lang="en-AU" dirty="0">
                <a:solidFill>
                  <a:srgbClr val="DB582F"/>
                </a:solidFill>
                <a:ea typeface="ＭＳ Ｐゴシック" pitchFamily="-107" charset="-128"/>
              </a:rPr>
              <a:t>keyboard trap</a:t>
            </a:r>
            <a:r>
              <a:rPr lang="en-AU" dirty="0"/>
              <a:t>:</a:t>
            </a:r>
          </a:p>
          <a:p>
            <a:pPr lvl="2">
              <a:buFont typeface="Wingdings" pitchFamily="-107" charset="2"/>
              <a:buChar char="§"/>
              <a:defRPr/>
            </a:pPr>
            <a:r>
              <a:rPr lang="en-AU" sz="4000" dirty="0"/>
              <a:t>Screen reader users typically use the keyboard in conjunction with their assistive technology</a:t>
            </a:r>
          </a:p>
          <a:p>
            <a:pPr lvl="2">
              <a:buFont typeface="Wingdings" pitchFamily="-107" charset="2"/>
              <a:buChar char="§"/>
              <a:defRPr/>
            </a:pPr>
            <a:r>
              <a:rPr lang="en-AU" sz="4000" dirty="0"/>
              <a:t>Users with restricted physical ability may also rely on the keyboard alone to access website content</a:t>
            </a:r>
          </a:p>
        </p:txBody>
      </p:sp>
    </p:spTree>
    <p:extLst>
      <p:ext uri="{BB962C8B-B14F-4D97-AF65-F5344CB8AC3E}">
        <p14:creationId xmlns:p14="http://schemas.microsoft.com/office/powerpoint/2010/main" val="529081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Impacts: Keyboard inaccessibility</a:t>
            </a:r>
          </a:p>
        </p:txBody>
      </p:sp>
      <p:sp>
        <p:nvSpPr>
          <p:cNvPr id="3" name="Subtitle 2"/>
          <p:cNvSpPr>
            <a:spLocks noGrp="1"/>
          </p:cNvSpPr>
          <p:nvPr>
            <p:ph type="subTitle" idx="1"/>
          </p:nvPr>
        </p:nvSpPr>
        <p:spPr/>
        <p:txBody>
          <a:bodyPr/>
          <a:lstStyle/>
          <a:p>
            <a:r>
              <a:rPr lang="en-AU" dirty="0"/>
              <a:t>Some video players do not have the ability to operate the video controls with the keyboard. </a:t>
            </a:r>
          </a:p>
          <a:p>
            <a:pPr lvl="2">
              <a:buFont typeface="Wingdings" pitchFamily="-107" charset="2"/>
              <a:buChar char="§"/>
              <a:defRPr/>
            </a:pPr>
            <a:r>
              <a:rPr lang="en-AU" sz="4000" dirty="0"/>
              <a:t>This limits the video use to mouse users only</a:t>
            </a:r>
          </a:p>
          <a:p>
            <a:r>
              <a:rPr lang="en-AU" dirty="0"/>
              <a:t>Some video player controls do not have a highly visible keyboard focus indicator</a:t>
            </a:r>
          </a:p>
          <a:p>
            <a:pPr lvl="2">
              <a:buFont typeface="Wingdings" pitchFamily="-107" charset="2"/>
              <a:buChar char="§"/>
              <a:defRPr/>
            </a:pPr>
            <a:r>
              <a:rPr lang="en-AU" sz="4000" dirty="0"/>
              <a:t>Does not prevent keyboard operation but makes it very difficult</a:t>
            </a:r>
          </a:p>
          <a:p>
            <a:endParaRPr lang="en-AU" dirty="0"/>
          </a:p>
        </p:txBody>
      </p:sp>
    </p:spTree>
    <p:extLst>
      <p:ext uri="{BB962C8B-B14F-4D97-AF65-F5344CB8AC3E}">
        <p14:creationId xmlns:p14="http://schemas.microsoft.com/office/powerpoint/2010/main" val="1562813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Impact: Auto-play</a:t>
            </a:r>
          </a:p>
        </p:txBody>
      </p:sp>
      <p:sp>
        <p:nvSpPr>
          <p:cNvPr id="3" name="Subtitle 2"/>
          <p:cNvSpPr>
            <a:spLocks noGrp="1"/>
          </p:cNvSpPr>
          <p:nvPr>
            <p:ph type="subTitle" idx="1"/>
          </p:nvPr>
        </p:nvSpPr>
        <p:spPr/>
        <p:txBody>
          <a:bodyPr/>
          <a:lstStyle/>
          <a:p>
            <a:r>
              <a:rPr lang="en-AU" dirty="0"/>
              <a:t>Some video players will automatically start when a page opens. </a:t>
            </a:r>
          </a:p>
          <a:p>
            <a:pPr lvl="2">
              <a:buFont typeface="Wingdings" pitchFamily="-107" charset="2"/>
              <a:buChar char="§"/>
              <a:defRPr/>
            </a:pPr>
            <a:r>
              <a:rPr lang="en-AU" sz="4000" dirty="0"/>
              <a:t>Video audio clashes with the user’s screen reader audio (both run at the same time)</a:t>
            </a:r>
          </a:p>
          <a:p>
            <a:pPr lvl="2">
              <a:buFont typeface="Wingdings" pitchFamily="-107" charset="2"/>
              <a:buChar char="§"/>
              <a:defRPr/>
            </a:pPr>
            <a:r>
              <a:rPr lang="en-AU" sz="4000" dirty="0"/>
              <a:t>Screen reader users and keyboard users have to manually search through the page until they find the video and stop it using the player controls</a:t>
            </a:r>
            <a:endParaRPr lang="en-AU" dirty="0"/>
          </a:p>
        </p:txBody>
      </p:sp>
    </p:spTree>
    <p:extLst>
      <p:ext uri="{BB962C8B-B14F-4D97-AF65-F5344CB8AC3E}">
        <p14:creationId xmlns:p14="http://schemas.microsoft.com/office/powerpoint/2010/main" val="2531461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AU" dirty="0"/>
              <a:t>There may not be a website mechanism to pause or stop the video.</a:t>
            </a:r>
          </a:p>
        </p:txBody>
      </p:sp>
    </p:spTree>
    <p:extLst>
      <p:ext uri="{BB962C8B-B14F-4D97-AF65-F5344CB8AC3E}">
        <p14:creationId xmlns:p14="http://schemas.microsoft.com/office/powerpoint/2010/main" val="2102624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Impact: Volume control</a:t>
            </a:r>
          </a:p>
        </p:txBody>
      </p:sp>
      <p:sp>
        <p:nvSpPr>
          <p:cNvPr id="3" name="Subtitle 2"/>
          <p:cNvSpPr>
            <a:spLocks noGrp="1"/>
          </p:cNvSpPr>
          <p:nvPr>
            <p:ph type="subTitle" idx="1"/>
          </p:nvPr>
        </p:nvSpPr>
        <p:spPr/>
        <p:txBody>
          <a:bodyPr/>
          <a:lstStyle/>
          <a:p>
            <a:r>
              <a:rPr lang="en-AU" dirty="0"/>
              <a:t>Some video players do not allow the volume to be controlled</a:t>
            </a:r>
          </a:p>
          <a:p>
            <a:pPr lvl="2">
              <a:buFont typeface="Wingdings" pitchFamily="-107" charset="2"/>
              <a:buChar char="§"/>
              <a:defRPr/>
            </a:pPr>
            <a:r>
              <a:rPr lang="en-AU" sz="4000" dirty="0"/>
              <a:t>Users with a hearing disability may not be able to understand all or part of the video</a:t>
            </a:r>
          </a:p>
          <a:p>
            <a:pPr lvl="2">
              <a:buFont typeface="Wingdings" pitchFamily="-107" charset="2"/>
              <a:buChar char="§"/>
              <a:defRPr/>
            </a:pPr>
            <a:r>
              <a:rPr lang="en-AU" sz="4000" dirty="0"/>
              <a:t>Control of the volume, independent of the system volume, should be provided</a:t>
            </a:r>
          </a:p>
          <a:p>
            <a:endParaRPr lang="en-AU" dirty="0"/>
          </a:p>
        </p:txBody>
      </p:sp>
    </p:spTree>
    <p:extLst>
      <p:ext uri="{BB962C8B-B14F-4D97-AF65-F5344CB8AC3E}">
        <p14:creationId xmlns:p14="http://schemas.microsoft.com/office/powerpoint/2010/main" val="3196942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Impact: Flashing or flickering content</a:t>
            </a:r>
          </a:p>
        </p:txBody>
      </p:sp>
      <p:sp>
        <p:nvSpPr>
          <p:cNvPr id="3" name="Subtitle 2"/>
          <p:cNvSpPr>
            <a:spLocks noGrp="1"/>
          </p:cNvSpPr>
          <p:nvPr>
            <p:ph type="subTitle" idx="1"/>
          </p:nvPr>
        </p:nvSpPr>
        <p:spPr/>
        <p:txBody>
          <a:bodyPr/>
          <a:lstStyle/>
          <a:p>
            <a:r>
              <a:rPr lang="en-AU" dirty="0"/>
              <a:t>Videos with flashing content which flash more than three times in any one second period may:</a:t>
            </a:r>
          </a:p>
          <a:p>
            <a:pPr lvl="2">
              <a:buFont typeface="Wingdings" pitchFamily="-107" charset="2"/>
              <a:buChar char="§"/>
              <a:defRPr/>
            </a:pPr>
            <a:r>
              <a:rPr lang="en-AU" sz="4000" dirty="0"/>
              <a:t>Induce seizures in users with photosensitive seizure disorder</a:t>
            </a:r>
          </a:p>
          <a:p>
            <a:pPr lvl="2">
              <a:buFont typeface="Wingdings" pitchFamily="-107" charset="2"/>
              <a:buChar char="§"/>
              <a:defRPr/>
            </a:pPr>
            <a:r>
              <a:rPr lang="en-AU" sz="4000" dirty="0"/>
              <a:t>Trigger migraines in sensitive users</a:t>
            </a:r>
          </a:p>
        </p:txBody>
      </p:sp>
    </p:spTree>
    <p:extLst>
      <p:ext uri="{BB962C8B-B14F-4D97-AF65-F5344CB8AC3E}">
        <p14:creationId xmlns:p14="http://schemas.microsoft.com/office/powerpoint/2010/main" val="2090549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err="1"/>
              <a:t>Pokemon</a:t>
            </a:r>
            <a:r>
              <a:rPr lang="en-AU" dirty="0"/>
              <a:t> Shock</a:t>
            </a:r>
          </a:p>
        </p:txBody>
      </p:sp>
      <p:sp>
        <p:nvSpPr>
          <p:cNvPr id="6" name="Subtitle 5"/>
          <p:cNvSpPr>
            <a:spLocks noGrp="1"/>
          </p:cNvSpPr>
          <p:nvPr>
            <p:ph type="subTitle" idx="1"/>
          </p:nvPr>
        </p:nvSpPr>
        <p:spPr/>
        <p:txBody>
          <a:bodyPr/>
          <a:lstStyle/>
          <a:p>
            <a:r>
              <a:rPr lang="en-AU" dirty="0"/>
              <a:t>Electric Soldier </a:t>
            </a:r>
            <a:r>
              <a:rPr lang="en-AU" dirty="0" err="1"/>
              <a:t>Porygon</a:t>
            </a:r>
            <a:r>
              <a:rPr lang="en-AU" dirty="0"/>
              <a:t> is the 38</a:t>
            </a:r>
            <a:r>
              <a:rPr lang="en-AU" baseline="30000" dirty="0"/>
              <a:t>th</a:t>
            </a:r>
            <a:r>
              <a:rPr lang="en-AU" dirty="0"/>
              <a:t> episode of the </a:t>
            </a:r>
            <a:r>
              <a:rPr lang="en-AU" dirty="0" err="1"/>
              <a:t>Pokemon’s</a:t>
            </a:r>
            <a:r>
              <a:rPr lang="en-AU" dirty="0"/>
              <a:t> Anime series. It was broadcast in Japan on December 16, 1997 on 37 stations to 4.6 million households.</a:t>
            </a:r>
          </a:p>
          <a:p>
            <a:r>
              <a:rPr lang="en-AU" dirty="0"/>
              <a:t>There were repetitive visual effects (flashing red and blue lights) – effectively strobe lights at a rate of 12 Hz for six seconds</a:t>
            </a:r>
          </a:p>
        </p:txBody>
      </p:sp>
    </p:spTree>
    <p:extLst>
      <p:ext uri="{BB962C8B-B14F-4D97-AF65-F5344CB8AC3E}">
        <p14:creationId xmlns:p14="http://schemas.microsoft.com/office/powerpoint/2010/main" val="1288803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err="1"/>
              <a:t>Pokemon</a:t>
            </a:r>
            <a:r>
              <a:rPr lang="en-AU" dirty="0"/>
              <a:t> Shock</a:t>
            </a:r>
          </a:p>
        </p:txBody>
      </p:sp>
      <p:sp>
        <p:nvSpPr>
          <p:cNvPr id="6" name="Subtitle 5"/>
          <p:cNvSpPr>
            <a:spLocks noGrp="1"/>
          </p:cNvSpPr>
          <p:nvPr>
            <p:ph type="subTitle" idx="1"/>
          </p:nvPr>
        </p:nvSpPr>
        <p:spPr/>
        <p:txBody>
          <a:bodyPr/>
          <a:lstStyle/>
          <a:p>
            <a:r>
              <a:rPr lang="en-AU" dirty="0"/>
              <a:t>The most </a:t>
            </a:r>
            <a:r>
              <a:rPr lang="en-AU" b="1" dirty="0"/>
              <a:t>common</a:t>
            </a:r>
            <a:r>
              <a:rPr lang="en-AU" dirty="0"/>
              <a:t> side effects:</a:t>
            </a:r>
          </a:p>
          <a:p>
            <a:pPr marL="571500" indent="-571500">
              <a:buFont typeface="Arial" panose="020B0604020202020204" pitchFamily="34" charset="0"/>
              <a:buChar char="•"/>
            </a:pPr>
            <a:r>
              <a:rPr lang="en-AU" sz="3600" dirty="0">
                <a:solidFill>
                  <a:schemeClr val="tx1"/>
                </a:solidFill>
              </a:rPr>
              <a:t>Blurred vision</a:t>
            </a:r>
          </a:p>
          <a:p>
            <a:pPr marL="571500" indent="-571500">
              <a:buFont typeface="Arial" panose="020B0604020202020204" pitchFamily="34" charset="0"/>
              <a:buChar char="•"/>
            </a:pPr>
            <a:r>
              <a:rPr lang="en-AU" sz="3600" dirty="0">
                <a:solidFill>
                  <a:schemeClr val="tx1"/>
                </a:solidFill>
              </a:rPr>
              <a:t>Headaches</a:t>
            </a:r>
          </a:p>
          <a:p>
            <a:pPr marL="571500" indent="-571500">
              <a:buFont typeface="Arial" panose="020B0604020202020204" pitchFamily="34" charset="0"/>
              <a:buChar char="•"/>
            </a:pPr>
            <a:r>
              <a:rPr lang="en-AU" sz="3600" dirty="0">
                <a:solidFill>
                  <a:schemeClr val="tx1"/>
                </a:solidFill>
              </a:rPr>
              <a:t>Dizziness</a:t>
            </a:r>
          </a:p>
          <a:p>
            <a:pPr marL="571500" indent="-571500">
              <a:buFont typeface="Arial" panose="020B0604020202020204" pitchFamily="34" charset="0"/>
              <a:buChar char="•"/>
            </a:pPr>
            <a:r>
              <a:rPr lang="en-AU" sz="3600" dirty="0">
                <a:solidFill>
                  <a:schemeClr val="tx1"/>
                </a:solidFill>
              </a:rPr>
              <a:t>Nausea</a:t>
            </a:r>
          </a:p>
          <a:p>
            <a:pPr marL="571500" indent="-571500">
              <a:buFont typeface="Arial" panose="020B0604020202020204" pitchFamily="34" charset="0"/>
              <a:buChar char="•"/>
            </a:pPr>
            <a:endParaRPr lang="en-AU" sz="3600" dirty="0">
              <a:solidFill>
                <a:schemeClr val="tx1"/>
              </a:solidFill>
            </a:endParaRPr>
          </a:p>
        </p:txBody>
      </p:sp>
      <p:sp>
        <p:nvSpPr>
          <p:cNvPr id="2" name="Text Placeholder 1"/>
          <p:cNvSpPr>
            <a:spLocks noGrp="1"/>
          </p:cNvSpPr>
          <p:nvPr>
            <p:ph type="body" sz="quarter" idx="13"/>
          </p:nvPr>
        </p:nvSpPr>
        <p:spPr/>
        <p:txBody>
          <a:bodyPr/>
          <a:lstStyle/>
          <a:p>
            <a:pPr marL="0" indent="0">
              <a:buNone/>
            </a:pPr>
            <a:r>
              <a:rPr lang="en-AU" dirty="0"/>
              <a:t>The most </a:t>
            </a:r>
            <a:r>
              <a:rPr lang="en-AU" b="1" dirty="0"/>
              <a:t>serious</a:t>
            </a:r>
            <a:r>
              <a:rPr lang="en-AU" dirty="0"/>
              <a:t> side effects:</a:t>
            </a:r>
          </a:p>
          <a:p>
            <a:pPr marL="571500" indent="-571500"/>
            <a:r>
              <a:rPr lang="en-AU" sz="3600" dirty="0">
                <a:solidFill>
                  <a:schemeClr val="tx1"/>
                </a:solidFill>
              </a:rPr>
              <a:t>Seizures</a:t>
            </a:r>
          </a:p>
          <a:p>
            <a:pPr marL="571500" indent="-571500"/>
            <a:r>
              <a:rPr lang="en-AU" sz="3600" dirty="0">
                <a:solidFill>
                  <a:schemeClr val="tx1"/>
                </a:solidFill>
              </a:rPr>
              <a:t>Blindness</a:t>
            </a:r>
          </a:p>
          <a:p>
            <a:pPr marL="571500" indent="-571500"/>
            <a:r>
              <a:rPr lang="en-AU" sz="3600" dirty="0">
                <a:solidFill>
                  <a:schemeClr val="tx1"/>
                </a:solidFill>
              </a:rPr>
              <a:t>Convulsions</a:t>
            </a:r>
          </a:p>
          <a:p>
            <a:pPr marL="571500" indent="-571500"/>
            <a:r>
              <a:rPr lang="en-AU" sz="3600" dirty="0">
                <a:solidFill>
                  <a:schemeClr val="tx1"/>
                </a:solidFill>
              </a:rPr>
              <a:t>Loss of consciousness</a:t>
            </a:r>
          </a:p>
          <a:p>
            <a:pPr marL="571500" indent="-571500"/>
            <a:r>
              <a:rPr lang="en-AU" sz="3600" dirty="0">
                <a:solidFill>
                  <a:schemeClr val="tx1"/>
                </a:solidFill>
              </a:rPr>
              <a:t>Breathing difficulties</a:t>
            </a:r>
          </a:p>
          <a:p>
            <a:pPr marL="571500" indent="-571500"/>
            <a:endParaRPr lang="en-AU" sz="3600" dirty="0">
              <a:solidFill>
                <a:schemeClr val="tx1"/>
              </a:solidFill>
            </a:endParaRPr>
          </a:p>
        </p:txBody>
      </p:sp>
    </p:spTree>
    <p:extLst>
      <p:ext uri="{BB962C8B-B14F-4D97-AF65-F5344CB8AC3E}">
        <p14:creationId xmlns:p14="http://schemas.microsoft.com/office/powerpoint/2010/main" val="193021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739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a:t>No flashing</a:t>
            </a:r>
          </a:p>
        </p:txBody>
      </p:sp>
      <p:sp>
        <p:nvSpPr>
          <p:cNvPr id="6" name="Subtitle 5"/>
          <p:cNvSpPr>
            <a:spLocks noGrp="1"/>
          </p:cNvSpPr>
          <p:nvPr>
            <p:ph type="subTitle" idx="1"/>
          </p:nvPr>
        </p:nvSpPr>
        <p:spPr/>
        <p:txBody>
          <a:bodyPr/>
          <a:lstStyle/>
          <a:p>
            <a:r>
              <a:rPr lang="en-AU" dirty="0">
                <a:solidFill>
                  <a:srgbClr val="DB582F"/>
                </a:solidFill>
              </a:rPr>
              <a:t>Number of people taken to hospital via ambulance: 685</a:t>
            </a:r>
          </a:p>
          <a:p>
            <a:endParaRPr lang="en-AU" dirty="0">
              <a:solidFill>
                <a:srgbClr val="DB582F"/>
              </a:solidFill>
            </a:endParaRPr>
          </a:p>
          <a:p>
            <a:r>
              <a:rPr lang="en-AU" dirty="0">
                <a:solidFill>
                  <a:srgbClr val="DB582F"/>
                </a:solidFill>
              </a:rPr>
              <a:t>Longest period of hospitalisation: 2 weeks</a:t>
            </a:r>
          </a:p>
          <a:p>
            <a:endParaRPr lang="en-AU" dirty="0">
              <a:solidFill>
                <a:srgbClr val="DB582F"/>
              </a:solidFill>
            </a:endParaRPr>
          </a:p>
          <a:p>
            <a:r>
              <a:rPr lang="en-AU" dirty="0">
                <a:solidFill>
                  <a:srgbClr val="DB582F"/>
                </a:solidFill>
              </a:rPr>
              <a:t>Nintendo’s shares dropped 5%</a:t>
            </a:r>
          </a:p>
          <a:p>
            <a:endParaRPr lang="en-AU" sz="3600" dirty="0">
              <a:solidFill>
                <a:schemeClr val="tx1"/>
              </a:solidFill>
            </a:endParaRPr>
          </a:p>
        </p:txBody>
      </p:sp>
    </p:spTree>
    <p:extLst>
      <p:ext uri="{BB962C8B-B14F-4D97-AF65-F5344CB8AC3E}">
        <p14:creationId xmlns:p14="http://schemas.microsoft.com/office/powerpoint/2010/main" val="3939131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Impacts: Transcripts</a:t>
            </a:r>
          </a:p>
        </p:txBody>
      </p:sp>
      <p:sp>
        <p:nvSpPr>
          <p:cNvPr id="3" name="Subtitle 2"/>
          <p:cNvSpPr>
            <a:spLocks noGrp="1"/>
          </p:cNvSpPr>
          <p:nvPr>
            <p:ph type="subTitle" idx="1"/>
          </p:nvPr>
        </p:nvSpPr>
        <p:spPr>
          <a:xfrm>
            <a:off x="381000" y="1363662"/>
            <a:ext cx="11468100" cy="4267117"/>
          </a:xfrm>
        </p:spPr>
        <p:txBody>
          <a:bodyPr/>
          <a:lstStyle/>
          <a:p>
            <a:r>
              <a:rPr lang="en-AU" dirty="0"/>
              <a:t>Missing or inadequate transcripts</a:t>
            </a:r>
          </a:p>
          <a:p>
            <a:pPr lvl="2">
              <a:buFont typeface="Wingdings" pitchFamily="-107" charset="2"/>
              <a:buChar char="§"/>
              <a:defRPr/>
            </a:pPr>
            <a:r>
              <a:rPr lang="en-AU" sz="4000" dirty="0"/>
              <a:t>Videos which do not have a transcript exclude users that are unable to access the video itself</a:t>
            </a:r>
          </a:p>
          <a:p>
            <a:pPr lvl="2">
              <a:buFont typeface="Wingdings" pitchFamily="-107" charset="2"/>
              <a:buChar char="§"/>
              <a:defRPr/>
            </a:pPr>
            <a:r>
              <a:rPr lang="en-AU" sz="4000" dirty="0"/>
              <a:t>Transcript must be provided in an accessible format</a:t>
            </a:r>
          </a:p>
          <a:p>
            <a:pPr lvl="2">
              <a:buFont typeface="Wingdings" pitchFamily="-107" charset="2"/>
              <a:buChar char="§"/>
              <a:defRPr/>
            </a:pPr>
            <a:r>
              <a:rPr lang="en-AU" sz="4000" dirty="0"/>
              <a:t>Additional content presented in the transcript may be missed by non-transcript users</a:t>
            </a:r>
          </a:p>
          <a:p>
            <a:endParaRPr lang="en-AU" dirty="0"/>
          </a:p>
        </p:txBody>
      </p:sp>
    </p:spTree>
    <p:extLst>
      <p:ext uri="{BB962C8B-B14F-4D97-AF65-F5344CB8AC3E}">
        <p14:creationId xmlns:p14="http://schemas.microsoft.com/office/powerpoint/2010/main" val="701395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Impact: Captions</a:t>
            </a:r>
          </a:p>
        </p:txBody>
      </p:sp>
      <p:sp>
        <p:nvSpPr>
          <p:cNvPr id="3" name="Subtitle 2"/>
          <p:cNvSpPr>
            <a:spLocks noGrp="1"/>
          </p:cNvSpPr>
          <p:nvPr>
            <p:ph type="subTitle" idx="1"/>
          </p:nvPr>
        </p:nvSpPr>
        <p:spPr/>
        <p:txBody>
          <a:bodyPr/>
          <a:lstStyle/>
          <a:p>
            <a:r>
              <a:rPr lang="en-AU" dirty="0"/>
              <a:t>Missing or inadequate captions</a:t>
            </a:r>
          </a:p>
          <a:p>
            <a:pPr lvl="2">
              <a:buFont typeface="Wingdings" pitchFamily="-107" charset="2"/>
              <a:buChar char="§"/>
              <a:defRPr/>
            </a:pPr>
            <a:r>
              <a:rPr lang="en-AU" sz="4000" dirty="0"/>
              <a:t>In some instances videos do not include captions or captions omit dialogue or important sound effects</a:t>
            </a:r>
          </a:p>
          <a:p>
            <a:pPr lvl="2">
              <a:buFont typeface="Wingdings" pitchFamily="-107" charset="2"/>
              <a:buChar char="§"/>
              <a:defRPr/>
            </a:pPr>
            <a:r>
              <a:rPr lang="en-AU" sz="4000" dirty="0"/>
              <a:t>Additional content contained within captions may be missed by those not reliant on captions</a:t>
            </a:r>
          </a:p>
          <a:p>
            <a:pPr lvl="2">
              <a:buFont typeface="Wingdings" pitchFamily="-107" charset="2"/>
              <a:buChar char="§"/>
              <a:defRPr/>
            </a:pPr>
            <a:r>
              <a:rPr lang="en-AU" sz="4000" dirty="0"/>
              <a:t>If colour contrast of captions is insufficient information may not be easily read</a:t>
            </a:r>
          </a:p>
          <a:p>
            <a:endParaRPr lang="en-AU" dirty="0"/>
          </a:p>
        </p:txBody>
      </p:sp>
    </p:spTree>
    <p:extLst>
      <p:ext uri="{BB962C8B-B14F-4D97-AF65-F5344CB8AC3E}">
        <p14:creationId xmlns:p14="http://schemas.microsoft.com/office/powerpoint/2010/main" val="1166983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Impact: Audio descriptions </a:t>
            </a:r>
          </a:p>
        </p:txBody>
      </p:sp>
      <p:sp>
        <p:nvSpPr>
          <p:cNvPr id="3" name="Subtitle 2"/>
          <p:cNvSpPr>
            <a:spLocks noGrp="1"/>
          </p:cNvSpPr>
          <p:nvPr>
            <p:ph type="subTitle" idx="1"/>
          </p:nvPr>
        </p:nvSpPr>
        <p:spPr/>
        <p:txBody>
          <a:bodyPr/>
          <a:lstStyle/>
          <a:p>
            <a:r>
              <a:rPr lang="en-AU" dirty="0"/>
              <a:t>Missing or inadequate audio descriptions</a:t>
            </a:r>
          </a:p>
          <a:p>
            <a:pPr lvl="2">
              <a:buFont typeface="Wingdings" pitchFamily="-107" charset="2"/>
              <a:buChar char="§"/>
              <a:defRPr/>
            </a:pPr>
            <a:r>
              <a:rPr lang="en-AU" sz="4000" dirty="0"/>
              <a:t>Videos with inadequate audio descriptions means vision impaired users miss video content</a:t>
            </a:r>
          </a:p>
          <a:p>
            <a:endParaRPr lang="en-AU" dirty="0"/>
          </a:p>
        </p:txBody>
      </p:sp>
    </p:spTree>
    <p:extLst>
      <p:ext uri="{BB962C8B-B14F-4D97-AF65-F5344CB8AC3E}">
        <p14:creationId xmlns:p14="http://schemas.microsoft.com/office/powerpoint/2010/main" val="1900410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Text Placeholder 2"/>
          <p:cNvSpPr>
            <a:spLocks noGrp="1"/>
          </p:cNvSpPr>
          <p:nvPr>
            <p:ph type="body" sz="quarter" idx="10"/>
          </p:nvPr>
        </p:nvSpPr>
        <p:spPr/>
        <p:txBody>
          <a:bodyPr/>
          <a:lstStyle/>
          <a:p>
            <a:r>
              <a:rPr lang="en-AU" sz="6000" dirty="0"/>
              <a:t>So how do you create an accessible video experience?</a:t>
            </a:r>
          </a:p>
        </p:txBody>
      </p:sp>
    </p:spTree>
    <p:extLst>
      <p:ext uri="{BB962C8B-B14F-4D97-AF65-F5344CB8AC3E}">
        <p14:creationId xmlns:p14="http://schemas.microsoft.com/office/powerpoint/2010/main" val="414425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Accessible video</a:t>
            </a:r>
          </a:p>
        </p:txBody>
      </p:sp>
      <p:sp>
        <p:nvSpPr>
          <p:cNvPr id="3" name="Subtitle 2"/>
          <p:cNvSpPr>
            <a:spLocks noGrp="1"/>
          </p:cNvSpPr>
          <p:nvPr>
            <p:ph type="subTitle" idx="1"/>
          </p:nvPr>
        </p:nvSpPr>
        <p:spPr/>
        <p:txBody>
          <a:bodyPr/>
          <a:lstStyle/>
          <a:p>
            <a:pPr marL="742950" indent="-742950">
              <a:buFont typeface="+mj-lt"/>
              <a:buAutoNum type="arabicPeriod"/>
            </a:pPr>
            <a:r>
              <a:rPr lang="en-AU" sz="3600" dirty="0">
                <a:solidFill>
                  <a:schemeClr val="tx1"/>
                </a:solidFill>
              </a:rPr>
              <a:t>Accessible content in the video</a:t>
            </a:r>
          </a:p>
          <a:p>
            <a:pPr marL="742950" indent="-742950">
              <a:buFont typeface="+mj-lt"/>
              <a:buAutoNum type="arabicPeriod"/>
            </a:pPr>
            <a:r>
              <a:rPr lang="en-AU" sz="3600" dirty="0">
                <a:solidFill>
                  <a:schemeClr val="tx1"/>
                </a:solidFill>
              </a:rPr>
              <a:t>Accessible video player</a:t>
            </a:r>
          </a:p>
          <a:p>
            <a:pPr marL="742950" indent="-742950">
              <a:buFont typeface="+mj-lt"/>
              <a:buAutoNum type="arabicPeriod"/>
            </a:pPr>
            <a:r>
              <a:rPr lang="en-AU" sz="3600" dirty="0">
                <a:solidFill>
                  <a:schemeClr val="tx1"/>
                </a:solidFill>
              </a:rPr>
              <a:t>Never auto-play</a:t>
            </a:r>
          </a:p>
          <a:p>
            <a:pPr marL="742950" indent="-742950">
              <a:buFont typeface="+mj-lt"/>
              <a:buAutoNum type="arabicPeriod"/>
            </a:pPr>
            <a:r>
              <a:rPr lang="en-AU" sz="3600" dirty="0">
                <a:solidFill>
                  <a:schemeClr val="tx1"/>
                </a:solidFill>
              </a:rPr>
              <a:t>No flashing content</a:t>
            </a:r>
          </a:p>
          <a:p>
            <a:pPr marL="742950" indent="-742950">
              <a:buFont typeface="+mj-lt"/>
              <a:buAutoNum type="arabicPeriod"/>
            </a:pPr>
            <a:r>
              <a:rPr lang="en-AU" sz="3600" dirty="0">
                <a:solidFill>
                  <a:schemeClr val="tx1"/>
                </a:solidFill>
              </a:rPr>
              <a:t>Accessible transcript</a:t>
            </a:r>
          </a:p>
          <a:p>
            <a:pPr marL="742950" indent="-742950">
              <a:buFont typeface="+mj-lt"/>
              <a:buAutoNum type="arabicPeriod"/>
            </a:pPr>
            <a:r>
              <a:rPr lang="en-AU" sz="3600" dirty="0">
                <a:solidFill>
                  <a:schemeClr val="tx1"/>
                </a:solidFill>
              </a:rPr>
              <a:t>Accessible captions</a:t>
            </a:r>
          </a:p>
          <a:p>
            <a:pPr marL="742950" indent="-742950">
              <a:buFont typeface="+mj-lt"/>
              <a:buAutoNum type="arabicPeriod"/>
            </a:pPr>
            <a:r>
              <a:rPr lang="en-AU" sz="3600" dirty="0">
                <a:solidFill>
                  <a:schemeClr val="tx1"/>
                </a:solidFill>
              </a:rPr>
              <a:t>Accessible audio descriptions</a:t>
            </a:r>
          </a:p>
        </p:txBody>
      </p:sp>
    </p:spTree>
    <p:extLst>
      <p:ext uri="{BB962C8B-B14F-4D97-AF65-F5344CB8AC3E}">
        <p14:creationId xmlns:p14="http://schemas.microsoft.com/office/powerpoint/2010/main" val="3927892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One</a:t>
            </a:r>
          </a:p>
        </p:txBody>
      </p:sp>
      <p:sp>
        <p:nvSpPr>
          <p:cNvPr id="3" name="Text Placeholder 2"/>
          <p:cNvSpPr>
            <a:spLocks noGrp="1"/>
          </p:cNvSpPr>
          <p:nvPr>
            <p:ph type="body" sz="quarter" idx="10"/>
          </p:nvPr>
        </p:nvSpPr>
        <p:spPr/>
        <p:txBody>
          <a:bodyPr/>
          <a:lstStyle/>
          <a:p>
            <a:r>
              <a:rPr lang="en-AU" dirty="0"/>
              <a:t>Accessible video player</a:t>
            </a:r>
          </a:p>
        </p:txBody>
      </p:sp>
    </p:spTree>
    <p:extLst>
      <p:ext uri="{BB962C8B-B14F-4D97-AF65-F5344CB8AC3E}">
        <p14:creationId xmlns:p14="http://schemas.microsoft.com/office/powerpoint/2010/main" val="155245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Accessible media player</a:t>
            </a:r>
          </a:p>
        </p:txBody>
      </p:sp>
      <p:sp>
        <p:nvSpPr>
          <p:cNvPr id="3" name="Subtitle 2"/>
          <p:cNvSpPr>
            <a:spLocks noGrp="1"/>
          </p:cNvSpPr>
          <p:nvPr>
            <p:ph type="subTitle" idx="1"/>
          </p:nvPr>
        </p:nvSpPr>
        <p:spPr/>
        <p:txBody>
          <a:bodyPr/>
          <a:lstStyle/>
          <a:p>
            <a:r>
              <a:rPr lang="en-AU" dirty="0"/>
              <a:t>Must address the common issues by providing</a:t>
            </a:r>
          </a:p>
          <a:p>
            <a:pPr lvl="2">
              <a:buFont typeface="Wingdings" pitchFamily="-107" charset="2"/>
              <a:buChar char="§"/>
              <a:defRPr/>
            </a:pPr>
            <a:r>
              <a:rPr lang="en-AU" sz="4000" dirty="0"/>
              <a:t>Adequate keyboard access</a:t>
            </a:r>
          </a:p>
          <a:p>
            <a:pPr lvl="2">
              <a:buFont typeface="Wingdings" pitchFamily="-107" charset="2"/>
              <a:buChar char="§"/>
              <a:defRPr/>
            </a:pPr>
            <a:r>
              <a:rPr lang="en-AU" sz="4000" dirty="0"/>
              <a:t>Sufficient control and operation</a:t>
            </a:r>
          </a:p>
          <a:p>
            <a:pPr lvl="2">
              <a:buFont typeface="Wingdings" pitchFamily="-107" charset="2"/>
              <a:buChar char="§"/>
              <a:defRPr/>
            </a:pPr>
            <a:r>
              <a:rPr lang="en-AU" sz="4000" dirty="0"/>
              <a:t>Correct implementation</a:t>
            </a:r>
          </a:p>
          <a:p>
            <a:endParaRPr lang="en-AU" dirty="0"/>
          </a:p>
        </p:txBody>
      </p:sp>
    </p:spTree>
    <p:extLst>
      <p:ext uri="{BB962C8B-B14F-4D97-AF65-F5344CB8AC3E}">
        <p14:creationId xmlns:p14="http://schemas.microsoft.com/office/powerpoint/2010/main" val="3483858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dirty="0"/>
          </a:p>
        </p:txBody>
      </p:sp>
      <p:sp>
        <p:nvSpPr>
          <p:cNvPr id="3" name="Title 2"/>
          <p:cNvSpPr>
            <a:spLocks noGrp="1"/>
          </p:cNvSpPr>
          <p:nvPr>
            <p:ph type="ctrTitle"/>
          </p:nvPr>
        </p:nvSpPr>
        <p:spPr/>
        <p:txBody>
          <a:bodyPr/>
          <a:lstStyle/>
          <a:p>
            <a:r>
              <a:rPr lang="en-AU" dirty="0"/>
              <a:t>Keyboard trap</a:t>
            </a:r>
          </a:p>
        </p:txBody>
      </p:sp>
      <p:pic>
        <p:nvPicPr>
          <p:cNvPr id="4" name="Picture 3" descr="Marine volunteers in Victoria video contains a keyboard trap - cannot bypass the video with the key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338" y="1363661"/>
            <a:ext cx="9513323" cy="5213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06515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a:p>
        </p:txBody>
      </p:sp>
      <p:sp>
        <p:nvSpPr>
          <p:cNvPr id="3" name="Title 2"/>
          <p:cNvSpPr>
            <a:spLocks noGrp="1"/>
          </p:cNvSpPr>
          <p:nvPr>
            <p:ph type="ctrTitle"/>
          </p:nvPr>
        </p:nvSpPr>
        <p:spPr/>
        <p:txBody>
          <a:bodyPr/>
          <a:lstStyle/>
          <a:p>
            <a:r>
              <a:rPr lang="en-AU" dirty="0"/>
              <a:t>Keyboard trap</a:t>
            </a:r>
          </a:p>
        </p:txBody>
      </p:sp>
      <p:pic>
        <p:nvPicPr>
          <p:cNvPr id="4" name="Picture 5" descr="Melbourne moratorium against the Vietnam War - the fullscreen icon is a keyboard tr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83"/>
            <a:ext cx="11487149" cy="4892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35346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dirty="0"/>
          </a:p>
        </p:txBody>
      </p:sp>
      <p:sp>
        <p:nvSpPr>
          <p:cNvPr id="3" name="Text Placeholder 2"/>
          <p:cNvSpPr>
            <a:spLocks noGrp="1"/>
          </p:cNvSpPr>
          <p:nvPr>
            <p:ph type="body" sz="quarter" idx="10"/>
          </p:nvPr>
        </p:nvSpPr>
        <p:spPr>
          <a:xfrm>
            <a:off x="6429375" y="2228850"/>
            <a:ext cx="5448300" cy="4313266"/>
          </a:xfrm>
        </p:spPr>
        <p:txBody>
          <a:bodyPr/>
          <a:lstStyle/>
          <a:p>
            <a:r>
              <a:rPr lang="en-AU" sz="3200" dirty="0"/>
              <a:t>Dyslexia</a:t>
            </a:r>
          </a:p>
          <a:p>
            <a:r>
              <a:rPr lang="en-AU" sz="3200" dirty="0"/>
              <a:t>Moderate vision impairment</a:t>
            </a:r>
          </a:p>
          <a:p>
            <a:r>
              <a:rPr lang="en-AU" sz="3200" dirty="0"/>
              <a:t>Severe vision impairment</a:t>
            </a:r>
          </a:p>
          <a:p>
            <a:r>
              <a:rPr lang="en-AU" sz="3200" dirty="0"/>
              <a:t>Epilepsy</a:t>
            </a:r>
          </a:p>
          <a:p>
            <a:r>
              <a:rPr lang="en-AU" sz="3200" dirty="0"/>
              <a:t>Migraines</a:t>
            </a:r>
          </a:p>
          <a:p>
            <a:r>
              <a:rPr lang="en-AU" sz="3200" dirty="0"/>
              <a:t>Physical impairment</a:t>
            </a:r>
          </a:p>
          <a:p>
            <a:r>
              <a:rPr lang="en-AU" sz="3200" dirty="0"/>
              <a:t>Fibromyalgia</a:t>
            </a:r>
          </a:p>
          <a:p>
            <a:r>
              <a:rPr lang="en-AU" sz="3200" dirty="0"/>
              <a:t>Multiple Sclerosis</a:t>
            </a:r>
          </a:p>
          <a:p>
            <a:r>
              <a:rPr lang="en-AU" sz="3200" dirty="0" err="1"/>
              <a:t>Crohns</a:t>
            </a:r>
            <a:r>
              <a:rPr lang="en-AU" sz="3200" dirty="0"/>
              <a:t> Disease</a:t>
            </a:r>
          </a:p>
          <a:p>
            <a:r>
              <a:rPr lang="en-AU" sz="3200" dirty="0"/>
              <a:t>PTSD</a:t>
            </a:r>
          </a:p>
          <a:p>
            <a:r>
              <a:rPr lang="en-AU" sz="3200" dirty="0" err="1"/>
              <a:t>Aspergers</a:t>
            </a:r>
            <a:endParaRPr lang="en-AU" sz="3200" dirty="0"/>
          </a:p>
        </p:txBody>
      </p:sp>
    </p:spTree>
    <p:extLst>
      <p:ext uri="{BB962C8B-B14F-4D97-AF65-F5344CB8AC3E}">
        <p14:creationId xmlns:p14="http://schemas.microsoft.com/office/powerpoint/2010/main" val="2130811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dirty="0"/>
          </a:p>
        </p:txBody>
      </p:sp>
      <p:sp>
        <p:nvSpPr>
          <p:cNvPr id="3" name="Title 2"/>
          <p:cNvSpPr>
            <a:spLocks noGrp="1"/>
          </p:cNvSpPr>
          <p:nvPr>
            <p:ph type="ctrTitle"/>
          </p:nvPr>
        </p:nvSpPr>
        <p:spPr/>
        <p:txBody>
          <a:bodyPr/>
          <a:lstStyle/>
          <a:p>
            <a:r>
              <a:rPr lang="en-AU" dirty="0"/>
              <a:t>Keyboard focus missing</a:t>
            </a:r>
          </a:p>
        </p:txBody>
      </p:sp>
      <p:pic>
        <p:nvPicPr>
          <p:cNvPr id="4" name="Picture 2" descr="The ICANT accessible YouTube player, the Video size options (Small, Medium, Large) have no keyboard focus indicator, colour is used to indicate volume level and help content is after the vid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548" y="1363661"/>
            <a:ext cx="7196903" cy="521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3219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dirty="0"/>
          </a:p>
        </p:txBody>
      </p:sp>
      <p:sp>
        <p:nvSpPr>
          <p:cNvPr id="3" name="Title 2"/>
          <p:cNvSpPr>
            <a:spLocks noGrp="1"/>
          </p:cNvSpPr>
          <p:nvPr>
            <p:ph type="ctrTitle"/>
          </p:nvPr>
        </p:nvSpPr>
        <p:spPr/>
        <p:txBody>
          <a:bodyPr/>
          <a:lstStyle/>
          <a:p>
            <a:r>
              <a:rPr lang="en-AU" dirty="0"/>
              <a:t>So we built…</a:t>
            </a:r>
          </a:p>
        </p:txBody>
      </p:sp>
      <p:pic>
        <p:nvPicPr>
          <p:cNvPr id="4" name="Picture 5" descr="OzPlayer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940013"/>
            <a:ext cx="11449050" cy="4060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4175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a:t>OzPlayer</a:t>
            </a:r>
            <a:r>
              <a:rPr lang="en-AU" dirty="0"/>
              <a:t> features</a:t>
            </a:r>
          </a:p>
        </p:txBody>
      </p:sp>
      <p:sp>
        <p:nvSpPr>
          <p:cNvPr id="3" name="Subtitle 2"/>
          <p:cNvSpPr>
            <a:spLocks noGrp="1"/>
          </p:cNvSpPr>
          <p:nvPr>
            <p:ph type="subTitle" idx="1"/>
          </p:nvPr>
        </p:nvSpPr>
        <p:spPr/>
        <p:txBody>
          <a:bodyPr/>
          <a:lstStyle/>
          <a:p>
            <a:r>
              <a:rPr lang="en-AU" dirty="0"/>
              <a:t>Skip links</a:t>
            </a:r>
          </a:p>
          <a:p>
            <a:pPr lvl="2">
              <a:buFont typeface="Wingdings" pitchFamily="-107" charset="2"/>
              <a:buChar char="§"/>
              <a:defRPr/>
            </a:pPr>
            <a:r>
              <a:rPr lang="en-AU" sz="4000" dirty="0"/>
              <a:t>Skip video entirely</a:t>
            </a:r>
          </a:p>
          <a:p>
            <a:pPr lvl="2">
              <a:buFont typeface="Wingdings" pitchFamily="-107" charset="2"/>
              <a:buChar char="§"/>
              <a:defRPr/>
            </a:pPr>
            <a:r>
              <a:rPr lang="en-AU" sz="4000" dirty="0"/>
              <a:t>Skip to transcript</a:t>
            </a:r>
          </a:p>
          <a:p>
            <a:r>
              <a:rPr lang="en-AU" dirty="0"/>
              <a:t>Access to help information before the video</a:t>
            </a:r>
          </a:p>
          <a:p>
            <a:r>
              <a:rPr lang="en-AU" dirty="0"/>
              <a:t>Fully keyboard accessible</a:t>
            </a:r>
          </a:p>
          <a:p>
            <a:r>
              <a:rPr lang="en-AU" dirty="0"/>
              <a:t>Highly visible keyboard focus indicator on all controls</a:t>
            </a:r>
          </a:p>
        </p:txBody>
      </p:sp>
    </p:spTree>
    <p:extLst>
      <p:ext uri="{BB962C8B-B14F-4D97-AF65-F5344CB8AC3E}">
        <p14:creationId xmlns:p14="http://schemas.microsoft.com/office/powerpoint/2010/main" val="3494343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a:t>OzPlayer</a:t>
            </a:r>
            <a:r>
              <a:rPr lang="en-AU" dirty="0"/>
              <a:t> features</a:t>
            </a:r>
          </a:p>
        </p:txBody>
      </p:sp>
      <p:sp>
        <p:nvSpPr>
          <p:cNvPr id="3" name="Subtitle 2"/>
          <p:cNvSpPr>
            <a:spLocks noGrp="1"/>
          </p:cNvSpPr>
          <p:nvPr>
            <p:ph type="subTitle" idx="1"/>
          </p:nvPr>
        </p:nvSpPr>
        <p:spPr/>
        <p:txBody>
          <a:bodyPr/>
          <a:lstStyle/>
          <a:p>
            <a:r>
              <a:rPr lang="en-AU" dirty="0"/>
              <a:t>Keyboard shortcuts</a:t>
            </a:r>
          </a:p>
          <a:p>
            <a:pPr lvl="2">
              <a:buFont typeface="Wingdings" pitchFamily="-107" charset="2"/>
              <a:buChar char="§"/>
              <a:defRPr/>
            </a:pPr>
            <a:r>
              <a:rPr lang="en-AU" sz="4000" dirty="0"/>
              <a:t>space to toggle play and pause</a:t>
            </a:r>
          </a:p>
          <a:p>
            <a:pPr lvl="2">
              <a:buFont typeface="Wingdings" pitchFamily="-107" charset="2"/>
              <a:buChar char="§"/>
              <a:defRPr/>
            </a:pPr>
            <a:r>
              <a:rPr lang="en-AU" sz="4000" dirty="0"/>
              <a:t>up and down arrow for volume</a:t>
            </a:r>
          </a:p>
          <a:p>
            <a:pPr lvl="2">
              <a:buFont typeface="Wingdings" pitchFamily="-107" charset="2"/>
              <a:buChar char="§"/>
              <a:defRPr/>
            </a:pPr>
            <a:r>
              <a:rPr lang="en-AU" sz="4000" dirty="0"/>
              <a:t>left and right arrow for seek + page keys for broad seeking</a:t>
            </a:r>
          </a:p>
          <a:p>
            <a:pPr lvl="2">
              <a:buFont typeface="Wingdings" pitchFamily="-107" charset="2"/>
              <a:buChar char="§"/>
              <a:defRPr/>
            </a:pPr>
            <a:r>
              <a:rPr lang="en-AU" sz="4000" dirty="0"/>
              <a:t>double-click to enter and exit full screen (where supported</a:t>
            </a:r>
          </a:p>
        </p:txBody>
      </p:sp>
    </p:spTree>
    <p:extLst>
      <p:ext uri="{BB962C8B-B14F-4D97-AF65-F5344CB8AC3E}">
        <p14:creationId xmlns:p14="http://schemas.microsoft.com/office/powerpoint/2010/main" val="1086248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a:t>OzPlayer</a:t>
            </a:r>
            <a:r>
              <a:rPr lang="en-AU" dirty="0"/>
              <a:t> features</a:t>
            </a:r>
          </a:p>
        </p:txBody>
      </p:sp>
      <p:sp>
        <p:nvSpPr>
          <p:cNvPr id="3" name="Subtitle 2"/>
          <p:cNvSpPr>
            <a:spLocks noGrp="1"/>
          </p:cNvSpPr>
          <p:nvPr>
            <p:ph type="subTitle" idx="1"/>
          </p:nvPr>
        </p:nvSpPr>
        <p:spPr/>
        <p:txBody>
          <a:bodyPr/>
          <a:lstStyle/>
          <a:p>
            <a:r>
              <a:rPr lang="en-AU" dirty="0"/>
              <a:t>Clear and simple controls</a:t>
            </a:r>
          </a:p>
          <a:p>
            <a:pPr lvl="2">
              <a:buFont typeface="Wingdings" pitchFamily="-107" charset="2"/>
              <a:buChar char="§"/>
              <a:defRPr/>
            </a:pPr>
            <a:r>
              <a:rPr lang="en-AU" sz="4000" dirty="0"/>
              <a:t>Play, Pause, Captions, Audio Description, Full screen</a:t>
            </a:r>
          </a:p>
          <a:p>
            <a:r>
              <a:rPr lang="en-AU" dirty="0"/>
              <a:t>Audio control is independent of the system volume</a:t>
            </a:r>
          </a:p>
          <a:p>
            <a:pPr lvl="2">
              <a:buFont typeface="Wingdings" pitchFamily="-107" charset="2"/>
              <a:buChar char="§"/>
              <a:defRPr/>
            </a:pPr>
            <a:r>
              <a:rPr lang="en-AU" sz="4000" dirty="0"/>
              <a:t>Mouse and keyboard operable</a:t>
            </a:r>
          </a:p>
        </p:txBody>
      </p:sp>
    </p:spTree>
    <p:extLst>
      <p:ext uri="{BB962C8B-B14F-4D97-AF65-F5344CB8AC3E}">
        <p14:creationId xmlns:p14="http://schemas.microsoft.com/office/powerpoint/2010/main" val="2308087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a:t>OzPlayer</a:t>
            </a:r>
            <a:r>
              <a:rPr lang="en-AU" dirty="0"/>
              <a:t> features</a:t>
            </a:r>
          </a:p>
        </p:txBody>
      </p:sp>
      <p:sp>
        <p:nvSpPr>
          <p:cNvPr id="3" name="Subtitle 2"/>
          <p:cNvSpPr>
            <a:spLocks noGrp="1"/>
          </p:cNvSpPr>
          <p:nvPr>
            <p:ph type="subTitle" idx="1"/>
          </p:nvPr>
        </p:nvSpPr>
        <p:spPr/>
        <p:txBody>
          <a:bodyPr/>
          <a:lstStyle/>
          <a:p>
            <a:r>
              <a:rPr lang="en-AU" dirty="0"/>
              <a:t>Current state is clearly indicated </a:t>
            </a:r>
          </a:p>
          <a:p>
            <a:pPr lvl="2">
              <a:buFont typeface="Wingdings" pitchFamily="-107" charset="2"/>
              <a:buChar char="§"/>
              <a:defRPr/>
            </a:pPr>
            <a:r>
              <a:rPr lang="en-AU" sz="4000" dirty="0"/>
              <a:t>Play/Pause, CC on or off; AD on or off; Audio on or off</a:t>
            </a:r>
          </a:p>
          <a:p>
            <a:r>
              <a:rPr lang="en-AU" dirty="0"/>
              <a:t>Interactive transcript with a text </a:t>
            </a:r>
            <a:r>
              <a:rPr lang="en-AU" dirty="0" err="1"/>
              <a:t>fallback</a:t>
            </a:r>
            <a:endParaRPr lang="en-AU" dirty="0"/>
          </a:p>
          <a:p>
            <a:pPr lvl="2">
              <a:buFont typeface="Wingdings" pitchFamily="-107" charset="2"/>
              <a:buChar char="§"/>
              <a:defRPr/>
            </a:pPr>
            <a:r>
              <a:rPr lang="en-AU" sz="4000" dirty="0"/>
              <a:t>Current position is clearly marked</a:t>
            </a:r>
          </a:p>
          <a:p>
            <a:r>
              <a:rPr lang="en-AU" dirty="0"/>
              <a:t>Accessible captions</a:t>
            </a:r>
          </a:p>
          <a:p>
            <a:r>
              <a:rPr lang="en-AU" dirty="0"/>
              <a:t>Synchronised audio descriptions</a:t>
            </a:r>
          </a:p>
        </p:txBody>
      </p:sp>
    </p:spTree>
    <p:extLst>
      <p:ext uri="{BB962C8B-B14F-4D97-AF65-F5344CB8AC3E}">
        <p14:creationId xmlns:p14="http://schemas.microsoft.com/office/powerpoint/2010/main" val="1655841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AU" sz="6600" dirty="0"/>
              <a:t>YouTube is accessible right?</a:t>
            </a:r>
          </a:p>
        </p:txBody>
      </p:sp>
    </p:spTree>
    <p:extLst>
      <p:ext uri="{BB962C8B-B14F-4D97-AF65-F5344CB8AC3E}">
        <p14:creationId xmlns:p14="http://schemas.microsoft.com/office/powerpoint/2010/main" val="2723125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YouTube</a:t>
            </a:r>
          </a:p>
        </p:txBody>
      </p:sp>
      <p:sp>
        <p:nvSpPr>
          <p:cNvPr id="3" name="Subtitle 2"/>
          <p:cNvSpPr>
            <a:spLocks noGrp="1"/>
          </p:cNvSpPr>
          <p:nvPr>
            <p:ph type="subTitle" idx="1"/>
          </p:nvPr>
        </p:nvSpPr>
        <p:spPr>
          <a:xfrm>
            <a:off x="381000" y="1363662"/>
            <a:ext cx="7599218" cy="4141787"/>
          </a:xfrm>
        </p:spPr>
        <p:txBody>
          <a:bodyPr/>
          <a:lstStyle/>
          <a:p>
            <a:r>
              <a:rPr lang="en-AU" dirty="0">
                <a:solidFill>
                  <a:schemeClr val="tx1"/>
                </a:solidFill>
              </a:rPr>
              <a:t>All videos auto-play</a:t>
            </a:r>
          </a:p>
          <a:p>
            <a:r>
              <a:rPr lang="en-AU" dirty="0">
                <a:solidFill>
                  <a:schemeClr val="tx1"/>
                </a:solidFill>
              </a:rPr>
              <a:t>There have been some accessibility improvements:</a:t>
            </a:r>
          </a:p>
          <a:p>
            <a:pPr marL="571500" indent="-571500">
              <a:buFont typeface="Arial" panose="020B0604020202020204" pitchFamily="34" charset="0"/>
              <a:buChar char="•"/>
            </a:pPr>
            <a:r>
              <a:rPr lang="en-AU" dirty="0">
                <a:solidFill>
                  <a:schemeClr val="tx1"/>
                </a:solidFill>
              </a:rPr>
              <a:t>Embedded YouTube player &amp; YouTube site is now somewhat keyboard accessible</a:t>
            </a:r>
          </a:p>
        </p:txBody>
      </p:sp>
      <p:pic>
        <p:nvPicPr>
          <p:cNvPr id="5" name="Picture 4" descr="YouTub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3924" y="1773865"/>
            <a:ext cx="3321377" cy="3321377"/>
          </a:xfrm>
          <a:prstGeom prst="rect">
            <a:avLst/>
          </a:prstGeom>
        </p:spPr>
      </p:pic>
    </p:spTree>
    <p:extLst>
      <p:ext uri="{BB962C8B-B14F-4D97-AF65-F5344CB8AC3E}">
        <p14:creationId xmlns:p14="http://schemas.microsoft.com/office/powerpoint/2010/main" val="2435062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a:t>Major YouTube accessibility issues</a:t>
            </a:r>
          </a:p>
        </p:txBody>
      </p:sp>
      <p:sp>
        <p:nvSpPr>
          <p:cNvPr id="6" name="Subtitle 5"/>
          <p:cNvSpPr>
            <a:spLocks noGrp="1"/>
          </p:cNvSpPr>
          <p:nvPr>
            <p:ph type="subTitle" idx="1"/>
          </p:nvPr>
        </p:nvSpPr>
        <p:spPr/>
        <p:txBody>
          <a:bodyPr/>
          <a:lstStyle/>
          <a:p>
            <a:pPr marL="571500" indent="-571500">
              <a:buFont typeface="Arial" panose="020B0604020202020204" pitchFamily="34" charset="0"/>
              <a:buChar char="•"/>
            </a:pPr>
            <a:r>
              <a:rPr lang="en-AU" dirty="0">
                <a:solidFill>
                  <a:schemeClr val="tx1"/>
                </a:solidFill>
              </a:rPr>
              <a:t>Keyboard trap &amp; not fully keyboard-accessible</a:t>
            </a:r>
          </a:p>
          <a:p>
            <a:pPr marL="571500" indent="-571500">
              <a:buFont typeface="Arial" panose="020B0604020202020204" pitchFamily="34" charset="0"/>
              <a:buChar char="•"/>
            </a:pPr>
            <a:r>
              <a:rPr lang="en-AU" dirty="0">
                <a:solidFill>
                  <a:schemeClr val="tx1"/>
                </a:solidFill>
              </a:rPr>
              <a:t>Order of items is incorrect</a:t>
            </a:r>
          </a:p>
          <a:p>
            <a:pPr marL="571500" indent="-571500">
              <a:buFont typeface="Arial" panose="020B0604020202020204" pitchFamily="34" charset="0"/>
              <a:buChar char="•"/>
            </a:pPr>
            <a:r>
              <a:rPr lang="en-AU" dirty="0">
                <a:solidFill>
                  <a:schemeClr val="tx1"/>
                </a:solidFill>
              </a:rPr>
              <a:t>Uploading is not accessible</a:t>
            </a:r>
          </a:p>
          <a:p>
            <a:pPr marL="571500" indent="-571500">
              <a:buFont typeface="Arial" panose="020B0604020202020204" pitchFamily="34" charset="0"/>
              <a:buChar char="•"/>
            </a:pPr>
            <a:r>
              <a:rPr lang="en-AU" dirty="0">
                <a:solidFill>
                  <a:schemeClr val="tx1"/>
                </a:solidFill>
              </a:rPr>
              <a:t>Zooming breaks the site</a:t>
            </a:r>
          </a:p>
          <a:p>
            <a:pPr marL="571500" indent="-571500">
              <a:buFont typeface="Arial" panose="020B0604020202020204" pitchFamily="34" charset="0"/>
              <a:buChar char="•"/>
            </a:pPr>
            <a:r>
              <a:rPr lang="en-AU" dirty="0">
                <a:solidFill>
                  <a:schemeClr val="tx1"/>
                </a:solidFill>
              </a:rPr>
              <a:t>Not fully Voice-Over-accessible</a:t>
            </a:r>
          </a:p>
          <a:p>
            <a:pPr marL="571500" indent="-571500">
              <a:buFont typeface="Arial" panose="020B0604020202020204" pitchFamily="34" charset="0"/>
              <a:buChar char="•"/>
            </a:pPr>
            <a:r>
              <a:rPr lang="en-AU" dirty="0">
                <a:solidFill>
                  <a:schemeClr val="tx1"/>
                </a:solidFill>
              </a:rPr>
              <a:t>Auto-captioning is problematic</a:t>
            </a:r>
          </a:p>
          <a:p>
            <a:pPr marL="571500" indent="-571500">
              <a:buFont typeface="Arial" panose="020B0604020202020204" pitchFamily="34" charset="0"/>
              <a:buChar char="•"/>
            </a:pPr>
            <a:endParaRPr lang="en-AU" dirty="0"/>
          </a:p>
        </p:txBody>
      </p:sp>
    </p:spTree>
    <p:extLst>
      <p:ext uri="{BB962C8B-B14F-4D97-AF65-F5344CB8AC3E}">
        <p14:creationId xmlns:p14="http://schemas.microsoft.com/office/powerpoint/2010/main" val="746879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a:p>
        </p:txBody>
      </p:sp>
      <p:sp>
        <p:nvSpPr>
          <p:cNvPr id="5" name="TextBox 4" hidden="1"/>
          <p:cNvSpPr txBox="1"/>
          <p:nvPr/>
        </p:nvSpPr>
        <p:spPr>
          <a:xfrm>
            <a:off x="5695764" y="2851323"/>
            <a:ext cx="4963886" cy="17471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Keyboard focus starts in the search box in the middle of the top of the page. It then jumps to the left to the YouTube logo and menu. It then jumps over to the right of the search bar to the Upload, Notifications and personal icon. It then jumps to a large advertisement which is a keyboard trap.</a:t>
            </a:r>
          </a:p>
        </p:txBody>
      </p:sp>
      <p:pic>
        <p:nvPicPr>
          <p:cNvPr id="4" name="Picture 3" descr="Keyboard focus starts in the search box in the middle of the top of the page. It then jumps to the left to the YouTube logo and menu. It then jumps over to the right of the search bar to the Upload, Notifications and personal icon. It then jumps to a large advertisement which is a keyboard tra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8" y="0"/>
            <a:ext cx="12127559"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endParaRPr lang="en-AU"/>
          </a:p>
        </p:txBody>
      </p:sp>
    </p:spTree>
    <p:extLst>
      <p:ext uri="{BB962C8B-B14F-4D97-AF65-F5344CB8AC3E}">
        <p14:creationId xmlns:p14="http://schemas.microsoft.com/office/powerpoint/2010/main" val="2549158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It’s not just </a:t>
            </a:r>
            <a:br>
              <a:rPr lang="en-AU" dirty="0"/>
            </a:br>
            <a:r>
              <a:rPr lang="en-AU" dirty="0"/>
              <a:t>about vision impairments</a:t>
            </a:r>
          </a:p>
        </p:txBody>
      </p:sp>
    </p:spTree>
    <p:extLst>
      <p:ext uri="{BB962C8B-B14F-4D97-AF65-F5344CB8AC3E}">
        <p14:creationId xmlns:p14="http://schemas.microsoft.com/office/powerpoint/2010/main" val="1853627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Not fully keyboard accessible</a:t>
            </a:r>
          </a:p>
        </p:txBody>
      </p:sp>
      <p:sp>
        <p:nvSpPr>
          <p:cNvPr id="5" name="TextBox 4" hidden="1"/>
          <p:cNvSpPr txBox="1"/>
          <p:nvPr/>
        </p:nvSpPr>
        <p:spPr>
          <a:xfrm>
            <a:off x="4620985" y="1791670"/>
            <a:ext cx="2988129"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 video about Aladdin is onscreen and an ad appears over the video. Although the keyboard focus is on the close button it cannot be activated by the keyboard.</a:t>
            </a:r>
          </a:p>
        </p:txBody>
      </p:sp>
      <p:pic>
        <p:nvPicPr>
          <p:cNvPr id="4" name="Picture 3" descr="A video about Aladdin is onscreen and an ad appears over the video. Although the keyboard focus is on the close button it cannot be activated by the keybo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226" y="1351029"/>
            <a:ext cx="6230219" cy="3905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2785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a:p>
        </p:txBody>
      </p:sp>
      <p:sp>
        <p:nvSpPr>
          <p:cNvPr id="4" name="TextBox 3" hidden="1"/>
          <p:cNvSpPr txBox="1"/>
          <p:nvPr/>
        </p:nvSpPr>
        <p:spPr>
          <a:xfrm>
            <a:off x="4617630" y="2649582"/>
            <a:ext cx="3820885" cy="20313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 YouTube video page is shown. When the page loads the keyboard focus begins underneath the video and tabbing continues down the page. The only way to access the video controls (so as to pause the video) is to backwards TAB over ten times.</a:t>
            </a:r>
          </a:p>
        </p:txBody>
      </p:sp>
      <p:pic>
        <p:nvPicPr>
          <p:cNvPr id="5" name="Picture 4" descr="A YouTube video page is shown. When the page loads the keyboard focus begins underneath the video and tabbing continues down the page. The only way to access the video controls (so as to pause the video) is to backwards TAB over ten tim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0"/>
            <a:ext cx="12172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5"/>
          <p:cNvSpPr>
            <a:spLocks noGrp="1"/>
          </p:cNvSpPr>
          <p:nvPr>
            <p:ph type="title"/>
          </p:nvPr>
        </p:nvSpPr>
        <p:spPr>
          <a:xfrm>
            <a:off x="609600" y="274638"/>
            <a:ext cx="10972800" cy="112224"/>
          </a:xfrm>
        </p:spPr>
        <p:txBody>
          <a:bodyPr/>
          <a:lstStyle/>
          <a:p>
            <a:endParaRPr lang="en-AU" dirty="0"/>
          </a:p>
        </p:txBody>
      </p:sp>
    </p:spTree>
    <p:extLst>
      <p:ext uri="{BB962C8B-B14F-4D97-AF65-F5344CB8AC3E}">
        <p14:creationId xmlns:p14="http://schemas.microsoft.com/office/powerpoint/2010/main" val="1126569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Upload button	</a:t>
            </a:r>
          </a:p>
        </p:txBody>
      </p:sp>
      <p:sp>
        <p:nvSpPr>
          <p:cNvPr id="3" name="Subtitle 2" descr="A large up arrow is displayed with the text underneath 'Select files to upload'. The arrow must be selected or activated in order to upload a video, but it does not actually have an alternative."/>
          <p:cNvSpPr>
            <a:spLocks noGrp="1"/>
          </p:cNvSpPr>
          <p:nvPr>
            <p:ph type="subTitle" idx="1"/>
          </p:nvPr>
        </p:nvSpPr>
        <p:spPr/>
        <p:txBody>
          <a:bodyPr/>
          <a:lstStyle/>
          <a:p>
            <a:r>
              <a:rPr lang="en-AU" dirty="0"/>
              <a:t>You can only upload videos by activating this button – which has no alternative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882" y="1281293"/>
            <a:ext cx="4963218" cy="4482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1638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Zooming breaks the site</a:t>
            </a:r>
          </a:p>
        </p:txBody>
      </p:sp>
      <p:sp>
        <p:nvSpPr>
          <p:cNvPr id="7" name="TextBox 6" hidden="1"/>
          <p:cNvSpPr txBox="1"/>
          <p:nvPr/>
        </p:nvSpPr>
        <p:spPr>
          <a:xfrm>
            <a:off x="3666546" y="1779560"/>
            <a:ext cx="2596243"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At Normal size the Upload button and Notifications button are visible in the top right of the screen.</a:t>
            </a:r>
          </a:p>
        </p:txBody>
      </p:sp>
      <p:pic>
        <p:nvPicPr>
          <p:cNvPr id="5" name="Picture 4" descr="At Normal size the Upload button and Notifications button are visible in the top right of the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665" y="1439774"/>
            <a:ext cx="9788769" cy="1817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hidden="1"/>
          <p:cNvSpPr txBox="1"/>
          <p:nvPr/>
        </p:nvSpPr>
        <p:spPr>
          <a:xfrm>
            <a:off x="4470898" y="3842823"/>
            <a:ext cx="253092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At 200% zoom the Upload and Notifications buttons disappear.</a:t>
            </a:r>
          </a:p>
        </p:txBody>
      </p:sp>
      <p:pic>
        <p:nvPicPr>
          <p:cNvPr id="6" name="Picture 5" descr="At 200% zoom the Upload and Notifications buttons disappe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66" y="3256888"/>
            <a:ext cx="9788768" cy="2376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664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Zooming breaks the site</a:t>
            </a:r>
          </a:p>
        </p:txBody>
      </p:sp>
      <p:sp>
        <p:nvSpPr>
          <p:cNvPr id="7" name="TextBox 6" hidden="1"/>
          <p:cNvSpPr txBox="1"/>
          <p:nvPr/>
        </p:nvSpPr>
        <p:spPr>
          <a:xfrm>
            <a:off x="4766153" y="1977089"/>
            <a:ext cx="3282043"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At the bottom of the YouTube page is the option to select a different language. The page is zoomed in.</a:t>
            </a:r>
          </a:p>
        </p:txBody>
      </p:sp>
      <p:pic>
        <p:nvPicPr>
          <p:cNvPr id="5" name="Picture 4" descr="At the bottom of the YouTube page is the option to select a different language. The page is zoomed i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634" y="1379326"/>
            <a:ext cx="10632831" cy="2103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hidden="1"/>
          <p:cNvSpPr txBox="1"/>
          <p:nvPr/>
        </p:nvSpPr>
        <p:spPr>
          <a:xfrm>
            <a:off x="4611031" y="3630202"/>
            <a:ext cx="3592286" cy="20313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Selecting the Language option moves the page to the very right and only blank space and some of the very right aligned headings are visible. The different languages are to the left and further down the page.</a:t>
            </a:r>
          </a:p>
        </p:txBody>
      </p:sp>
      <p:pic>
        <p:nvPicPr>
          <p:cNvPr id="6" name="Picture 5" descr="Selecting the Language option moves the page to the very right and only blank space and some of the very right aligned headings are visible. The different languages are to the left and further down the p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38" y="3496096"/>
            <a:ext cx="10632831" cy="2088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854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VoiceOver</a:t>
            </a:r>
          </a:p>
        </p:txBody>
      </p:sp>
      <p:sp>
        <p:nvSpPr>
          <p:cNvPr id="3" name="Subtitle 2"/>
          <p:cNvSpPr>
            <a:spLocks noGrp="1"/>
          </p:cNvSpPr>
          <p:nvPr>
            <p:ph type="subTitle" idx="1"/>
          </p:nvPr>
        </p:nvSpPr>
        <p:spPr>
          <a:xfrm>
            <a:off x="381001" y="1363662"/>
            <a:ext cx="8387442" cy="4141787"/>
          </a:xfrm>
        </p:spPr>
        <p:txBody>
          <a:bodyPr/>
          <a:lstStyle/>
          <a:p>
            <a:pPr algn="ctr"/>
            <a:r>
              <a:rPr lang="en-AU" dirty="0"/>
              <a:t>‘BEST OF YOUTUBE’ read as ‘best of YaToob’</a:t>
            </a:r>
          </a:p>
        </p:txBody>
      </p:sp>
      <p:sp>
        <p:nvSpPr>
          <p:cNvPr id="7" name="TextBox 6" hidden="1"/>
          <p:cNvSpPr txBox="1"/>
          <p:nvPr/>
        </p:nvSpPr>
        <p:spPr>
          <a:xfrm>
            <a:off x="3281372" y="3449929"/>
            <a:ext cx="3380015"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Zoomed in version of the same page.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Screenshot of the YouTube mobile app with the menu open. Under the Home link is the text 'Best of YouTube' in all capital letters.</a:t>
            </a:r>
          </a:p>
        </p:txBody>
      </p:sp>
      <p:pic>
        <p:nvPicPr>
          <p:cNvPr id="6" name="Picture 5" descr="Zoomed in version of the same page.&#10;Screenshot of the YouTube mobile app with the menu open. Under the Home link is the text 'Best of YouTube' in all capital letters."/>
          <p:cNvPicPr>
            <a:picLocks noChangeAspect="1"/>
          </p:cNvPicPr>
          <p:nvPr/>
        </p:nvPicPr>
        <p:blipFill rotWithShape="1">
          <a:blip r:embed="rId2">
            <a:extLst>
              <a:ext uri="{28A0092B-C50C-407E-A947-70E740481C1C}">
                <a14:useLocalDpi xmlns:a14="http://schemas.microsoft.com/office/drawing/2010/main" val="0"/>
              </a:ext>
            </a:extLst>
          </a:blip>
          <a:srcRect t="16008" b="71658"/>
          <a:stretch/>
        </p:blipFill>
        <p:spPr>
          <a:xfrm>
            <a:off x="492580" y="3434555"/>
            <a:ext cx="7906770" cy="1734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hidden="1"/>
          <p:cNvSpPr txBox="1"/>
          <p:nvPr/>
        </p:nvSpPr>
        <p:spPr>
          <a:xfrm>
            <a:off x="9501664" y="2135948"/>
            <a:ext cx="1567542"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Screenshot of the YouTube mobile app with the menu open. Under the Home link is the text 'Best of YouTube' in all capital letters.</a:t>
            </a:r>
          </a:p>
        </p:txBody>
      </p:sp>
      <p:pic>
        <p:nvPicPr>
          <p:cNvPr id="5" name="Picture 4" descr="Screenshot of the YouTube mobile app with the menu open. Under the Home link is the text 'Best of YouTube' in all capital lett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370" y="1233033"/>
            <a:ext cx="2329543" cy="4143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9967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Swipe trap in VoiceOver</a:t>
            </a:r>
          </a:p>
        </p:txBody>
      </p:sp>
      <p:sp>
        <p:nvSpPr>
          <p:cNvPr id="3" name="Subtitle 2"/>
          <p:cNvSpPr>
            <a:spLocks noGrp="1"/>
          </p:cNvSpPr>
          <p:nvPr>
            <p:ph type="subTitle" idx="1"/>
          </p:nvPr>
        </p:nvSpPr>
        <p:spPr>
          <a:xfrm>
            <a:off x="381000" y="1363660"/>
            <a:ext cx="6506936" cy="4141787"/>
          </a:xfrm>
        </p:spPr>
        <p:txBody>
          <a:bodyPr/>
          <a:lstStyle/>
          <a:p>
            <a:r>
              <a:rPr lang="en-AU" dirty="0"/>
              <a:t>Search feature can’t be exited. User can force VoiceOver to read the content underneath but the search remains overlapping the content.</a:t>
            </a:r>
          </a:p>
        </p:txBody>
      </p:sp>
      <p:sp>
        <p:nvSpPr>
          <p:cNvPr id="6" name="TextBox 5" hidden="1"/>
          <p:cNvSpPr txBox="1"/>
          <p:nvPr/>
        </p:nvSpPr>
        <p:spPr>
          <a:xfrm>
            <a:off x="8124120" y="1827458"/>
            <a:ext cx="1649186" cy="34163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Screenshot of YouTube mobile app with Search feature highlighted at the top of the page. The rest of the page (videos etc) is greyed out as if inactive.</a:t>
            </a:r>
          </a:p>
        </p:txBody>
      </p:sp>
      <p:pic>
        <p:nvPicPr>
          <p:cNvPr id="5" name="Picture 4" descr="Screenshot of YouTube mobile app with Search feature highlighted at the top of the page. The rest of the page (videos etc) is greyed out as if inactiv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0476" y="1203957"/>
            <a:ext cx="2508168" cy="4461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0349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Two</a:t>
            </a:r>
          </a:p>
        </p:txBody>
      </p:sp>
      <p:sp>
        <p:nvSpPr>
          <p:cNvPr id="3" name="Text Placeholder 2"/>
          <p:cNvSpPr>
            <a:spLocks noGrp="1"/>
          </p:cNvSpPr>
          <p:nvPr>
            <p:ph type="body" sz="quarter" idx="10"/>
          </p:nvPr>
        </p:nvSpPr>
        <p:spPr/>
        <p:txBody>
          <a:bodyPr/>
          <a:lstStyle/>
          <a:p>
            <a:r>
              <a:rPr lang="en-AU" dirty="0"/>
              <a:t>Never auto-play</a:t>
            </a:r>
          </a:p>
        </p:txBody>
      </p:sp>
    </p:spTree>
    <p:extLst>
      <p:ext uri="{BB962C8B-B14F-4D97-AF65-F5344CB8AC3E}">
        <p14:creationId xmlns:p14="http://schemas.microsoft.com/office/powerpoint/2010/main" val="3211253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a:p>
        </p:txBody>
      </p:sp>
      <p:sp>
        <p:nvSpPr>
          <p:cNvPr id="3" name="Title 2"/>
          <p:cNvSpPr>
            <a:spLocks noGrp="1"/>
          </p:cNvSpPr>
          <p:nvPr>
            <p:ph type="ctrTitle"/>
          </p:nvPr>
        </p:nvSpPr>
        <p:spPr/>
        <p:txBody>
          <a:bodyPr/>
          <a:lstStyle/>
          <a:p>
            <a:r>
              <a:rPr lang="en-AU" dirty="0"/>
              <a:t>Auto-play</a:t>
            </a:r>
          </a:p>
        </p:txBody>
      </p:sp>
      <p:pic>
        <p:nvPicPr>
          <p:cNvPr id="5" name="Picture 4"/>
          <p:cNvPicPr>
            <a:picLocks noChangeAspect="1"/>
          </p:cNvPicPr>
          <p:nvPr/>
        </p:nvPicPr>
        <p:blipFill rotWithShape="1">
          <a:blip r:embed="rId3"/>
          <a:srcRect b="7440"/>
          <a:stretch/>
        </p:blipFill>
        <p:spPr>
          <a:xfrm>
            <a:off x="206969" y="1277026"/>
            <a:ext cx="11816161" cy="5495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8720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Three</a:t>
            </a:r>
          </a:p>
        </p:txBody>
      </p:sp>
      <p:sp>
        <p:nvSpPr>
          <p:cNvPr id="3" name="Text Placeholder 2"/>
          <p:cNvSpPr>
            <a:spLocks noGrp="1"/>
          </p:cNvSpPr>
          <p:nvPr>
            <p:ph type="body" sz="quarter" idx="10"/>
          </p:nvPr>
        </p:nvSpPr>
        <p:spPr/>
        <p:txBody>
          <a:bodyPr/>
          <a:lstStyle/>
          <a:p>
            <a:r>
              <a:rPr lang="en-AU" dirty="0"/>
              <a:t>No flashing content</a:t>
            </a:r>
          </a:p>
        </p:txBody>
      </p:sp>
    </p:spTree>
    <p:extLst>
      <p:ext uri="{BB962C8B-B14F-4D97-AF65-F5344CB8AC3E}">
        <p14:creationId xmlns:p14="http://schemas.microsoft.com/office/powerpoint/2010/main" val="391066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Our Services</a:t>
            </a:r>
          </a:p>
        </p:txBody>
      </p:sp>
      <p:sp>
        <p:nvSpPr>
          <p:cNvPr id="3" name="Subtitle 2"/>
          <p:cNvSpPr>
            <a:spLocks noGrp="1"/>
          </p:cNvSpPr>
          <p:nvPr>
            <p:ph type="subTitle" idx="1"/>
          </p:nvPr>
        </p:nvSpPr>
        <p:spPr/>
        <p:txBody>
          <a:bodyPr/>
          <a:lstStyle/>
          <a:p>
            <a:pPr marL="571500" indent="-571500">
              <a:buFont typeface="Wingdings" panose="05000000000000000000" pitchFamily="2" charset="2"/>
              <a:buChar char="§"/>
            </a:pPr>
            <a:r>
              <a:rPr lang="en-AU" dirty="0"/>
              <a:t>Audits</a:t>
            </a:r>
          </a:p>
          <a:p>
            <a:pPr marL="571500" indent="-571500">
              <a:buFont typeface="Wingdings" panose="05000000000000000000" pitchFamily="2" charset="2"/>
              <a:buChar char="§"/>
            </a:pPr>
            <a:r>
              <a:rPr lang="en-AU" dirty="0"/>
              <a:t>Mobile testing</a:t>
            </a:r>
          </a:p>
          <a:p>
            <a:pPr marL="571500" indent="-571500">
              <a:buFont typeface="Wingdings" panose="05000000000000000000" pitchFamily="2" charset="2"/>
              <a:buChar char="§"/>
            </a:pPr>
            <a:r>
              <a:rPr lang="en-AU" dirty="0"/>
              <a:t>Building web sites</a:t>
            </a:r>
          </a:p>
          <a:p>
            <a:pPr marL="571500" indent="-571500">
              <a:buFont typeface="Wingdings" panose="05000000000000000000" pitchFamily="2" charset="2"/>
              <a:buChar char="§"/>
            </a:pPr>
            <a:r>
              <a:rPr lang="en-AU" dirty="0"/>
              <a:t>CMS testing</a:t>
            </a:r>
          </a:p>
          <a:p>
            <a:pPr marL="571500" indent="-571500">
              <a:buFont typeface="Wingdings" panose="05000000000000000000" pitchFamily="2" charset="2"/>
              <a:buChar char="§"/>
            </a:pPr>
            <a:r>
              <a:rPr lang="en-AU" dirty="0"/>
              <a:t>Accessible design</a:t>
            </a:r>
          </a:p>
          <a:p>
            <a:pPr marL="571500" indent="-571500">
              <a:buFont typeface="Wingdings" panose="05000000000000000000" pitchFamily="2" charset="2"/>
              <a:buChar char="§"/>
            </a:pPr>
            <a:r>
              <a:rPr lang="en-AU" dirty="0"/>
              <a:t>Video accessibility</a:t>
            </a:r>
          </a:p>
        </p:txBody>
      </p:sp>
      <p:sp>
        <p:nvSpPr>
          <p:cNvPr id="4" name="Text Placeholder 3"/>
          <p:cNvSpPr>
            <a:spLocks noGrp="1"/>
          </p:cNvSpPr>
          <p:nvPr>
            <p:ph type="body" sz="quarter" idx="4294967295"/>
          </p:nvPr>
        </p:nvSpPr>
        <p:spPr>
          <a:xfrm>
            <a:off x="6629400" y="1363663"/>
            <a:ext cx="5562600" cy="4141787"/>
          </a:xfrm>
          <a:prstGeom prst="rect">
            <a:avLst/>
          </a:prstGeom>
        </p:spPr>
        <p:txBody>
          <a:bodyPr/>
          <a:lstStyle/>
          <a:p>
            <a:pPr marL="571500" indent="-571500">
              <a:buFont typeface="Wingdings" panose="05000000000000000000" pitchFamily="2" charset="2"/>
              <a:buChar char="§"/>
            </a:pPr>
            <a:r>
              <a:rPr lang="en-AU" sz="4000" dirty="0">
                <a:solidFill>
                  <a:srgbClr val="E65225"/>
                </a:solidFill>
                <a:latin typeface="Proxima Nova Semibold"/>
              </a:rPr>
              <a:t>User testing</a:t>
            </a:r>
          </a:p>
          <a:p>
            <a:pPr marL="571500" indent="-571500">
              <a:buFont typeface="Wingdings" panose="05000000000000000000" pitchFamily="2" charset="2"/>
              <a:buChar char="§"/>
            </a:pPr>
            <a:r>
              <a:rPr lang="en-AU" sz="4000" dirty="0">
                <a:solidFill>
                  <a:srgbClr val="E65225"/>
                </a:solidFill>
                <a:latin typeface="Proxima Nova Semibold"/>
              </a:rPr>
              <a:t>OS / browser testing</a:t>
            </a:r>
          </a:p>
          <a:p>
            <a:pPr marL="571500" indent="-571500">
              <a:buFont typeface="Wingdings" panose="05000000000000000000" pitchFamily="2" charset="2"/>
              <a:buChar char="§"/>
            </a:pPr>
            <a:r>
              <a:rPr lang="en-AU" sz="4000" dirty="0">
                <a:solidFill>
                  <a:srgbClr val="E65225"/>
                </a:solidFill>
                <a:latin typeface="Proxima Nova Semibold"/>
              </a:rPr>
              <a:t>Consultation</a:t>
            </a:r>
          </a:p>
          <a:p>
            <a:pPr marL="571500" indent="-571500">
              <a:buFont typeface="Wingdings" panose="05000000000000000000" pitchFamily="2" charset="2"/>
              <a:buChar char="§"/>
            </a:pPr>
            <a:r>
              <a:rPr lang="en-AU" sz="4000" dirty="0">
                <a:solidFill>
                  <a:srgbClr val="E65225"/>
                </a:solidFill>
                <a:latin typeface="Proxima Nova Semibold"/>
              </a:rPr>
              <a:t>Accessible documents</a:t>
            </a:r>
          </a:p>
          <a:p>
            <a:pPr marL="571500" indent="-571500">
              <a:buFont typeface="Wingdings" panose="05000000000000000000" pitchFamily="2" charset="2"/>
              <a:buChar char="§"/>
            </a:pPr>
            <a:endParaRPr lang="en-AU" dirty="0"/>
          </a:p>
          <a:p>
            <a:pPr marL="0" indent="0">
              <a:buNone/>
            </a:pPr>
            <a:endParaRPr lang="en-AU" dirty="0"/>
          </a:p>
        </p:txBody>
      </p:sp>
    </p:spTree>
    <p:extLst>
      <p:ext uri="{BB962C8B-B14F-4D97-AF65-F5344CB8AC3E}">
        <p14:creationId xmlns:p14="http://schemas.microsoft.com/office/powerpoint/2010/main" val="2121347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a:t>No flashing</a:t>
            </a:r>
          </a:p>
        </p:txBody>
      </p:sp>
      <p:sp>
        <p:nvSpPr>
          <p:cNvPr id="6" name="Subtitle 5"/>
          <p:cNvSpPr>
            <a:spLocks noGrp="1"/>
          </p:cNvSpPr>
          <p:nvPr>
            <p:ph type="subTitle" idx="1"/>
          </p:nvPr>
        </p:nvSpPr>
        <p:spPr/>
        <p:txBody>
          <a:bodyPr/>
          <a:lstStyle/>
          <a:p>
            <a:pPr marL="571500" indent="-571500">
              <a:buFont typeface="Arial" panose="020B0604020202020204" pitchFamily="34" charset="0"/>
              <a:buChar char="•"/>
            </a:pPr>
            <a:r>
              <a:rPr lang="en-AU" sz="3600" dirty="0">
                <a:solidFill>
                  <a:schemeClr val="tx1"/>
                </a:solidFill>
              </a:rPr>
              <a:t>Flashing images, especially those with red, should not flicker faster than three times per second. If the image does not have red, it still should not flicker faster than five times per second.</a:t>
            </a:r>
          </a:p>
          <a:p>
            <a:pPr marL="571500" indent="-571500">
              <a:buFont typeface="Arial" panose="020B0604020202020204" pitchFamily="34" charset="0"/>
              <a:buChar char="•"/>
            </a:pPr>
            <a:r>
              <a:rPr lang="en-AU" sz="3600" dirty="0">
                <a:solidFill>
                  <a:schemeClr val="tx1"/>
                </a:solidFill>
              </a:rPr>
              <a:t>Flashing images should not be displayed for a total duration of more than two seconds.</a:t>
            </a:r>
          </a:p>
          <a:p>
            <a:pPr marL="571500" indent="-571500">
              <a:buFont typeface="Arial" panose="020B0604020202020204" pitchFamily="34" charset="0"/>
              <a:buChar char="•"/>
            </a:pPr>
            <a:r>
              <a:rPr lang="en-AU" sz="3600" dirty="0">
                <a:solidFill>
                  <a:schemeClr val="tx1"/>
                </a:solidFill>
              </a:rPr>
              <a:t>Stripes, whirls and concentric circles should not take up a large part of the television screen.</a:t>
            </a:r>
          </a:p>
          <a:p>
            <a:endParaRPr lang="en-AU" sz="3600" dirty="0">
              <a:solidFill>
                <a:schemeClr val="tx1"/>
              </a:solidFill>
            </a:endParaRPr>
          </a:p>
        </p:txBody>
      </p:sp>
    </p:spTree>
    <p:extLst>
      <p:ext uri="{BB962C8B-B14F-4D97-AF65-F5344CB8AC3E}">
        <p14:creationId xmlns:p14="http://schemas.microsoft.com/office/powerpoint/2010/main" val="3126936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000" dirty="0">
                <a:ea typeface="ＭＳ Ｐゴシック" pitchFamily="32" charset="-128"/>
              </a:rPr>
              <a:t>Flickering</a:t>
            </a:r>
            <a:endParaRPr lang="en-AU" altLang="en-US" sz="4000" dirty="0">
              <a:ea typeface="ＭＳ Ｐゴシック" panose="020B0600070205080204" pitchFamily="34" charset="-128"/>
            </a:endParaRPr>
          </a:p>
        </p:txBody>
      </p:sp>
      <p:sp>
        <p:nvSpPr>
          <p:cNvPr id="66563" name="Rectangle 3"/>
          <p:cNvSpPr>
            <a:spLocks noGrp="1" noChangeArrowheads="1"/>
          </p:cNvSpPr>
          <p:nvPr>
            <p:ph type="subTitle" idx="1"/>
          </p:nvPr>
        </p:nvSpPr>
        <p:spPr bwMode="auto">
          <a:xfrm>
            <a:off x="580352" y="1540419"/>
            <a:ext cx="10003149" cy="41417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eaLnBrk="0" fontAlgn="base" hangingPunct="0">
              <a:lnSpc>
                <a:spcPct val="100000"/>
              </a:lnSpc>
              <a:spcBef>
                <a:spcPct val="20000"/>
              </a:spcBef>
              <a:spcAft>
                <a:spcPct val="0"/>
              </a:spcAft>
              <a:buClr>
                <a:srgbClr val="003366"/>
              </a:buClr>
              <a:buSzPct val="75000"/>
            </a:pPr>
            <a:r>
              <a:rPr lang="en-US" altLang="en-US" sz="3600" kern="0" dirty="0">
                <a:solidFill>
                  <a:srgbClr val="000000"/>
                </a:solidFill>
                <a:latin typeface="Proxima Nova Cn Rg" panose="02000506030000020004" pitchFamily="50" charset="0"/>
                <a:ea typeface="ＭＳ Ｐゴシック" pitchFamily="32" charset="-128"/>
              </a:rPr>
              <a:t>Use the PEAT tool:</a:t>
            </a:r>
          </a:p>
          <a:p>
            <a:pPr lvl="0" eaLnBrk="0" fontAlgn="base" hangingPunct="0">
              <a:lnSpc>
                <a:spcPct val="100000"/>
              </a:lnSpc>
              <a:spcBef>
                <a:spcPct val="20000"/>
              </a:spcBef>
              <a:spcAft>
                <a:spcPct val="0"/>
              </a:spcAft>
              <a:buClr>
                <a:srgbClr val="003366"/>
              </a:buClr>
              <a:buSzPct val="75000"/>
            </a:pPr>
            <a:r>
              <a:rPr lang="en-US" altLang="en-US" sz="3600" kern="0" dirty="0">
                <a:solidFill>
                  <a:srgbClr val="003366"/>
                </a:solidFill>
                <a:latin typeface="Proxima Nova Cn Rg" panose="02000506030000020004" pitchFamily="50" charset="0"/>
                <a:ea typeface="ＭＳ Ｐゴシック" pitchFamily="32" charset="-128"/>
                <a:hlinkClick r:id="rId2"/>
              </a:rPr>
              <a:t>http://trace.wisc.edu/peat/</a:t>
            </a:r>
            <a:endParaRPr lang="en-US" altLang="en-US" sz="3600" kern="0" dirty="0">
              <a:solidFill>
                <a:srgbClr val="003366"/>
              </a:solidFill>
              <a:latin typeface="Proxima Nova Cn Rg" panose="02000506030000020004" pitchFamily="50" charset="0"/>
              <a:ea typeface="ＭＳ Ｐゴシック" pitchFamily="32" charset="-128"/>
            </a:endParaRPr>
          </a:p>
          <a:p>
            <a:pPr lvl="0" eaLnBrk="0" fontAlgn="base" hangingPunct="0">
              <a:lnSpc>
                <a:spcPct val="100000"/>
              </a:lnSpc>
              <a:spcBef>
                <a:spcPct val="20000"/>
              </a:spcBef>
              <a:spcAft>
                <a:spcPct val="0"/>
              </a:spcAft>
              <a:buClr>
                <a:srgbClr val="003366"/>
              </a:buClr>
              <a:buSzPct val="75000"/>
            </a:pPr>
            <a:endParaRPr lang="en-US" altLang="en-US" sz="3600" kern="0" dirty="0">
              <a:solidFill>
                <a:srgbClr val="000000"/>
              </a:solidFill>
              <a:latin typeface="Proxima Nova Cn Rg" panose="02000506030000020004" pitchFamily="50" charset="0"/>
              <a:ea typeface="ＭＳ Ｐゴシック" pitchFamily="32" charset="-128"/>
            </a:endParaRPr>
          </a:p>
          <a:p>
            <a:pPr lvl="0" eaLnBrk="0" fontAlgn="base" hangingPunct="0">
              <a:lnSpc>
                <a:spcPct val="100000"/>
              </a:lnSpc>
              <a:spcBef>
                <a:spcPct val="20000"/>
              </a:spcBef>
              <a:spcAft>
                <a:spcPct val="0"/>
              </a:spcAft>
              <a:buClr>
                <a:srgbClr val="003366"/>
              </a:buClr>
              <a:buSzPct val="75000"/>
            </a:pPr>
            <a:endParaRPr lang="en-US" altLang="en-US" sz="3600" kern="0" dirty="0">
              <a:solidFill>
                <a:srgbClr val="000000"/>
              </a:solidFill>
              <a:latin typeface="Proxima Nova Cn Rg" panose="02000506030000020004" pitchFamily="50" charset="0"/>
              <a:ea typeface="ＭＳ Ｐゴシック" pitchFamily="32" charset="-128"/>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035" y="1464114"/>
            <a:ext cx="5638446" cy="4021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49129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Four</a:t>
            </a:r>
          </a:p>
        </p:txBody>
      </p:sp>
      <p:sp>
        <p:nvSpPr>
          <p:cNvPr id="3" name="Text Placeholder 2"/>
          <p:cNvSpPr>
            <a:spLocks noGrp="1"/>
          </p:cNvSpPr>
          <p:nvPr>
            <p:ph type="body" sz="quarter" idx="10"/>
          </p:nvPr>
        </p:nvSpPr>
        <p:spPr/>
        <p:txBody>
          <a:bodyPr/>
          <a:lstStyle/>
          <a:p>
            <a:r>
              <a:rPr lang="en-AU" dirty="0"/>
              <a:t>Accessible content</a:t>
            </a:r>
          </a:p>
        </p:txBody>
      </p:sp>
    </p:spTree>
    <p:extLst>
      <p:ext uri="{BB962C8B-B14F-4D97-AF65-F5344CB8AC3E}">
        <p14:creationId xmlns:p14="http://schemas.microsoft.com/office/powerpoint/2010/main" val="3953185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Accessible content</a:t>
            </a:r>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a:t>Use high contrast colours for any text overlaying video content</a:t>
            </a:r>
          </a:p>
          <a:p>
            <a:pPr lvl="2">
              <a:buFont typeface="Wingdings" pitchFamily="-107" charset="2"/>
              <a:buChar char="§"/>
              <a:defRPr/>
            </a:pPr>
            <a:r>
              <a:rPr lang="en-AU" sz="4000" dirty="0"/>
              <a:t>Do not convey information with colour alone</a:t>
            </a:r>
          </a:p>
          <a:p>
            <a:pPr lvl="2">
              <a:buFont typeface="Wingdings" pitchFamily="-107" charset="2"/>
              <a:buChar char="§"/>
              <a:defRPr/>
            </a:pPr>
            <a:r>
              <a:rPr lang="en-AU" sz="4000" dirty="0"/>
              <a:t>Avoid patterned backgrounds</a:t>
            </a:r>
          </a:p>
        </p:txBody>
      </p:sp>
    </p:spTree>
    <p:extLst>
      <p:ext uri="{BB962C8B-B14F-4D97-AF65-F5344CB8AC3E}">
        <p14:creationId xmlns:p14="http://schemas.microsoft.com/office/powerpoint/2010/main" val="4576406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a:p>
        </p:txBody>
      </p:sp>
      <p:sp>
        <p:nvSpPr>
          <p:cNvPr id="3" name="Title 2"/>
          <p:cNvSpPr>
            <a:spLocks noGrp="1"/>
          </p:cNvSpPr>
          <p:nvPr>
            <p:ph type="ctrTitle"/>
          </p:nvPr>
        </p:nvSpPr>
        <p:spPr/>
        <p:txBody>
          <a:bodyPr/>
          <a:lstStyle/>
          <a:p>
            <a:r>
              <a:rPr lang="en-AU" dirty="0"/>
              <a:t>Low colour contrast</a:t>
            </a:r>
          </a:p>
        </p:txBody>
      </p:sp>
      <p:pic>
        <p:nvPicPr>
          <p:cNvPr id="4" name="Picture 5" descr="Captions are white text on a light green background and very difficult to read"/>
          <p:cNvPicPr>
            <a:picLocks noChangeAspect="1" noChangeArrowheads="1"/>
          </p:cNvPicPr>
          <p:nvPr/>
        </p:nvPicPr>
        <p:blipFill rotWithShape="1">
          <a:blip r:embed="rId2">
            <a:extLst>
              <a:ext uri="{28A0092B-C50C-407E-A947-70E740481C1C}">
                <a14:useLocalDpi xmlns:a14="http://schemas.microsoft.com/office/drawing/2010/main" val="0"/>
              </a:ext>
            </a:extLst>
          </a:blip>
          <a:srcRect b="5418"/>
          <a:stretch/>
        </p:blipFill>
        <p:spPr bwMode="auto">
          <a:xfrm>
            <a:off x="847256" y="1363662"/>
            <a:ext cx="10497488" cy="5213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77213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Five</a:t>
            </a:r>
          </a:p>
        </p:txBody>
      </p:sp>
      <p:sp>
        <p:nvSpPr>
          <p:cNvPr id="3" name="Text Placeholder 2"/>
          <p:cNvSpPr>
            <a:spLocks noGrp="1"/>
          </p:cNvSpPr>
          <p:nvPr>
            <p:ph type="body" sz="quarter" idx="10"/>
          </p:nvPr>
        </p:nvSpPr>
        <p:spPr/>
        <p:txBody>
          <a:bodyPr/>
          <a:lstStyle/>
          <a:p>
            <a:r>
              <a:rPr lang="en-AU" dirty="0"/>
              <a:t>Accessible transcripts</a:t>
            </a:r>
          </a:p>
        </p:txBody>
      </p:sp>
    </p:spTree>
    <p:extLst>
      <p:ext uri="{BB962C8B-B14F-4D97-AF65-F5344CB8AC3E}">
        <p14:creationId xmlns:p14="http://schemas.microsoft.com/office/powerpoint/2010/main" val="1546498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Accessible transcript</a:t>
            </a:r>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a:t>Be in an accessible format</a:t>
            </a:r>
          </a:p>
          <a:p>
            <a:pPr lvl="2">
              <a:buFont typeface="Wingdings" pitchFamily="-107" charset="2"/>
              <a:buChar char="§"/>
              <a:defRPr/>
            </a:pPr>
            <a:r>
              <a:rPr lang="en-AU" sz="4000" dirty="0"/>
              <a:t>Identify the speakers and include all speech</a:t>
            </a:r>
          </a:p>
          <a:p>
            <a:pPr lvl="2">
              <a:buFont typeface="Wingdings" pitchFamily="-107" charset="2"/>
              <a:buChar char="§"/>
              <a:defRPr/>
            </a:pPr>
            <a:r>
              <a:rPr lang="en-AU" sz="4000" dirty="0"/>
              <a:t>Include relevant information about the speech </a:t>
            </a:r>
          </a:p>
          <a:p>
            <a:pPr lvl="2">
              <a:buFont typeface="Wingdings" pitchFamily="-107" charset="2"/>
              <a:buChar char="§"/>
              <a:defRPr/>
            </a:pPr>
            <a:r>
              <a:rPr lang="en-AU" sz="4000" dirty="0"/>
              <a:t>Include relevant non-speech audio information</a:t>
            </a:r>
          </a:p>
          <a:p>
            <a:pPr lvl="2">
              <a:buFont typeface="Wingdings" pitchFamily="-107" charset="2"/>
              <a:buChar char="§"/>
              <a:defRPr/>
            </a:pPr>
            <a:r>
              <a:rPr lang="en-AU" sz="4000" dirty="0"/>
              <a:t>Include any textual or graphical information </a:t>
            </a:r>
          </a:p>
          <a:p>
            <a:endParaRPr lang="en-AU" dirty="0"/>
          </a:p>
        </p:txBody>
      </p:sp>
    </p:spTree>
    <p:extLst>
      <p:ext uri="{BB962C8B-B14F-4D97-AF65-F5344CB8AC3E}">
        <p14:creationId xmlns:p14="http://schemas.microsoft.com/office/powerpoint/2010/main" val="2839234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Accessible transcript</a:t>
            </a:r>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a:t>Include a description of on-screen events and important changes of scene</a:t>
            </a:r>
          </a:p>
          <a:p>
            <a:pPr lvl="2">
              <a:buFont typeface="Wingdings" pitchFamily="-107" charset="2"/>
              <a:buChar char="§"/>
              <a:defRPr/>
            </a:pPr>
            <a:r>
              <a:rPr lang="en-AU" sz="4000" dirty="0"/>
              <a:t>Indicate the end of the transcript if on the same page as the video or provide a mechanism to return to the video if on another page.</a:t>
            </a:r>
          </a:p>
          <a:p>
            <a:endParaRPr lang="en-AU" dirty="0"/>
          </a:p>
        </p:txBody>
      </p:sp>
    </p:spTree>
    <p:extLst>
      <p:ext uri="{BB962C8B-B14F-4D97-AF65-F5344CB8AC3E}">
        <p14:creationId xmlns:p14="http://schemas.microsoft.com/office/powerpoint/2010/main" val="2014409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Six</a:t>
            </a:r>
          </a:p>
        </p:txBody>
      </p:sp>
      <p:sp>
        <p:nvSpPr>
          <p:cNvPr id="3" name="Text Placeholder 2"/>
          <p:cNvSpPr>
            <a:spLocks noGrp="1"/>
          </p:cNvSpPr>
          <p:nvPr>
            <p:ph type="body" sz="quarter" idx="10"/>
          </p:nvPr>
        </p:nvSpPr>
        <p:spPr/>
        <p:txBody>
          <a:bodyPr/>
          <a:lstStyle/>
          <a:p>
            <a:r>
              <a:rPr lang="en-AU" dirty="0"/>
              <a:t>Accessible captions</a:t>
            </a:r>
          </a:p>
        </p:txBody>
      </p:sp>
    </p:spTree>
    <p:extLst>
      <p:ext uri="{BB962C8B-B14F-4D97-AF65-F5344CB8AC3E}">
        <p14:creationId xmlns:p14="http://schemas.microsoft.com/office/powerpoint/2010/main" val="5120534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Accessible captions</a:t>
            </a:r>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a:t>Synchronised to appear at the same time as the sound they are captioning</a:t>
            </a:r>
          </a:p>
          <a:p>
            <a:pPr lvl="2">
              <a:buFont typeface="Wingdings" pitchFamily="-107" charset="2"/>
              <a:buChar char="§"/>
              <a:defRPr/>
            </a:pPr>
            <a:r>
              <a:rPr lang="en-AU" sz="4000" dirty="0"/>
              <a:t>Include all important audio information</a:t>
            </a:r>
          </a:p>
          <a:p>
            <a:pPr lvl="2">
              <a:buFont typeface="Wingdings" pitchFamily="-107" charset="2"/>
              <a:buChar char="§"/>
              <a:defRPr/>
            </a:pPr>
            <a:r>
              <a:rPr lang="en-AU" sz="4000" dirty="0"/>
              <a:t>Can be read</a:t>
            </a:r>
          </a:p>
          <a:p>
            <a:pPr marL="1020762" lvl="3" indent="-571500">
              <a:buFont typeface="Proxima Nova Cn Rg" panose="02000506030000020004" charset="0"/>
              <a:buChar char="—"/>
              <a:defRPr/>
            </a:pPr>
            <a:r>
              <a:rPr lang="en-AU" sz="3600" dirty="0"/>
              <a:t>Sufficient colour contrast between background and caption text </a:t>
            </a:r>
          </a:p>
          <a:p>
            <a:pPr marL="1020762" lvl="3" indent="-571500">
              <a:buFont typeface="Proxima Nova Cn Rg" panose="02000506030000020004" charset="0"/>
              <a:buChar char="—"/>
              <a:defRPr/>
            </a:pPr>
            <a:r>
              <a:rPr lang="en-AU" sz="3600" dirty="0"/>
              <a:t>Appear on the screen for enough time</a:t>
            </a:r>
          </a:p>
        </p:txBody>
      </p:sp>
    </p:spTree>
    <p:extLst>
      <p:ext uri="{BB962C8B-B14F-4D97-AF65-F5344CB8AC3E}">
        <p14:creationId xmlns:p14="http://schemas.microsoft.com/office/powerpoint/2010/main" val="3100099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Our Products</a:t>
            </a:r>
          </a:p>
        </p:txBody>
      </p:sp>
      <p:sp>
        <p:nvSpPr>
          <p:cNvPr id="3" name="Subtitle 2"/>
          <p:cNvSpPr>
            <a:spLocks noGrp="1"/>
          </p:cNvSpPr>
          <p:nvPr>
            <p:ph type="subTitle" idx="1"/>
          </p:nvPr>
        </p:nvSpPr>
        <p:spPr/>
        <p:txBody>
          <a:bodyPr/>
          <a:lstStyle/>
          <a:p>
            <a:pPr marL="571500" indent="-571500">
              <a:buFont typeface="Wingdings" panose="05000000000000000000" pitchFamily="2" charset="2"/>
              <a:buChar char="§"/>
            </a:pPr>
            <a:r>
              <a:rPr lang="en-AU" dirty="0" err="1"/>
              <a:t>OzPlayer</a:t>
            </a:r>
            <a:endParaRPr lang="en-AU" dirty="0"/>
          </a:p>
          <a:p>
            <a:pPr marL="571500" indent="-571500">
              <a:buFont typeface="Wingdings" panose="05000000000000000000" pitchFamily="2" charset="2"/>
              <a:buChar char="§"/>
            </a:pPr>
            <a:r>
              <a:rPr lang="en-AU" dirty="0"/>
              <a:t>OzART</a:t>
            </a:r>
          </a:p>
          <a:p>
            <a:pPr marL="571500" indent="-571500">
              <a:buFont typeface="Wingdings" panose="05000000000000000000" pitchFamily="2" charset="2"/>
              <a:buChar char="§"/>
            </a:pPr>
            <a:r>
              <a:rPr lang="en-AU" dirty="0"/>
              <a:t>OzWiki</a:t>
            </a:r>
          </a:p>
          <a:p>
            <a:endParaRPr lang="en-AU" dirty="0"/>
          </a:p>
        </p:txBody>
      </p:sp>
      <p:sp>
        <p:nvSpPr>
          <p:cNvPr id="4" name="Text Placeholder 3"/>
          <p:cNvSpPr>
            <a:spLocks noGrp="1"/>
          </p:cNvSpPr>
          <p:nvPr>
            <p:ph type="body" sz="quarter" idx="4294967295"/>
          </p:nvPr>
        </p:nvSpPr>
        <p:spPr>
          <a:xfrm>
            <a:off x="5562600" y="1363663"/>
            <a:ext cx="6629400" cy="4141787"/>
          </a:xfrm>
          <a:prstGeom prst="rect">
            <a:avLst/>
          </a:prstGeom>
        </p:spPr>
        <p:txBody>
          <a:bodyPr/>
          <a:lstStyle/>
          <a:p>
            <a:pPr marL="0" indent="0">
              <a:buNone/>
            </a:pPr>
            <a:r>
              <a:rPr lang="en-AU" sz="3600" dirty="0">
                <a:latin typeface="Proxima Nova Semibold"/>
              </a:rPr>
              <a:t>More information:</a:t>
            </a:r>
          </a:p>
          <a:p>
            <a:pPr marL="0" indent="0">
              <a:buNone/>
            </a:pPr>
            <a:r>
              <a:rPr lang="en-AU" sz="3600" dirty="0">
                <a:latin typeface="Proxima Nova Semibold"/>
              </a:rPr>
              <a:t>www.accessibilityoz.com.au</a:t>
            </a:r>
          </a:p>
        </p:txBody>
      </p:sp>
    </p:spTree>
    <p:extLst>
      <p:ext uri="{BB962C8B-B14F-4D97-AF65-F5344CB8AC3E}">
        <p14:creationId xmlns:p14="http://schemas.microsoft.com/office/powerpoint/2010/main" val="1548053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Accessible captions</a:t>
            </a:r>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a:t>There are no periods without captions</a:t>
            </a:r>
          </a:p>
          <a:p>
            <a:pPr lvl="2">
              <a:buFont typeface="Wingdings" pitchFamily="-107" charset="2"/>
              <a:buChar char="§"/>
              <a:defRPr/>
            </a:pPr>
            <a:r>
              <a:rPr lang="en-AU" sz="4000" dirty="0"/>
              <a:t>Attribute speech to a particular speaker and identify all changes in speaker</a:t>
            </a:r>
          </a:p>
          <a:p>
            <a:pPr lvl="2">
              <a:buFont typeface="Wingdings" pitchFamily="-107" charset="2"/>
              <a:buChar char="§"/>
              <a:defRPr/>
            </a:pPr>
            <a:r>
              <a:rPr lang="en-AU" sz="4000" dirty="0"/>
              <a:t>Do not contain important information not included in the video</a:t>
            </a:r>
          </a:p>
          <a:p>
            <a:endParaRPr lang="en-AU" dirty="0"/>
          </a:p>
        </p:txBody>
      </p:sp>
    </p:spTree>
    <p:extLst>
      <p:ext uri="{BB962C8B-B14F-4D97-AF65-F5344CB8AC3E}">
        <p14:creationId xmlns:p14="http://schemas.microsoft.com/office/powerpoint/2010/main" val="38960941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YouTube captioning</a:t>
            </a:r>
          </a:p>
        </p:txBody>
      </p:sp>
      <p:sp>
        <p:nvSpPr>
          <p:cNvPr id="3" name="Subtitle 2"/>
          <p:cNvSpPr>
            <a:spLocks noGrp="1"/>
          </p:cNvSpPr>
          <p:nvPr>
            <p:ph type="subTitle" idx="1"/>
          </p:nvPr>
        </p:nvSpPr>
        <p:spPr/>
        <p:txBody>
          <a:bodyPr/>
          <a:lstStyle/>
          <a:p>
            <a:endParaRPr lang="en-AU"/>
          </a:p>
        </p:txBody>
      </p:sp>
      <p:sp>
        <p:nvSpPr>
          <p:cNvPr id="4" name="Text Placeholder 3"/>
          <p:cNvSpPr>
            <a:spLocks noGrp="1"/>
          </p:cNvSpPr>
          <p:nvPr>
            <p:ph type="body" sz="quarter" idx="13"/>
          </p:nvPr>
        </p:nvSpPr>
        <p:spPr>
          <a:xfrm>
            <a:off x="9314328" y="1363663"/>
            <a:ext cx="2534771" cy="4141787"/>
          </a:xfrm>
        </p:spPr>
        <p:txBody>
          <a:bodyPr/>
          <a:lstStyle/>
          <a:p>
            <a:pPr marL="0" indent="0">
              <a:buNone/>
            </a:pPr>
            <a:endParaRPr lang="en-AU" sz="3200" dirty="0"/>
          </a:p>
        </p:txBody>
      </p:sp>
      <p:sp>
        <p:nvSpPr>
          <p:cNvPr id="5" name="TextBox 4" hidden="1"/>
          <p:cNvSpPr txBox="1"/>
          <p:nvPr/>
        </p:nvSpPr>
        <p:spPr>
          <a:xfrm>
            <a:off x="4404465" y="2556652"/>
            <a:ext cx="3641271" cy="20313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Screenshot of a video. What is actually being said is 'Ah, man... just hold the phone up in the air and let me hear the ocean.' What the YouTube auto-captioning feature captioned is 'uh red just hold the phone up in the end of the indians'.</a:t>
            </a:r>
          </a:p>
        </p:txBody>
      </p:sp>
      <p:pic>
        <p:nvPicPr>
          <p:cNvPr id="6" name="Picture 5" descr="Screenshot of a video. What is actually being said is 'Ah, man... just hold the phone up in the air and let me hear the ocean.' What the YouTube auto-captioning feature captioned is 'uh red just hold the phone up in the end of the india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261523"/>
            <a:ext cx="8572500" cy="4372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1638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Step Seven</a:t>
            </a:r>
          </a:p>
        </p:txBody>
      </p:sp>
      <p:sp>
        <p:nvSpPr>
          <p:cNvPr id="3" name="Text Placeholder 2"/>
          <p:cNvSpPr>
            <a:spLocks noGrp="1"/>
          </p:cNvSpPr>
          <p:nvPr>
            <p:ph type="body" sz="quarter" idx="10"/>
          </p:nvPr>
        </p:nvSpPr>
        <p:spPr/>
        <p:txBody>
          <a:bodyPr/>
          <a:lstStyle/>
          <a:p>
            <a:r>
              <a:rPr lang="en-AU" dirty="0"/>
              <a:t>Accessible audio descriptions</a:t>
            </a:r>
          </a:p>
        </p:txBody>
      </p:sp>
    </p:spTree>
    <p:extLst>
      <p:ext uri="{BB962C8B-B14F-4D97-AF65-F5344CB8AC3E}">
        <p14:creationId xmlns:p14="http://schemas.microsoft.com/office/powerpoint/2010/main" val="7764123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Accessible audio descriptions</a:t>
            </a:r>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a:t>Adequately describes all important visual information</a:t>
            </a:r>
          </a:p>
          <a:p>
            <a:pPr lvl="2">
              <a:buFont typeface="Wingdings" pitchFamily="-107" charset="2"/>
              <a:buChar char="§"/>
              <a:defRPr/>
            </a:pPr>
            <a:r>
              <a:rPr lang="en-AU" sz="4000" dirty="0"/>
              <a:t>Does not impact on other speech or important sounds</a:t>
            </a:r>
          </a:p>
          <a:p>
            <a:pPr marL="1020762" lvl="3" indent="-571500">
              <a:buFont typeface="Proxima Nova Cn Rg" panose="02000506030000020004" charset="0"/>
              <a:buChar char="—"/>
              <a:defRPr/>
            </a:pPr>
            <a:r>
              <a:rPr lang="en-AU" sz="3600" dirty="0"/>
              <a:t>May need to create an alternative video which includes pauses to allow sufficient time for information to be delivered at the appropriate point (extended audio description)</a:t>
            </a:r>
          </a:p>
          <a:p>
            <a:endParaRPr lang="en-AU" dirty="0"/>
          </a:p>
        </p:txBody>
      </p:sp>
    </p:spTree>
    <p:extLst>
      <p:ext uri="{BB962C8B-B14F-4D97-AF65-F5344CB8AC3E}">
        <p14:creationId xmlns:p14="http://schemas.microsoft.com/office/powerpoint/2010/main" val="3707017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Accessible audio description</a:t>
            </a:r>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a:t>Can be heard</a:t>
            </a:r>
          </a:p>
          <a:p>
            <a:pPr marL="1020762" lvl="3" indent="-571500">
              <a:buFont typeface="Proxima Nova Cn Rg" panose="02000506030000020004" charset="0"/>
              <a:buChar char="—"/>
              <a:defRPr/>
            </a:pPr>
            <a:r>
              <a:rPr lang="en-AU" sz="3600" dirty="0"/>
              <a:t>Is distinguishable from the audio content in the video itself</a:t>
            </a:r>
          </a:p>
          <a:p>
            <a:pPr lvl="2">
              <a:buFont typeface="Wingdings" pitchFamily="-107" charset="2"/>
              <a:buChar char="§"/>
              <a:defRPr/>
            </a:pPr>
            <a:r>
              <a:rPr lang="en-AU" sz="4000" dirty="0"/>
              <a:t>Contains only information included in the video</a:t>
            </a:r>
          </a:p>
          <a:p>
            <a:endParaRPr lang="en-AU" dirty="0"/>
          </a:p>
        </p:txBody>
      </p:sp>
    </p:spTree>
    <p:extLst>
      <p:ext uri="{BB962C8B-B14F-4D97-AF65-F5344CB8AC3E}">
        <p14:creationId xmlns:p14="http://schemas.microsoft.com/office/powerpoint/2010/main" val="3137291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Example extended Audio Descriptions</a:t>
            </a:r>
            <a:br>
              <a:rPr lang="en-AU" dirty="0"/>
            </a:br>
            <a:endParaRPr lang="en-AU" sz="3200" dirty="0"/>
          </a:p>
        </p:txBody>
      </p:sp>
      <p:sp>
        <p:nvSpPr>
          <p:cNvPr id="3" name="Text Placeholder 2"/>
          <p:cNvSpPr>
            <a:spLocks noGrp="1"/>
          </p:cNvSpPr>
          <p:nvPr>
            <p:ph type="body" sz="quarter" idx="10"/>
          </p:nvPr>
        </p:nvSpPr>
        <p:spPr/>
        <p:txBody>
          <a:bodyPr/>
          <a:lstStyle/>
          <a:p>
            <a:r>
              <a:rPr lang="en-AU" sz="4400" dirty="0"/>
              <a:t>A11yoz.com/</a:t>
            </a:r>
            <a:r>
              <a:rPr lang="en-AU" sz="4400" dirty="0" err="1"/>
              <a:t>ead</a:t>
            </a:r>
            <a:endParaRPr lang="en-AU" sz="4400" dirty="0"/>
          </a:p>
        </p:txBody>
      </p:sp>
    </p:spTree>
    <p:extLst>
      <p:ext uri="{BB962C8B-B14F-4D97-AF65-F5344CB8AC3E}">
        <p14:creationId xmlns:p14="http://schemas.microsoft.com/office/powerpoint/2010/main" val="42872640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Example automated captions</a:t>
            </a:r>
            <a:br>
              <a:rPr lang="en-AU" dirty="0"/>
            </a:br>
            <a:endParaRPr lang="en-AU" sz="3200" dirty="0"/>
          </a:p>
        </p:txBody>
      </p:sp>
      <p:sp>
        <p:nvSpPr>
          <p:cNvPr id="3" name="Text Placeholder 2"/>
          <p:cNvSpPr>
            <a:spLocks noGrp="1"/>
          </p:cNvSpPr>
          <p:nvPr>
            <p:ph type="body" sz="quarter" idx="10"/>
          </p:nvPr>
        </p:nvSpPr>
        <p:spPr/>
        <p:txBody>
          <a:bodyPr/>
          <a:lstStyle/>
          <a:p>
            <a:r>
              <a:rPr lang="en-AU" sz="4400" dirty="0"/>
              <a:t>A11yoz.com/</a:t>
            </a:r>
            <a:r>
              <a:rPr lang="en-AU" sz="4400" dirty="0" err="1"/>
              <a:t>captionfail</a:t>
            </a:r>
            <a:endParaRPr lang="en-AU" sz="4400" dirty="0"/>
          </a:p>
        </p:txBody>
      </p:sp>
    </p:spTree>
    <p:extLst>
      <p:ext uri="{BB962C8B-B14F-4D97-AF65-F5344CB8AC3E}">
        <p14:creationId xmlns:p14="http://schemas.microsoft.com/office/powerpoint/2010/main" val="12295867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ltLang="en-US" b="1" dirty="0">
                <a:ea typeface="ＭＳ Ｐゴシック" pitchFamily="32" charset="-128"/>
              </a:rPr>
              <a:t>Questions?</a:t>
            </a:r>
            <a:endParaRPr lang="en-US" b="1" dirty="0">
              <a:cs typeface="ＭＳ Ｐゴシック" charset="-128"/>
            </a:endParaRPr>
          </a:p>
        </p:txBody>
      </p:sp>
      <p:sp>
        <p:nvSpPr>
          <p:cNvPr id="10" name="Rectangle 3"/>
          <p:cNvSpPr txBox="1">
            <a:spLocks noChangeArrowheads="1"/>
          </p:cNvSpPr>
          <p:nvPr/>
        </p:nvSpPr>
        <p:spPr>
          <a:xfrm>
            <a:off x="2770188" y="3454400"/>
            <a:ext cx="6737350" cy="1384300"/>
          </a:xfrm>
          <a:prstGeom prst="rect">
            <a:avLst/>
          </a:prstGeom>
        </p:spPr>
        <p:txBody>
          <a:bodyPr anchor="b"/>
          <a:lstStyle/>
          <a:p>
            <a:pPr marL="0" marR="0" lvl="0" indent="0" defTabSz="914400" eaLnBrk="1" fontAlgn="auto" latinLnBrk="0" hangingPunct="1">
              <a:lnSpc>
                <a:spcPct val="100000"/>
              </a:lnSpc>
              <a:spcBef>
                <a:spcPct val="20000"/>
              </a:spcBef>
              <a:spcAft>
                <a:spcPts val="0"/>
              </a:spcAft>
              <a:buClr>
                <a:schemeClr val="tx1"/>
              </a:buClr>
              <a:buSzPct val="75000"/>
              <a:buFont typeface="Wingdings" charset="2"/>
              <a:buNone/>
              <a:tabLst/>
              <a:defRPr/>
            </a:pPr>
            <a:endParaRPr kumimoji="0" lang="en-AU" sz="3300" b="0" i="0" u="none" strike="noStrike" kern="0" cap="none" spc="0" normalizeH="0" baseline="0" noProof="0" dirty="0">
              <a:ln>
                <a:noFill/>
              </a:ln>
              <a:solidFill>
                <a:schemeClr val="bg1"/>
              </a:solidFill>
              <a:effectLst/>
              <a:uLnTx/>
              <a:uFillTx/>
              <a:ea typeface="ＭＳ Ｐゴシック" charset="-128"/>
            </a:endParaRPr>
          </a:p>
        </p:txBody>
      </p:sp>
      <p:sp>
        <p:nvSpPr>
          <p:cNvPr id="32772" name="TextBox 13"/>
          <p:cNvSpPr txBox="1">
            <a:spLocks noChangeArrowheads="1"/>
          </p:cNvSpPr>
          <p:nvPr/>
        </p:nvSpPr>
        <p:spPr bwMode="auto">
          <a:xfrm>
            <a:off x="7391400" y="6597650"/>
            <a:ext cx="1657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68927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dirty="0">
                <a:ea typeface="ＭＳ Ｐゴシック" pitchFamily="34" charset="-128"/>
              </a:rPr>
              <a:t>PDFs and accessibility</a:t>
            </a:r>
            <a:endParaRPr lang="en-AU" altLang="en-US" sz="3600" dirty="0">
              <a:ea typeface="ＭＳ Ｐゴシック" pitchFamily="34" charset="-128"/>
            </a:endParaRPr>
          </a:p>
        </p:txBody>
      </p:sp>
    </p:spTree>
    <p:extLst>
      <p:ext uri="{BB962C8B-B14F-4D97-AF65-F5344CB8AC3E}">
        <p14:creationId xmlns:p14="http://schemas.microsoft.com/office/powerpoint/2010/main" val="2456467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95268" y="1122363"/>
            <a:ext cx="5182408" cy="3973512"/>
          </a:xfrm>
        </p:spPr>
        <p:txBody>
          <a:bodyPr/>
          <a:lstStyle/>
          <a:p>
            <a:r>
              <a:rPr lang="en-AU" dirty="0"/>
              <a:t>Down Under in the Dark Ages </a:t>
            </a:r>
          </a:p>
        </p:txBody>
      </p:sp>
    </p:spTree>
    <p:extLst>
      <p:ext uri="{BB962C8B-B14F-4D97-AF65-F5344CB8AC3E}">
        <p14:creationId xmlns:p14="http://schemas.microsoft.com/office/powerpoint/2010/main" val="2207215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Videos</a:t>
            </a:r>
          </a:p>
        </p:txBody>
      </p:sp>
      <p:sp>
        <p:nvSpPr>
          <p:cNvPr id="3" name="Text Placeholder 2"/>
          <p:cNvSpPr>
            <a:spLocks noGrp="1"/>
          </p:cNvSpPr>
          <p:nvPr>
            <p:ph type="body" sz="quarter" idx="10"/>
          </p:nvPr>
        </p:nvSpPr>
        <p:spPr/>
        <p:txBody>
          <a:bodyPr/>
          <a:lstStyle/>
          <a:p>
            <a:r>
              <a:rPr lang="en-AU" dirty="0"/>
              <a:t>It’s more than just writing a transcript</a:t>
            </a:r>
          </a:p>
        </p:txBody>
      </p:sp>
    </p:spTree>
    <p:extLst>
      <p:ext uri="{BB962C8B-B14F-4D97-AF65-F5344CB8AC3E}">
        <p14:creationId xmlns:p14="http://schemas.microsoft.com/office/powerpoint/2010/main" val="5357320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Down Under in the Dark Ages</a:t>
            </a:r>
          </a:p>
        </p:txBody>
      </p:sp>
      <p:sp>
        <p:nvSpPr>
          <p:cNvPr id="3" name="Subtitle 2"/>
          <p:cNvSpPr>
            <a:spLocks noGrp="1"/>
          </p:cNvSpPr>
          <p:nvPr>
            <p:ph type="subTitle" idx="1"/>
          </p:nvPr>
        </p:nvSpPr>
        <p:spPr/>
        <p:txBody>
          <a:bodyPr/>
          <a:lstStyle/>
          <a:p>
            <a:r>
              <a:rPr lang="en-AU" dirty="0"/>
              <a:t>The Australian Government conducted an enquiry into the accessibility of PDF:</a:t>
            </a:r>
          </a:p>
          <a:p>
            <a:pPr marL="571500" lvl="1" indent="-571500">
              <a:buSzPct val="75000"/>
              <a:buFont typeface="Wingdings" panose="05000000000000000000" pitchFamily="2" charset="2"/>
              <a:buChar char="§"/>
            </a:pPr>
            <a:r>
              <a:rPr lang="en-AU" dirty="0">
                <a:latin typeface="Proxima Nova Semibold"/>
              </a:rPr>
              <a:t>Requested public comment</a:t>
            </a:r>
          </a:p>
          <a:p>
            <a:pPr marL="571500" lvl="1" indent="-571500">
              <a:buSzPct val="75000"/>
              <a:buFont typeface="Wingdings" panose="05000000000000000000" pitchFamily="2" charset="2"/>
              <a:buChar char="§"/>
            </a:pPr>
            <a:r>
              <a:rPr lang="en-AU" dirty="0">
                <a:latin typeface="Proxima Nova Semibold"/>
              </a:rPr>
              <a:t>Tested PDFs with blind and low vision users</a:t>
            </a:r>
          </a:p>
          <a:p>
            <a:pPr marL="571500" lvl="1" indent="-571500">
              <a:buSzPct val="75000"/>
              <a:buFont typeface="Wingdings" panose="05000000000000000000" pitchFamily="2" charset="2"/>
              <a:buChar char="§"/>
            </a:pPr>
            <a:r>
              <a:rPr lang="en-AU" dirty="0">
                <a:latin typeface="Proxima Nova Semibold"/>
              </a:rPr>
              <a:t>PDFs were tested against WCAG2</a:t>
            </a:r>
          </a:p>
          <a:p>
            <a:pPr marL="571500" lvl="1" indent="-571500">
              <a:buSzPct val="75000"/>
              <a:buFont typeface="Wingdings" panose="05000000000000000000" pitchFamily="2" charset="2"/>
              <a:buChar char="§"/>
            </a:pPr>
            <a:r>
              <a:rPr lang="en-AU" dirty="0">
                <a:latin typeface="Proxima Nova Semibold"/>
              </a:rPr>
              <a:t>Talked to assistive technology manufacturers</a:t>
            </a:r>
          </a:p>
        </p:txBody>
      </p:sp>
    </p:spTree>
    <p:extLst>
      <p:ext uri="{BB962C8B-B14F-4D97-AF65-F5344CB8AC3E}">
        <p14:creationId xmlns:p14="http://schemas.microsoft.com/office/powerpoint/2010/main" val="10780001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 conclusion…</a:t>
            </a:r>
          </a:p>
        </p:txBody>
      </p:sp>
      <p:sp>
        <p:nvSpPr>
          <p:cNvPr id="3" name="Subtitle 2"/>
          <p:cNvSpPr>
            <a:spLocks noGrp="1"/>
          </p:cNvSpPr>
          <p:nvPr>
            <p:ph type="subTitle" idx="1"/>
          </p:nvPr>
        </p:nvSpPr>
        <p:spPr/>
        <p:txBody>
          <a:bodyPr/>
          <a:lstStyle/>
          <a:p>
            <a:r>
              <a:rPr lang="en-AU" dirty="0"/>
              <a:t>PDF was not defined as “accessibility supported” because:</a:t>
            </a:r>
          </a:p>
          <a:p>
            <a:pPr marL="571500" lvl="1" indent="-571500">
              <a:buSzPct val="75000"/>
              <a:buFont typeface="Wingdings" panose="05000000000000000000" pitchFamily="2" charset="2"/>
              <a:buChar char="§"/>
            </a:pPr>
            <a:r>
              <a:rPr lang="en-AU" sz="3600" dirty="0">
                <a:latin typeface="Proxima Nova Semibold"/>
              </a:rPr>
              <a:t>The design of the PDF file</a:t>
            </a:r>
          </a:p>
          <a:p>
            <a:pPr marL="571500" lvl="1" indent="-571500">
              <a:buSzPct val="75000"/>
              <a:buFont typeface="Wingdings" panose="05000000000000000000" pitchFamily="2" charset="2"/>
              <a:buChar char="§"/>
            </a:pPr>
            <a:r>
              <a:rPr lang="en-AU" sz="3600" dirty="0">
                <a:latin typeface="Proxima Nova Semibold"/>
              </a:rPr>
              <a:t>Technical functionality of the assistive technology</a:t>
            </a:r>
          </a:p>
          <a:p>
            <a:pPr marL="571500" lvl="1" indent="-571500">
              <a:buSzPct val="75000"/>
              <a:buFont typeface="Wingdings" panose="05000000000000000000" pitchFamily="2" charset="2"/>
              <a:buChar char="§"/>
            </a:pPr>
            <a:r>
              <a:rPr lang="en-AU" sz="3600" dirty="0">
                <a:latin typeface="Proxima Nova Semibold"/>
              </a:rPr>
              <a:t>Skill of the end user</a:t>
            </a:r>
          </a:p>
        </p:txBody>
      </p:sp>
    </p:spTree>
    <p:extLst>
      <p:ext uri="{BB962C8B-B14F-4D97-AF65-F5344CB8AC3E}">
        <p14:creationId xmlns:p14="http://schemas.microsoft.com/office/powerpoint/2010/main" val="95017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The Australian PDF enquiry</a:t>
            </a:r>
          </a:p>
        </p:txBody>
      </p:sp>
      <p:sp>
        <p:nvSpPr>
          <p:cNvPr id="3" name="Subtitle 2"/>
          <p:cNvSpPr>
            <a:spLocks noGrp="1"/>
          </p:cNvSpPr>
          <p:nvPr>
            <p:ph type="subTitle" idx="1"/>
          </p:nvPr>
        </p:nvSpPr>
        <p:spPr/>
        <p:txBody>
          <a:bodyPr/>
          <a:lstStyle/>
          <a:p>
            <a:r>
              <a:rPr lang="en-AU" sz="3900" dirty="0">
                <a:solidFill>
                  <a:schemeClr val="tx1">
                    <a:lumMod val="85000"/>
                    <a:lumOff val="15000"/>
                  </a:schemeClr>
                </a:solidFill>
              </a:rPr>
              <a:t>“Overall, the Study found that there is </a:t>
            </a:r>
            <a:r>
              <a:rPr lang="en-AU" sz="3900" b="1" dirty="0">
                <a:solidFill>
                  <a:schemeClr val="tx1">
                    <a:lumMod val="85000"/>
                    <a:lumOff val="15000"/>
                  </a:schemeClr>
                </a:solidFill>
              </a:rPr>
              <a:t>insufficient evidence</a:t>
            </a:r>
            <a:r>
              <a:rPr lang="en-AU" sz="3900" dirty="0">
                <a:solidFill>
                  <a:schemeClr val="tx1">
                    <a:lumMod val="85000"/>
                    <a:lumOff val="15000"/>
                  </a:schemeClr>
                </a:solidFill>
              </a:rPr>
              <a:t> to establish that the development of the Portable Document Format and improvements in assistive technologies have advanced enough </a:t>
            </a:r>
            <a:r>
              <a:rPr lang="en-AU" sz="3900" b="1" dirty="0">
                <a:solidFill>
                  <a:schemeClr val="tx1">
                    <a:lumMod val="85000"/>
                    <a:lumOff val="15000"/>
                  </a:schemeClr>
                </a:solidFill>
              </a:rPr>
              <a:t>for PDF files to be considered accessible for people with a disability</a:t>
            </a:r>
            <a:r>
              <a:rPr lang="en-AU" sz="3900" dirty="0">
                <a:solidFill>
                  <a:schemeClr val="tx1">
                    <a:lumMod val="85000"/>
                    <a:lumOff val="15000"/>
                  </a:schemeClr>
                </a:solidFill>
              </a:rPr>
              <a:t>, particularly for those who are blind or have low vision…</a:t>
            </a:r>
          </a:p>
          <a:p>
            <a:endParaRPr lang="en-AU" dirty="0"/>
          </a:p>
        </p:txBody>
      </p:sp>
    </p:spTree>
    <p:extLst>
      <p:ext uri="{BB962C8B-B14F-4D97-AF65-F5344CB8AC3E}">
        <p14:creationId xmlns:p14="http://schemas.microsoft.com/office/powerpoint/2010/main" val="19277867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The Australian PDF enquiry</a:t>
            </a:r>
          </a:p>
        </p:txBody>
      </p:sp>
      <p:sp>
        <p:nvSpPr>
          <p:cNvPr id="3" name="Subtitle 2"/>
          <p:cNvSpPr>
            <a:spLocks noGrp="1"/>
          </p:cNvSpPr>
          <p:nvPr>
            <p:ph type="subTitle" idx="1"/>
          </p:nvPr>
        </p:nvSpPr>
        <p:spPr/>
        <p:txBody>
          <a:bodyPr/>
          <a:lstStyle/>
          <a:p>
            <a:r>
              <a:rPr lang="en-AU" sz="3900" dirty="0">
                <a:solidFill>
                  <a:schemeClr val="tx1">
                    <a:lumMod val="85000"/>
                    <a:lumOff val="15000"/>
                  </a:schemeClr>
                </a:solidFill>
              </a:rPr>
              <a:t>“The Commission’s advice, current October 2010, is therefore that </a:t>
            </a:r>
            <a:r>
              <a:rPr lang="en-AU" sz="3900" b="1" dirty="0">
                <a:solidFill>
                  <a:schemeClr val="tx1">
                    <a:lumMod val="85000"/>
                    <a:lumOff val="15000"/>
                  </a:schemeClr>
                </a:solidFill>
              </a:rPr>
              <a:t>PDF cannot be regarded as a sufficiently accessible format </a:t>
            </a:r>
            <a:r>
              <a:rPr lang="en-AU" sz="3900" dirty="0">
                <a:solidFill>
                  <a:schemeClr val="tx1">
                    <a:lumMod val="85000"/>
                    <a:lumOff val="15000"/>
                  </a:schemeClr>
                </a:solidFill>
              </a:rPr>
              <a:t>to provide a user experience for a person with a disability that is equivalent to that available to a person without a disability, and which is also equivalent to that obtained from using the document marked up in traditional HTML…</a:t>
            </a:r>
          </a:p>
          <a:p>
            <a:endParaRPr lang="en-AU" dirty="0"/>
          </a:p>
        </p:txBody>
      </p:sp>
    </p:spTree>
    <p:extLst>
      <p:ext uri="{BB962C8B-B14F-4D97-AF65-F5344CB8AC3E}">
        <p14:creationId xmlns:p14="http://schemas.microsoft.com/office/powerpoint/2010/main" val="1611151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The Australian PDF enquiry</a:t>
            </a:r>
          </a:p>
        </p:txBody>
      </p:sp>
      <p:sp>
        <p:nvSpPr>
          <p:cNvPr id="3" name="Subtitle 2"/>
          <p:cNvSpPr>
            <a:spLocks noGrp="1"/>
          </p:cNvSpPr>
          <p:nvPr>
            <p:ph type="subTitle" idx="1"/>
          </p:nvPr>
        </p:nvSpPr>
        <p:spPr/>
        <p:txBody>
          <a:bodyPr/>
          <a:lstStyle/>
          <a:p>
            <a:r>
              <a:rPr lang="en-AU" altLang="en-US" sz="3600" dirty="0">
                <a:solidFill>
                  <a:schemeClr val="tx1"/>
                </a:solidFill>
                <a:ea typeface="ＭＳ Ｐゴシック" panose="020B0600070205080204" pitchFamily="34" charset="-128"/>
              </a:rPr>
              <a:t>“The Commission will </a:t>
            </a:r>
            <a:r>
              <a:rPr lang="en-AU" altLang="en-US" sz="3600" b="1" dirty="0">
                <a:solidFill>
                  <a:schemeClr val="tx1"/>
                </a:solidFill>
                <a:ea typeface="ＭＳ Ｐゴシック" panose="020B0600070205080204" pitchFamily="34" charset="-128"/>
              </a:rPr>
              <a:t>review the accessibility of PDF documents again in 2013,</a:t>
            </a:r>
            <a:r>
              <a:rPr lang="en-AU" altLang="en-US" sz="3600" dirty="0">
                <a:solidFill>
                  <a:schemeClr val="tx1"/>
                </a:solidFill>
                <a:ea typeface="ＭＳ Ｐゴシック" panose="020B0600070205080204" pitchFamily="34" charset="-128"/>
              </a:rPr>
              <a:t> by which time it is expected that the provision, support, and utilisation of accessibility features will have improved.”</a:t>
            </a:r>
            <a:endParaRPr lang="en-AU" dirty="0"/>
          </a:p>
        </p:txBody>
      </p:sp>
    </p:spTree>
    <p:extLst>
      <p:ext uri="{BB962C8B-B14F-4D97-AF65-F5344CB8AC3E}">
        <p14:creationId xmlns:p14="http://schemas.microsoft.com/office/powerpoint/2010/main" val="27021185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Down Under in more recent times</a:t>
            </a:r>
          </a:p>
        </p:txBody>
      </p:sp>
    </p:spTree>
    <p:extLst>
      <p:ext uri="{BB962C8B-B14F-4D97-AF65-F5344CB8AC3E}">
        <p14:creationId xmlns:p14="http://schemas.microsoft.com/office/powerpoint/2010/main" val="24425056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Disability Discrimination Act</a:t>
            </a:r>
          </a:p>
        </p:txBody>
      </p:sp>
      <p:sp>
        <p:nvSpPr>
          <p:cNvPr id="3" name="Subtitle 2"/>
          <p:cNvSpPr>
            <a:spLocks noGrp="1"/>
          </p:cNvSpPr>
          <p:nvPr>
            <p:ph type="subTitle" idx="1"/>
          </p:nvPr>
        </p:nvSpPr>
        <p:spPr/>
        <p:txBody>
          <a:bodyPr/>
          <a:lstStyle/>
          <a:p>
            <a:r>
              <a:rPr lang="en-US" dirty="0">
                <a:solidFill>
                  <a:schemeClr val="tx1"/>
                </a:solidFill>
              </a:rPr>
              <a:t>If </a:t>
            </a:r>
            <a:r>
              <a:rPr lang="en-US" b="1" dirty="0">
                <a:solidFill>
                  <a:schemeClr val="tx1"/>
                </a:solidFill>
              </a:rPr>
              <a:t>authors incorporate (accessibility) features into the design of their documents, the resulting accessibility will likely cater for people who use assistive technology</a:t>
            </a:r>
            <a:r>
              <a:rPr lang="en-US" dirty="0">
                <a:solidFill>
                  <a:schemeClr val="tx1"/>
                </a:solidFill>
              </a:rPr>
              <a:t> such as screen-reading software, which has been designed to support these features </a:t>
            </a:r>
            <a:r>
              <a:rPr lang="en-US" b="1" dirty="0">
                <a:solidFill>
                  <a:schemeClr val="tx1"/>
                </a:solidFill>
              </a:rPr>
              <a:t>in desktop/PC environment</a:t>
            </a:r>
            <a:r>
              <a:rPr lang="en-US" dirty="0">
                <a:solidFill>
                  <a:schemeClr val="tx1"/>
                </a:solidFill>
              </a:rPr>
              <a:t>.</a:t>
            </a:r>
            <a:endParaRPr lang="en-AU" dirty="0">
              <a:solidFill>
                <a:schemeClr val="tx1"/>
              </a:solidFill>
            </a:endParaRPr>
          </a:p>
        </p:txBody>
      </p:sp>
    </p:spTree>
    <p:extLst>
      <p:ext uri="{BB962C8B-B14F-4D97-AF65-F5344CB8AC3E}">
        <p14:creationId xmlns:p14="http://schemas.microsoft.com/office/powerpoint/2010/main" val="37316110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Disability Discrimination Act</a:t>
            </a:r>
          </a:p>
        </p:txBody>
      </p:sp>
      <p:sp>
        <p:nvSpPr>
          <p:cNvPr id="3" name="Subtitle 2"/>
          <p:cNvSpPr>
            <a:spLocks noGrp="1"/>
          </p:cNvSpPr>
          <p:nvPr>
            <p:ph type="subTitle" idx="1"/>
          </p:nvPr>
        </p:nvSpPr>
        <p:spPr/>
        <p:txBody>
          <a:bodyPr/>
          <a:lstStyle/>
          <a:p>
            <a:r>
              <a:rPr lang="en-US" dirty="0">
                <a:solidFill>
                  <a:schemeClr val="tx1"/>
                </a:solidFill>
              </a:rPr>
              <a:t>However there is currently </a:t>
            </a:r>
            <a:r>
              <a:rPr lang="en-US" b="1" dirty="0">
                <a:solidFill>
                  <a:schemeClr val="tx1"/>
                </a:solidFill>
              </a:rPr>
              <a:t>a significant limitation on the accessibility of PDF documents in the mobile environment</a:t>
            </a:r>
            <a:r>
              <a:rPr lang="en-US" dirty="0">
                <a:solidFill>
                  <a:schemeClr val="tx1"/>
                </a:solidFill>
              </a:rPr>
              <a:t>, as </a:t>
            </a:r>
            <a:r>
              <a:rPr lang="en-US" b="1" dirty="0">
                <a:solidFill>
                  <a:schemeClr val="tx1"/>
                </a:solidFill>
              </a:rPr>
              <a:t>mobile screen reader technology does not reveal any information contained in the markup tags</a:t>
            </a:r>
            <a:r>
              <a:rPr lang="en-US" dirty="0">
                <a:solidFill>
                  <a:schemeClr val="tx1"/>
                </a:solidFill>
              </a:rPr>
              <a:t>.</a:t>
            </a:r>
            <a:endParaRPr lang="en-AU" dirty="0">
              <a:solidFill>
                <a:schemeClr val="tx1"/>
              </a:solidFill>
            </a:endParaRPr>
          </a:p>
        </p:txBody>
      </p:sp>
    </p:spTree>
    <p:extLst>
      <p:ext uri="{BB962C8B-B14F-4D97-AF65-F5344CB8AC3E}">
        <p14:creationId xmlns:p14="http://schemas.microsoft.com/office/powerpoint/2010/main" val="15188444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Disability Discrimination Act</a:t>
            </a:r>
          </a:p>
        </p:txBody>
      </p:sp>
      <p:sp>
        <p:nvSpPr>
          <p:cNvPr id="3" name="Subtitle 2"/>
          <p:cNvSpPr>
            <a:spLocks noGrp="1"/>
          </p:cNvSpPr>
          <p:nvPr>
            <p:ph type="subTitle" idx="1"/>
          </p:nvPr>
        </p:nvSpPr>
        <p:spPr/>
        <p:txBody>
          <a:bodyPr/>
          <a:lstStyle/>
          <a:p>
            <a:r>
              <a:rPr lang="en-US" dirty="0">
                <a:solidFill>
                  <a:schemeClr val="tx1"/>
                </a:solidFill>
              </a:rPr>
              <a:t>The Commission’s advice, current February 2014, is therefore that </a:t>
            </a:r>
            <a:r>
              <a:rPr lang="en-US" b="1" dirty="0">
                <a:solidFill>
                  <a:schemeClr val="tx1"/>
                </a:solidFill>
              </a:rPr>
              <a:t>PDF cannot be regarded as a sufficiently accessible format</a:t>
            </a:r>
            <a:r>
              <a:rPr lang="en-US" dirty="0">
                <a:solidFill>
                  <a:schemeClr val="tx1"/>
                </a:solidFill>
              </a:rPr>
              <a:t> to provide a user experience for a person with a disability that is equivalent to that available to a person without a disability, and which is also equivalent to that obtained from using the document marked up in traditional HTML.</a:t>
            </a:r>
            <a:endParaRPr lang="en-AU" dirty="0">
              <a:solidFill>
                <a:schemeClr val="tx1"/>
              </a:solidFill>
            </a:endParaRPr>
          </a:p>
          <a:p>
            <a:endParaRPr lang="en-AU" dirty="0"/>
          </a:p>
        </p:txBody>
      </p:sp>
    </p:spTree>
    <p:extLst>
      <p:ext uri="{BB962C8B-B14F-4D97-AF65-F5344CB8AC3E}">
        <p14:creationId xmlns:p14="http://schemas.microsoft.com/office/powerpoint/2010/main" val="32298517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WCAG2 requirements for PDFs…</a:t>
            </a:r>
          </a:p>
        </p:txBody>
      </p:sp>
      <p:sp>
        <p:nvSpPr>
          <p:cNvPr id="3" name="Subtitle 2"/>
          <p:cNvSpPr>
            <a:spLocks noGrp="1"/>
          </p:cNvSpPr>
          <p:nvPr>
            <p:ph type="subTitle" idx="1"/>
          </p:nvPr>
        </p:nvSpPr>
        <p:spPr/>
        <p:txBody>
          <a:bodyPr/>
          <a:lstStyle/>
          <a:p>
            <a:r>
              <a:rPr lang="en-AU" dirty="0"/>
              <a:t>Level A</a:t>
            </a:r>
          </a:p>
          <a:p>
            <a:pPr lvl="1"/>
            <a:r>
              <a:rPr lang="en-AU" dirty="0">
                <a:latin typeface="Proxima Nova Semibold"/>
              </a:rPr>
              <a:t>Requires an accessible equivalent for all PDFs:</a:t>
            </a:r>
          </a:p>
          <a:p>
            <a:pPr lvl="2"/>
            <a:r>
              <a:rPr lang="en-AU" dirty="0">
                <a:latin typeface="Proxima Nova Semibold"/>
              </a:rPr>
              <a:t>HTML or</a:t>
            </a:r>
          </a:p>
          <a:p>
            <a:pPr lvl="2"/>
            <a:r>
              <a:rPr lang="en-AU" dirty="0">
                <a:latin typeface="Proxima Nova Semibold"/>
              </a:rPr>
              <a:t>Word or</a:t>
            </a:r>
          </a:p>
          <a:p>
            <a:pPr lvl="2"/>
            <a:r>
              <a:rPr lang="en-AU" dirty="0">
                <a:latin typeface="Proxima Nova Semibold"/>
              </a:rPr>
              <a:t>RTF or</a:t>
            </a:r>
          </a:p>
          <a:p>
            <a:pPr lvl="2"/>
            <a:r>
              <a:rPr lang="en-AU" dirty="0">
                <a:latin typeface="Proxima Nova Semibold"/>
              </a:rPr>
              <a:t>Text</a:t>
            </a:r>
          </a:p>
        </p:txBody>
      </p:sp>
      <p:sp>
        <p:nvSpPr>
          <p:cNvPr id="4" name="Text Placeholder 3"/>
          <p:cNvSpPr>
            <a:spLocks noGrp="1"/>
          </p:cNvSpPr>
          <p:nvPr>
            <p:ph type="body" sz="quarter" idx="13"/>
          </p:nvPr>
        </p:nvSpPr>
        <p:spPr/>
        <p:txBody>
          <a:bodyPr/>
          <a:lstStyle/>
          <a:p>
            <a:pPr marL="0" lvl="1" indent="0">
              <a:buNone/>
            </a:pPr>
            <a:endParaRPr lang="en-AU" dirty="0"/>
          </a:p>
          <a:p>
            <a:pPr marL="0" lvl="1" indent="0">
              <a:buNone/>
            </a:pPr>
            <a:r>
              <a:rPr lang="en-AU" dirty="0">
                <a:latin typeface="Proxima Nova Semibold"/>
              </a:rPr>
              <a:t>Requires PDFs to be tagged with accessibility features:</a:t>
            </a:r>
          </a:p>
          <a:p>
            <a:pPr marL="457200" lvl="2" indent="-457200">
              <a:buFont typeface="Wingdings" panose="05000000000000000000" pitchFamily="2" charset="2"/>
              <a:buChar char="§"/>
            </a:pPr>
            <a:r>
              <a:rPr lang="en-AU" dirty="0">
                <a:latin typeface="Proxima Nova Semibold"/>
              </a:rPr>
              <a:t>Headings</a:t>
            </a:r>
          </a:p>
          <a:p>
            <a:pPr marL="457200" lvl="2" indent="-457200">
              <a:buFont typeface="Wingdings" panose="05000000000000000000" pitchFamily="2" charset="2"/>
              <a:buChar char="§"/>
            </a:pPr>
            <a:r>
              <a:rPr lang="en-AU" dirty="0">
                <a:latin typeface="Proxima Nova Semibold"/>
              </a:rPr>
              <a:t>Alternative text</a:t>
            </a:r>
          </a:p>
          <a:p>
            <a:pPr marL="457200" lvl="2" indent="-457200">
              <a:buFont typeface="Wingdings" panose="05000000000000000000" pitchFamily="2" charset="2"/>
              <a:buChar char="§"/>
            </a:pPr>
            <a:r>
              <a:rPr lang="en-AU" dirty="0">
                <a:latin typeface="Proxima Nova Semibold"/>
              </a:rPr>
              <a:t>Bookmarks</a:t>
            </a:r>
          </a:p>
          <a:p>
            <a:pPr marL="457200" lvl="2" indent="-457200">
              <a:buFont typeface="Wingdings" panose="05000000000000000000" pitchFamily="2" charset="2"/>
              <a:buChar char="§"/>
            </a:pPr>
            <a:r>
              <a:rPr lang="en-AU" dirty="0">
                <a:latin typeface="Proxima Nova Semibold"/>
              </a:rPr>
              <a:t>Links </a:t>
            </a:r>
            <a:r>
              <a:rPr lang="en-AU" dirty="0" err="1">
                <a:latin typeface="Proxima Nova Semibold"/>
              </a:rPr>
              <a:t>etc</a:t>
            </a:r>
            <a:endParaRPr lang="en-AU" dirty="0">
              <a:latin typeface="Proxima Nova Semibold"/>
            </a:endParaRPr>
          </a:p>
          <a:p>
            <a:pPr marL="0" indent="0">
              <a:buNone/>
            </a:pPr>
            <a:endParaRPr lang="en-AU" dirty="0"/>
          </a:p>
        </p:txBody>
      </p:sp>
      <p:cxnSp>
        <p:nvCxnSpPr>
          <p:cNvPr id="6" name="Straight Connector 5"/>
          <p:cNvCxnSpPr/>
          <p:nvPr/>
        </p:nvCxnSpPr>
        <p:spPr>
          <a:xfrm flipV="1">
            <a:off x="495300" y="1952625"/>
            <a:ext cx="11096625" cy="9526"/>
          </a:xfrm>
          <a:prstGeom prst="line">
            <a:avLst/>
          </a:prstGeom>
          <a:ln w="15875">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31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a:t>OzWiki</a:t>
            </a:r>
            <a:r>
              <a:rPr lang="en-AU" dirty="0"/>
              <a:t> Video factsheet</a:t>
            </a:r>
          </a:p>
        </p:txBody>
      </p:sp>
      <p:sp>
        <p:nvSpPr>
          <p:cNvPr id="3" name="Text Placeholder 2"/>
          <p:cNvSpPr>
            <a:spLocks noGrp="1"/>
          </p:cNvSpPr>
          <p:nvPr>
            <p:ph type="body" sz="quarter" idx="10"/>
          </p:nvPr>
        </p:nvSpPr>
        <p:spPr/>
        <p:txBody>
          <a:bodyPr/>
          <a:lstStyle/>
          <a:p>
            <a:r>
              <a:rPr lang="en-AU" u="sng" dirty="0"/>
              <a:t>A11yoz.com/fs-video</a:t>
            </a:r>
          </a:p>
        </p:txBody>
      </p:sp>
    </p:spTree>
    <p:extLst>
      <p:ext uri="{BB962C8B-B14F-4D97-AF65-F5344CB8AC3E}">
        <p14:creationId xmlns:p14="http://schemas.microsoft.com/office/powerpoint/2010/main" val="18642558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chemeClr val="bg1"/>
                </a:solidFill>
              </a:rPr>
              <a:t>Why do people still use PDF?</a:t>
            </a:r>
          </a:p>
        </p:txBody>
      </p:sp>
    </p:spTree>
    <p:extLst>
      <p:ext uri="{BB962C8B-B14F-4D97-AF65-F5344CB8AC3E}">
        <p14:creationId xmlns:p14="http://schemas.microsoft.com/office/powerpoint/2010/main" val="248177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The excuses for PDFs</a:t>
            </a:r>
          </a:p>
        </p:txBody>
      </p:sp>
      <p:sp>
        <p:nvSpPr>
          <p:cNvPr id="3" name="Text Placeholder 2"/>
          <p:cNvSpPr>
            <a:spLocks noGrp="1"/>
          </p:cNvSpPr>
          <p:nvPr>
            <p:ph type="body" sz="quarter" idx="10"/>
          </p:nvPr>
        </p:nvSpPr>
        <p:spPr/>
        <p:txBody>
          <a:bodyPr/>
          <a:lstStyle/>
          <a:p>
            <a:r>
              <a:rPr lang="en-AU" dirty="0"/>
              <a:t>Security</a:t>
            </a:r>
          </a:p>
        </p:txBody>
      </p:sp>
    </p:spTree>
    <p:extLst>
      <p:ext uri="{BB962C8B-B14F-4D97-AF65-F5344CB8AC3E}">
        <p14:creationId xmlns:p14="http://schemas.microsoft.com/office/powerpoint/2010/main" val="36579464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DDA Web Advisory Notes</a:t>
            </a:r>
          </a:p>
        </p:txBody>
      </p:sp>
      <p:sp>
        <p:nvSpPr>
          <p:cNvPr id="3" name="Subtitle 2"/>
          <p:cNvSpPr>
            <a:spLocks noGrp="1"/>
          </p:cNvSpPr>
          <p:nvPr>
            <p:ph type="subTitle" idx="1"/>
          </p:nvPr>
        </p:nvSpPr>
        <p:spPr/>
        <p:txBody>
          <a:bodyPr/>
          <a:lstStyle/>
          <a:p>
            <a:pPr>
              <a:buClr>
                <a:srgbClr val="333399"/>
              </a:buClr>
            </a:pPr>
            <a:r>
              <a:rPr lang="en-AU" altLang="en-US" sz="3600" dirty="0">
                <a:solidFill>
                  <a:schemeClr val="tx1"/>
                </a:solidFill>
                <a:ea typeface="ＭＳ Ｐゴシック" panose="020B0600070205080204" pitchFamily="34" charset="-128"/>
              </a:rPr>
              <a:t>Some file formats provide </a:t>
            </a:r>
            <a:r>
              <a:rPr lang="en-AU" altLang="en-US" sz="3600" b="1" dirty="0">
                <a:solidFill>
                  <a:schemeClr val="tx1"/>
                </a:solidFill>
                <a:ea typeface="ＭＳ Ｐゴシック" panose="020B0600070205080204" pitchFamily="34" charset="-128"/>
              </a:rPr>
              <a:t>mechanisms for enhancing the security of documents </a:t>
            </a:r>
            <a:r>
              <a:rPr lang="en-AU" altLang="en-US" sz="3600" dirty="0">
                <a:solidFill>
                  <a:schemeClr val="tx1"/>
                </a:solidFill>
                <a:ea typeface="ＭＳ Ｐゴシック" panose="020B0600070205080204" pitchFamily="34" charset="-128"/>
              </a:rPr>
              <a:t>by preventing unauthorised editing, copying, or printing. </a:t>
            </a:r>
            <a:r>
              <a:rPr lang="en-AU" altLang="en-US" sz="3600" b="1" dirty="0">
                <a:solidFill>
                  <a:schemeClr val="tx1"/>
                </a:solidFill>
                <a:ea typeface="ＭＳ Ｐゴシック" panose="020B0600070205080204" pitchFamily="34" charset="-128"/>
              </a:rPr>
              <a:t>Some of these mechanisms are not compatible with accessibility for people with a disability</a:t>
            </a:r>
            <a:r>
              <a:rPr lang="en-AU" altLang="en-US" sz="3600" dirty="0">
                <a:solidFill>
                  <a:schemeClr val="tx1"/>
                </a:solidFill>
                <a:ea typeface="ＭＳ Ｐゴシック" panose="020B0600070205080204" pitchFamily="34" charset="-128"/>
              </a:rPr>
              <a:t>, and document authors should ensure that security features do not prevent access to the document by assistive technology.</a:t>
            </a:r>
            <a:endParaRPr lang="en-US" altLang="en-US" sz="3600"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8141578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DDA Web Advisory Notes</a:t>
            </a:r>
          </a:p>
        </p:txBody>
      </p:sp>
      <p:sp>
        <p:nvSpPr>
          <p:cNvPr id="3" name="Subtitle 2"/>
          <p:cNvSpPr>
            <a:spLocks noGrp="1"/>
          </p:cNvSpPr>
          <p:nvPr>
            <p:ph type="subTitle" idx="1"/>
          </p:nvPr>
        </p:nvSpPr>
        <p:spPr/>
        <p:txBody>
          <a:bodyPr/>
          <a:lstStyle/>
          <a:p>
            <a:pPr>
              <a:buClr>
                <a:srgbClr val="333399"/>
              </a:buClr>
            </a:pPr>
            <a:r>
              <a:rPr lang="en-AU" altLang="en-US" sz="3600" dirty="0">
                <a:solidFill>
                  <a:schemeClr val="tx1"/>
                </a:solidFill>
                <a:ea typeface="ＭＳ Ｐゴシック" panose="020B0600070205080204" pitchFamily="34" charset="-128"/>
              </a:rPr>
              <a:t>If there are concerns about ensuring the authenticity of material published on the web in multiple formats, then a </a:t>
            </a:r>
            <a:r>
              <a:rPr lang="en-AU" altLang="en-US" sz="3600" b="1" dirty="0">
                <a:solidFill>
                  <a:schemeClr val="tx1"/>
                </a:solidFill>
                <a:ea typeface="ＭＳ Ｐゴシック" panose="020B0600070205080204" pitchFamily="34" charset="-128"/>
              </a:rPr>
              <a:t>statement should be included that specifies which format is to be regarded as definitive or authorised</a:t>
            </a:r>
            <a:r>
              <a:rPr lang="en-AU" altLang="en-US" sz="3600" dirty="0">
                <a:solidFill>
                  <a:schemeClr val="tx1"/>
                </a:solidFill>
                <a:ea typeface="ＭＳ Ｐゴシック" panose="020B0600070205080204" pitchFamily="34" charset="-128"/>
              </a:rPr>
              <a:t>, and noting that additional formats are being provided to maximise access.</a:t>
            </a:r>
          </a:p>
        </p:txBody>
      </p:sp>
    </p:spTree>
    <p:extLst>
      <p:ext uri="{BB962C8B-B14F-4D97-AF65-F5344CB8AC3E}">
        <p14:creationId xmlns:p14="http://schemas.microsoft.com/office/powerpoint/2010/main" val="41167480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What’s more secure than PDFs?</a:t>
            </a:r>
          </a:p>
        </p:txBody>
      </p:sp>
    </p:spTree>
    <p:extLst>
      <p:ext uri="{BB962C8B-B14F-4D97-AF65-F5344CB8AC3E}">
        <p14:creationId xmlns:p14="http://schemas.microsoft.com/office/powerpoint/2010/main" val="12744751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The excuses for PDFs</a:t>
            </a:r>
          </a:p>
        </p:txBody>
      </p:sp>
      <p:sp>
        <p:nvSpPr>
          <p:cNvPr id="3" name="Text Placeholder 2"/>
          <p:cNvSpPr>
            <a:spLocks noGrp="1"/>
          </p:cNvSpPr>
          <p:nvPr>
            <p:ph type="body" sz="quarter" idx="10"/>
          </p:nvPr>
        </p:nvSpPr>
        <p:spPr/>
        <p:txBody>
          <a:bodyPr/>
          <a:lstStyle/>
          <a:p>
            <a:r>
              <a:rPr lang="en-AU" dirty="0"/>
              <a:t>Brand</a:t>
            </a:r>
          </a:p>
        </p:txBody>
      </p:sp>
    </p:spTree>
    <p:extLst>
      <p:ext uri="{BB962C8B-B14F-4D97-AF65-F5344CB8AC3E}">
        <p14:creationId xmlns:p14="http://schemas.microsoft.com/office/powerpoint/2010/main" val="13755924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Which is better for your brand?</a:t>
            </a:r>
          </a:p>
        </p:txBody>
      </p:sp>
      <p:pic>
        <p:nvPicPr>
          <p:cNvPr id="7" name="Picture 6"/>
          <p:cNvPicPr>
            <a:picLocks noChangeAspect="1"/>
          </p:cNvPicPr>
          <p:nvPr/>
        </p:nvPicPr>
        <p:blipFill>
          <a:blip r:embed="rId2"/>
          <a:stretch>
            <a:fillRect/>
          </a:stretch>
        </p:blipFill>
        <p:spPr>
          <a:xfrm>
            <a:off x="1425971" y="1376363"/>
            <a:ext cx="2046776" cy="4293386"/>
          </a:xfrm>
          <a:prstGeom prst="rect">
            <a:avLst/>
          </a:prstGeom>
        </p:spPr>
      </p:pic>
      <p:pic>
        <p:nvPicPr>
          <p:cNvPr id="4" name="Picture 1" descr="Google search for &quot;search engine optimisation&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8147" y="1953573"/>
            <a:ext cx="1802424" cy="313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2"/>
          <a:stretch>
            <a:fillRect/>
          </a:stretch>
        </p:blipFill>
        <p:spPr>
          <a:xfrm>
            <a:off x="4775269" y="1376363"/>
            <a:ext cx="2046777" cy="4293387"/>
          </a:xfrm>
          <a:prstGeom prst="rect">
            <a:avLst/>
          </a:prstGeom>
        </p:spPr>
      </p:pic>
      <p:pic>
        <p:nvPicPr>
          <p:cNvPr id="5" name="Picture 2" descr="Empty scre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0225" y="1953573"/>
            <a:ext cx="1792199" cy="313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2"/>
          <a:stretch>
            <a:fillRect/>
          </a:stretch>
        </p:blipFill>
        <p:spPr>
          <a:xfrm>
            <a:off x="8124568" y="1397737"/>
            <a:ext cx="2036587" cy="4272013"/>
          </a:xfrm>
          <a:prstGeom prst="rect">
            <a:avLst/>
          </a:prstGeom>
        </p:spPr>
      </p:pic>
      <p:pic>
        <p:nvPicPr>
          <p:cNvPr id="6" name="Picture 3" descr="View of a PDF, blue text on a white background, difficult to read, tiny tex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991" y="1953573"/>
            <a:ext cx="1776776" cy="313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69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38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380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Which is better for your brand?</a:t>
            </a:r>
          </a:p>
        </p:txBody>
      </p:sp>
      <p:pic>
        <p:nvPicPr>
          <p:cNvPr id="5" name="Picture 4"/>
          <p:cNvPicPr>
            <a:picLocks noChangeAspect="1"/>
          </p:cNvPicPr>
          <p:nvPr/>
        </p:nvPicPr>
        <p:blipFill>
          <a:blip r:embed="rId2"/>
          <a:stretch>
            <a:fillRect/>
          </a:stretch>
        </p:blipFill>
        <p:spPr>
          <a:xfrm>
            <a:off x="2584920" y="1344465"/>
            <a:ext cx="2046776" cy="4293386"/>
          </a:xfrm>
          <a:prstGeom prst="rect">
            <a:avLst/>
          </a:prstGeom>
        </p:spPr>
      </p:pic>
      <p:pic>
        <p:nvPicPr>
          <p:cNvPr id="6" name="Picture 5"/>
          <p:cNvPicPr>
            <a:picLocks noChangeAspect="1"/>
          </p:cNvPicPr>
          <p:nvPr/>
        </p:nvPicPr>
        <p:blipFill>
          <a:blip r:embed="rId2"/>
          <a:stretch>
            <a:fillRect/>
          </a:stretch>
        </p:blipFill>
        <p:spPr>
          <a:xfrm>
            <a:off x="6852120" y="1344465"/>
            <a:ext cx="2046776" cy="4293386"/>
          </a:xfrm>
          <a:prstGeom prst="rect">
            <a:avLst/>
          </a:prstGeom>
        </p:spPr>
      </p:pic>
      <p:pic>
        <p:nvPicPr>
          <p:cNvPr id="9" name="Picture 4" descr="Google search for &quot;search engine optimisation&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025" y="1951652"/>
            <a:ext cx="1782121" cy="309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Big text that says &quot;In the world of SEO optimisation, PDFs often get short shrift...&quot; - easy to rea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8257" y="1952411"/>
            <a:ext cx="1783470" cy="309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45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The excuses for PDFs</a:t>
            </a:r>
          </a:p>
        </p:txBody>
      </p:sp>
      <p:sp>
        <p:nvSpPr>
          <p:cNvPr id="3" name="Text Placeholder 2"/>
          <p:cNvSpPr>
            <a:spLocks noGrp="1"/>
          </p:cNvSpPr>
          <p:nvPr>
            <p:ph type="body" sz="quarter" idx="10"/>
          </p:nvPr>
        </p:nvSpPr>
        <p:spPr/>
        <p:txBody>
          <a:bodyPr/>
          <a:lstStyle/>
          <a:p>
            <a:r>
              <a:rPr lang="en-AU" dirty="0"/>
              <a:t>Print</a:t>
            </a:r>
          </a:p>
        </p:txBody>
      </p:sp>
    </p:spTree>
    <p:extLst>
      <p:ext uri="{BB962C8B-B14F-4D97-AF65-F5344CB8AC3E}">
        <p14:creationId xmlns:p14="http://schemas.microsoft.com/office/powerpoint/2010/main" val="14316508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AU" dirty="0"/>
              <a:t>If people want print versions, maybe you should give them…</a:t>
            </a:r>
          </a:p>
          <a:p>
            <a:pPr algn="r"/>
            <a:r>
              <a:rPr lang="en-AU" dirty="0"/>
              <a:t>print versions</a:t>
            </a:r>
          </a:p>
        </p:txBody>
      </p:sp>
      <p:pic>
        <p:nvPicPr>
          <p:cNvPr id="4" name="Picture 3" descr="Comparison of costs of different materials (presented in intravenous needles), listed lowest  to highest:&#10;Crude oil less than 10 cents  per millilitre&#10;Bottled water less than 10  cents per millilitre&#10;Red bull less than 10 cents  per millilitre&#10;Vodka less than 10 cents  per millilitre&#10;3M-PF-5030 less than 10 cents  per millilitre&#10;Penicillin 10 cents  per millilitre&#10;Human blood 40 cents per milliletre&#10;HP Black Ink Number 45 is 70 cents per millilit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362575" cy="6855072"/>
          </a:xfrm>
          <a:prstGeom prst="rect">
            <a:avLst/>
          </a:prstGeom>
        </p:spPr>
      </p:pic>
    </p:spTree>
    <p:extLst>
      <p:ext uri="{BB962C8B-B14F-4D97-AF65-F5344CB8AC3E}">
        <p14:creationId xmlns:p14="http://schemas.microsoft.com/office/powerpoint/2010/main" val="1013788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About video</a:t>
            </a:r>
          </a:p>
        </p:txBody>
      </p:sp>
      <p:sp>
        <p:nvSpPr>
          <p:cNvPr id="3" name="Subtitle 2"/>
          <p:cNvSpPr>
            <a:spLocks noGrp="1"/>
          </p:cNvSpPr>
          <p:nvPr>
            <p:ph type="subTitle" idx="1"/>
          </p:nvPr>
        </p:nvSpPr>
        <p:spPr/>
        <p:txBody>
          <a:bodyPr/>
          <a:lstStyle/>
          <a:p>
            <a:pPr lvl="2">
              <a:spcBef>
                <a:spcPts val="1000"/>
              </a:spcBef>
            </a:pPr>
            <a:r>
              <a:rPr lang="en-US" altLang="en-US" sz="4000" dirty="0"/>
              <a:t>Video makes up </a:t>
            </a:r>
            <a:r>
              <a:rPr lang="en-US" altLang="en-US" sz="4000" dirty="0" err="1"/>
              <a:t>approx</a:t>
            </a:r>
            <a:r>
              <a:rPr lang="en-US" altLang="en-US" sz="4000" dirty="0"/>
              <a:t> 65% of all search results</a:t>
            </a:r>
          </a:p>
          <a:p>
            <a:pPr lvl="2">
              <a:spcBef>
                <a:spcPts val="1000"/>
              </a:spcBef>
            </a:pPr>
            <a:r>
              <a:rPr lang="en-US" altLang="en-US" sz="4000" dirty="0"/>
              <a:t>Completion of a video with captions doubles compared to without captions</a:t>
            </a:r>
          </a:p>
          <a:p>
            <a:pPr lvl="2">
              <a:spcBef>
                <a:spcPts val="1000"/>
              </a:spcBef>
            </a:pPr>
            <a:r>
              <a:rPr lang="en-US" altLang="en-US" sz="4000" dirty="0"/>
              <a:t>Videos with transcripts earned 16% more revenue than videos without transcripts</a:t>
            </a:r>
          </a:p>
          <a:p>
            <a:pPr lvl="2">
              <a:spcBef>
                <a:spcPts val="1000"/>
              </a:spcBef>
            </a:pPr>
            <a:r>
              <a:rPr lang="en-US" altLang="en-US" sz="4000" dirty="0"/>
              <a:t>80% of people that use captions are </a:t>
            </a:r>
            <a:r>
              <a:rPr lang="en-US" altLang="en-US" sz="4000" b="1" dirty="0"/>
              <a:t>not</a:t>
            </a:r>
            <a:r>
              <a:rPr lang="en-US" altLang="en-US" sz="4000" dirty="0"/>
              <a:t> Deaf or Hard Of Hearing</a:t>
            </a:r>
          </a:p>
          <a:p>
            <a:endParaRPr lang="en-AU" dirty="0"/>
          </a:p>
        </p:txBody>
      </p:sp>
    </p:spTree>
    <p:extLst>
      <p:ext uri="{BB962C8B-B14F-4D97-AF65-F5344CB8AC3E}">
        <p14:creationId xmlns:p14="http://schemas.microsoft.com/office/powerpoint/2010/main" val="28146094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The excuses for PDFs</a:t>
            </a:r>
          </a:p>
        </p:txBody>
      </p:sp>
      <p:sp>
        <p:nvSpPr>
          <p:cNvPr id="3" name="Text Placeholder 2"/>
          <p:cNvSpPr>
            <a:spLocks noGrp="1"/>
          </p:cNvSpPr>
          <p:nvPr>
            <p:ph type="body" sz="quarter" idx="10"/>
          </p:nvPr>
        </p:nvSpPr>
        <p:spPr/>
        <p:txBody>
          <a:bodyPr/>
          <a:lstStyle/>
          <a:p>
            <a:r>
              <a:rPr lang="en-AU" dirty="0"/>
              <a:t>It’s easy</a:t>
            </a:r>
          </a:p>
        </p:txBody>
      </p:sp>
    </p:spTree>
    <p:extLst>
      <p:ext uri="{BB962C8B-B14F-4D97-AF65-F5344CB8AC3E}">
        <p14:creationId xmlns:p14="http://schemas.microsoft.com/office/powerpoint/2010/main" val="36694679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AU" dirty="0"/>
              <a:t>No one ever created a PDF in Acrobat…</a:t>
            </a:r>
          </a:p>
          <a:p>
            <a:pPr algn="r"/>
            <a:r>
              <a:rPr lang="en-AU" dirty="0"/>
              <a:t>(well almost never)</a:t>
            </a:r>
          </a:p>
        </p:txBody>
      </p:sp>
      <p:pic>
        <p:nvPicPr>
          <p:cNvPr id="4" name="Picture 3" descr="Black and white people at a drawing board"/>
          <p:cNvPicPr>
            <a:picLocks noChangeAspect="1"/>
          </p:cNvPicPr>
          <p:nvPr/>
        </p:nvPicPr>
        <p:blipFill rotWithShape="1">
          <a:blip r:embed="rId2">
            <a:extLst>
              <a:ext uri="{28A0092B-C50C-407E-A947-70E740481C1C}">
                <a14:useLocalDpi xmlns:a14="http://schemas.microsoft.com/office/drawing/2010/main" val="0"/>
              </a:ext>
            </a:extLst>
          </a:blip>
          <a:srcRect r="42617"/>
          <a:stretch/>
        </p:blipFill>
        <p:spPr>
          <a:xfrm>
            <a:off x="1" y="0"/>
            <a:ext cx="5353050" cy="6858000"/>
          </a:xfrm>
          <a:prstGeom prst="rect">
            <a:avLst/>
          </a:prstGeom>
        </p:spPr>
      </p:pic>
    </p:spTree>
    <p:extLst>
      <p:ext uri="{BB962C8B-B14F-4D97-AF65-F5344CB8AC3E}">
        <p14:creationId xmlns:p14="http://schemas.microsoft.com/office/powerpoint/2010/main" val="35092203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18698" cy="5953328"/>
          </a:xfrm>
          <a:prstGeom prst="rect">
            <a:avLst/>
          </a:prstGeom>
        </p:spPr>
      </p:pic>
      <p:sp>
        <p:nvSpPr>
          <p:cNvPr id="2" name="Title 1"/>
          <p:cNvSpPr>
            <a:spLocks noGrp="1"/>
          </p:cNvSpPr>
          <p:nvPr>
            <p:ph type="ctrTitle"/>
          </p:nvPr>
        </p:nvSpPr>
        <p:spPr/>
        <p:txBody>
          <a:bodyPr/>
          <a:lstStyle/>
          <a:p>
            <a:r>
              <a:rPr lang="en-AU" dirty="0"/>
              <a:t>Why PDFs are bad for you</a:t>
            </a:r>
          </a:p>
        </p:txBody>
      </p:sp>
      <p:sp>
        <p:nvSpPr>
          <p:cNvPr id="3" name="Text Placeholder 2"/>
          <p:cNvSpPr>
            <a:spLocks noGrp="1"/>
          </p:cNvSpPr>
          <p:nvPr>
            <p:ph type="body" sz="quarter" idx="10"/>
          </p:nvPr>
        </p:nvSpPr>
        <p:spPr>
          <a:prstGeom prst="rect">
            <a:avLst/>
          </a:prstGeom>
        </p:spPr>
        <p:txBody>
          <a:bodyPr/>
          <a:lstStyle/>
          <a:p>
            <a:r>
              <a:rPr lang="en-AU" dirty="0"/>
              <a:t>Google</a:t>
            </a:r>
          </a:p>
        </p:txBody>
      </p:sp>
    </p:spTree>
    <p:extLst>
      <p:ext uri="{BB962C8B-B14F-4D97-AF65-F5344CB8AC3E}">
        <p14:creationId xmlns:p14="http://schemas.microsoft.com/office/powerpoint/2010/main" val="26596867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AU"/>
          </a:p>
        </p:txBody>
      </p:sp>
      <p:sp>
        <p:nvSpPr>
          <p:cNvPr id="3" name="Text Placeholder 2"/>
          <p:cNvSpPr>
            <a:spLocks noGrp="1"/>
          </p:cNvSpPr>
          <p:nvPr>
            <p:ph type="body" sz="quarter" idx="10"/>
          </p:nvPr>
        </p:nvSpPr>
        <p:spPr/>
        <p:txBody>
          <a:bodyPr/>
          <a:lstStyle/>
          <a:p>
            <a:r>
              <a:rPr lang="en-AU" dirty="0"/>
              <a:t>PDFs are not ranked as highly by Google as HTML…</a:t>
            </a:r>
          </a:p>
        </p:txBody>
      </p:sp>
      <p:pic>
        <p:nvPicPr>
          <p:cNvPr id="6" name="Picture 5" descr="Women looking off into the distance"/>
          <p:cNvPicPr>
            <a:picLocks noChangeAspect="1"/>
          </p:cNvPicPr>
          <p:nvPr/>
        </p:nvPicPr>
        <p:blipFill rotWithShape="1">
          <a:blip r:embed="rId2" cstate="print">
            <a:extLst>
              <a:ext uri="{28A0092B-C50C-407E-A947-70E740481C1C}">
                <a14:useLocalDpi xmlns:a14="http://schemas.microsoft.com/office/drawing/2010/main" val="0"/>
              </a:ext>
            </a:extLst>
          </a:blip>
          <a:srcRect l="9422" r="38299"/>
          <a:stretch/>
        </p:blipFill>
        <p:spPr>
          <a:xfrm>
            <a:off x="6800850" y="0"/>
            <a:ext cx="5391150" cy="6858000"/>
          </a:xfrm>
          <a:prstGeom prst="rect">
            <a:avLst/>
          </a:prstGeom>
        </p:spPr>
      </p:pic>
    </p:spTree>
    <p:extLst>
      <p:ext uri="{BB962C8B-B14F-4D97-AF65-F5344CB8AC3E}">
        <p14:creationId xmlns:p14="http://schemas.microsoft.com/office/powerpoint/2010/main" val="22512989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The DPI case study</a:t>
            </a:r>
          </a:p>
        </p:txBody>
      </p:sp>
      <p:sp>
        <p:nvSpPr>
          <p:cNvPr id="3" name="Subtitle 2"/>
          <p:cNvSpPr>
            <a:spLocks noGrp="1"/>
          </p:cNvSpPr>
          <p:nvPr>
            <p:ph type="subTitle" idx="1"/>
          </p:nvPr>
        </p:nvSpPr>
        <p:spPr/>
        <p:txBody>
          <a:bodyPr/>
          <a:lstStyle/>
          <a:p>
            <a:r>
              <a:rPr lang="en-AU" sz="3300" dirty="0">
                <a:solidFill>
                  <a:schemeClr val="tx1"/>
                </a:solidFill>
                <a:ea typeface="ＭＳ Ｐゴシック" panose="020B0600070205080204" pitchFamily="34" charset="-128"/>
              </a:rPr>
              <a:t>“If you are spending money preparing content for the web, then that </a:t>
            </a:r>
            <a:r>
              <a:rPr lang="en-AU" sz="3300" b="1" dirty="0">
                <a:solidFill>
                  <a:schemeClr val="tx1"/>
                </a:solidFill>
                <a:ea typeface="ＭＳ Ｐゴシック" panose="020B0600070205080204" pitchFamily="34" charset="-128"/>
              </a:rPr>
              <a:t>money is essentially being wasted </a:t>
            </a:r>
            <a:r>
              <a:rPr lang="en-AU" sz="3300" dirty="0">
                <a:solidFill>
                  <a:schemeClr val="tx1"/>
                </a:solidFill>
                <a:ea typeface="ＭＳ Ｐゴシック" panose="020B0600070205080204" pitchFamily="34" charset="-128"/>
              </a:rPr>
              <a:t>if that content is locked up in a </a:t>
            </a:r>
            <a:r>
              <a:rPr lang="en-AU" sz="3300" b="1" dirty="0">
                <a:solidFill>
                  <a:schemeClr val="tx1"/>
                </a:solidFill>
                <a:ea typeface="ＭＳ Ｐゴシック" panose="020B0600070205080204" pitchFamily="34" charset="-128"/>
              </a:rPr>
              <a:t>format people are unwilling to use</a:t>
            </a:r>
            <a:r>
              <a:rPr lang="en-AU" sz="3300" dirty="0">
                <a:solidFill>
                  <a:schemeClr val="tx1"/>
                </a:solidFill>
                <a:ea typeface="ＭＳ Ｐゴシック" panose="020B0600070205080204" pitchFamily="34" charset="-128"/>
              </a:rPr>
              <a:t>.</a:t>
            </a:r>
          </a:p>
          <a:p>
            <a:r>
              <a:rPr lang="en-AU" sz="3300" dirty="0">
                <a:solidFill>
                  <a:schemeClr val="tx1"/>
                </a:solidFill>
                <a:ea typeface="ＭＳ Ｐゴシック" panose="020B0600070205080204" pitchFamily="34" charset="-128"/>
              </a:rPr>
              <a:t>Initially we tried to create a web page to match each PDF, but in the end... it was </a:t>
            </a:r>
            <a:r>
              <a:rPr lang="en-AU" sz="3300" b="1" dirty="0">
                <a:solidFill>
                  <a:schemeClr val="tx1"/>
                </a:solidFill>
                <a:ea typeface="ＭＳ Ｐゴシック" panose="020B0600070205080204" pitchFamily="34" charset="-128"/>
              </a:rPr>
              <a:t>far too difficult to manage both formats</a:t>
            </a:r>
            <a:r>
              <a:rPr lang="en-AU" sz="3300" dirty="0">
                <a:solidFill>
                  <a:schemeClr val="tx1"/>
                </a:solidFill>
                <a:ea typeface="ＭＳ Ｐゴシック" panose="020B0600070205080204" pitchFamily="34" charset="-128"/>
              </a:rPr>
              <a:t>.</a:t>
            </a:r>
          </a:p>
          <a:p>
            <a:r>
              <a:rPr lang="en-AU" sz="3300" dirty="0">
                <a:solidFill>
                  <a:schemeClr val="tx1"/>
                </a:solidFill>
                <a:ea typeface="ＭＳ Ｐゴシック" panose="020B0600070205080204" pitchFamily="34" charset="-128"/>
              </a:rPr>
              <a:t>DPI completed a PDF purge of their website in 2011 resulting in a </a:t>
            </a:r>
            <a:r>
              <a:rPr lang="en-AU" sz="3300" b="1" dirty="0">
                <a:solidFill>
                  <a:schemeClr val="tx1"/>
                </a:solidFill>
                <a:ea typeface="ＭＳ Ｐゴシック" panose="020B0600070205080204" pitchFamily="34" charset="-128"/>
              </a:rPr>
              <a:t>1.6 million (38%) page view increase</a:t>
            </a:r>
            <a:r>
              <a:rPr lang="en-AU" sz="3300" dirty="0">
                <a:solidFill>
                  <a:schemeClr val="tx1"/>
                </a:solidFill>
                <a:ea typeface="ＭＳ Ｐゴシック" panose="020B0600070205080204" pitchFamily="34" charset="-128"/>
              </a:rPr>
              <a:t>.”</a:t>
            </a:r>
          </a:p>
        </p:txBody>
      </p:sp>
    </p:spTree>
    <p:extLst>
      <p:ext uri="{BB962C8B-B14F-4D97-AF65-F5344CB8AC3E}">
        <p14:creationId xmlns:p14="http://schemas.microsoft.com/office/powerpoint/2010/main" val="2080105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Why PDFs are bad for you</a:t>
            </a:r>
          </a:p>
        </p:txBody>
      </p:sp>
      <p:sp>
        <p:nvSpPr>
          <p:cNvPr id="3" name="Text Placeholder 2"/>
          <p:cNvSpPr>
            <a:spLocks noGrp="1"/>
          </p:cNvSpPr>
          <p:nvPr>
            <p:ph type="body" sz="quarter" idx="10"/>
          </p:nvPr>
        </p:nvSpPr>
        <p:spPr/>
        <p:txBody>
          <a:bodyPr/>
          <a:lstStyle/>
          <a:p>
            <a:r>
              <a:rPr lang="en-AU" dirty="0"/>
              <a:t>Sharing</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221" t="11716" r="-1"/>
          <a:stretch/>
        </p:blipFill>
        <p:spPr>
          <a:xfrm>
            <a:off x="0" y="0"/>
            <a:ext cx="6118698" cy="5943600"/>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7306731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Social networking by age group</a:t>
            </a:r>
          </a:p>
        </p:txBody>
      </p:sp>
      <p:sp>
        <p:nvSpPr>
          <p:cNvPr id="6" name="TextBox 5" hidden="1"/>
          <p:cNvSpPr txBox="1"/>
          <p:nvPr/>
        </p:nvSpPr>
        <p:spPr>
          <a:xfrm>
            <a:off x="3347357" y="1975757"/>
            <a:ext cx="3216729" cy="3139321"/>
          </a:xfrm>
          <a:prstGeom prst="rect">
            <a:avLst/>
          </a:prstGeom>
          <a:noFill/>
        </p:spPr>
        <p:txBody>
          <a:bodyPr wrap="square" rtlCol="0">
            <a:spAutoFit/>
          </a:bodyPr>
          <a:lstStyle/>
          <a:p>
            <a:r>
              <a:rPr lang="en-US" dirty="0">
                <a:solidFill>
                  <a:prstClr val="black"/>
                </a:solidFill>
              </a:rPr>
              <a:t>From 2005 to 2015 all age groups have steadily increased their social media usage, starting at approximated  five to ten percent of users in 2005 and increasing at a mostly linear rate to the following per age group</a:t>
            </a:r>
          </a:p>
          <a:p>
            <a:r>
              <a:rPr lang="en-US" dirty="0">
                <a:solidFill>
                  <a:prstClr val="black"/>
                </a:solidFill>
              </a:rPr>
              <a:t>18 to 29 years at 90%</a:t>
            </a:r>
          </a:p>
          <a:p>
            <a:r>
              <a:rPr lang="en-US" dirty="0">
                <a:solidFill>
                  <a:prstClr val="black"/>
                </a:solidFill>
              </a:rPr>
              <a:t>30 to 49 years at 75%</a:t>
            </a:r>
          </a:p>
          <a:p>
            <a:r>
              <a:rPr lang="en-US" dirty="0">
                <a:solidFill>
                  <a:prstClr val="black"/>
                </a:solidFill>
              </a:rPr>
              <a:t>50 to 64 years at 50%</a:t>
            </a:r>
          </a:p>
          <a:p>
            <a:r>
              <a:rPr lang="en-US" dirty="0">
                <a:solidFill>
                  <a:prstClr val="black"/>
                </a:solidFill>
              </a:rPr>
              <a:t>65 years and older at 30%</a:t>
            </a:r>
          </a:p>
        </p:txBody>
      </p:sp>
      <p:pic>
        <p:nvPicPr>
          <p:cNvPr id="5" name="Picture 4" descr="From 2005 to 2015 all age groups have steadily increased their social media usage, starting at approximated  five to ten percent of users in 2005 and increasing at a mostly linear rate to the following per age group&#10;18 to 29 years at 90%&#10;30 to 49 years at 75%&#10;50 to 64 years at 50%&#10;65 years and older at 30%"/>
          <p:cNvPicPr>
            <a:picLocks noChangeAspect="1"/>
          </p:cNvPicPr>
          <p:nvPr/>
        </p:nvPicPr>
        <p:blipFill>
          <a:blip r:embed="rId2"/>
          <a:stretch>
            <a:fillRect/>
          </a:stretch>
        </p:blipFill>
        <p:spPr>
          <a:xfrm>
            <a:off x="656859" y="1278185"/>
            <a:ext cx="7772033" cy="4227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quarter" idx="13"/>
          </p:nvPr>
        </p:nvSpPr>
        <p:spPr>
          <a:xfrm>
            <a:off x="8428892" y="1363663"/>
            <a:ext cx="3420208" cy="4141787"/>
          </a:xfrm>
        </p:spPr>
        <p:txBody>
          <a:bodyPr/>
          <a:lstStyle/>
          <a:p>
            <a:pPr marL="0" indent="0">
              <a:buNone/>
            </a:pPr>
            <a:endParaRPr lang="en-AU" sz="3200" dirty="0">
              <a:solidFill>
                <a:schemeClr val="tx1"/>
              </a:solidFill>
            </a:endParaRPr>
          </a:p>
          <a:p>
            <a:pPr marL="0" indent="0">
              <a:buNone/>
            </a:pPr>
            <a:endParaRPr lang="en-AU" sz="3200" dirty="0">
              <a:solidFill>
                <a:schemeClr val="tx1"/>
              </a:solidFill>
            </a:endParaRPr>
          </a:p>
          <a:p>
            <a:pPr marL="0" indent="0">
              <a:buNone/>
            </a:pPr>
            <a:endParaRPr lang="en-AU" sz="3200" dirty="0">
              <a:solidFill>
                <a:schemeClr val="tx1"/>
              </a:solidFill>
            </a:endParaRPr>
          </a:p>
          <a:p>
            <a:pPr marL="0" indent="0" algn="r">
              <a:buNone/>
            </a:pPr>
            <a:endParaRPr lang="en-AU" sz="2800" dirty="0">
              <a:solidFill>
                <a:schemeClr val="tx1"/>
              </a:solidFill>
            </a:endParaRPr>
          </a:p>
          <a:p>
            <a:pPr marL="0" indent="0" algn="r">
              <a:buNone/>
            </a:pPr>
            <a:r>
              <a:rPr lang="en-AU" sz="2800" dirty="0">
                <a:solidFill>
                  <a:schemeClr val="tx1"/>
                </a:solidFill>
              </a:rPr>
              <a:t>From Pew Research Centre </a:t>
            </a:r>
          </a:p>
          <a:p>
            <a:pPr marL="0" indent="0" algn="r">
              <a:buNone/>
            </a:pPr>
            <a:r>
              <a:rPr lang="en-AU" sz="2800" dirty="0">
                <a:solidFill>
                  <a:schemeClr val="tx1"/>
                </a:solidFill>
              </a:rPr>
              <a:t>Social Media Usage: 2005 - 2015</a:t>
            </a:r>
          </a:p>
        </p:txBody>
      </p:sp>
    </p:spTree>
    <p:extLst>
      <p:ext uri="{BB962C8B-B14F-4D97-AF65-F5344CB8AC3E}">
        <p14:creationId xmlns:p14="http://schemas.microsoft.com/office/powerpoint/2010/main" val="14181741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Why PDFs are bad for you</a:t>
            </a:r>
          </a:p>
        </p:txBody>
      </p:sp>
      <p:sp>
        <p:nvSpPr>
          <p:cNvPr id="3" name="Text Placeholder 2"/>
          <p:cNvSpPr>
            <a:spLocks noGrp="1"/>
          </p:cNvSpPr>
          <p:nvPr>
            <p:ph type="body" sz="quarter" idx="10"/>
          </p:nvPr>
        </p:nvSpPr>
        <p:spPr/>
        <p:txBody>
          <a:bodyPr/>
          <a:lstStyle/>
          <a:p>
            <a:r>
              <a:rPr lang="en-AU" dirty="0"/>
              <a:t>Mobile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2607"/>
          <a:stretch/>
        </p:blipFill>
        <p:spPr>
          <a:xfrm>
            <a:off x="-9728" y="0"/>
            <a:ext cx="6128427" cy="5938889"/>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497191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Which would you prefer?</a:t>
            </a:r>
          </a:p>
        </p:txBody>
      </p:sp>
      <p:pic>
        <p:nvPicPr>
          <p:cNvPr id="7" name="Picture 6"/>
          <p:cNvPicPr>
            <a:picLocks noChangeAspect="1"/>
          </p:cNvPicPr>
          <p:nvPr/>
        </p:nvPicPr>
        <p:blipFill>
          <a:blip r:embed="rId2"/>
          <a:stretch>
            <a:fillRect/>
          </a:stretch>
        </p:blipFill>
        <p:spPr>
          <a:xfrm>
            <a:off x="2623346" y="1288639"/>
            <a:ext cx="2046776" cy="4293386"/>
          </a:xfrm>
          <a:prstGeom prst="rect">
            <a:avLst/>
          </a:prstGeom>
        </p:spPr>
      </p:pic>
      <p:pic>
        <p:nvPicPr>
          <p:cNvPr id="8" name="Picture 7"/>
          <p:cNvPicPr>
            <a:picLocks noChangeAspect="1"/>
          </p:cNvPicPr>
          <p:nvPr/>
        </p:nvPicPr>
        <p:blipFill>
          <a:blip r:embed="rId2"/>
          <a:stretch>
            <a:fillRect/>
          </a:stretch>
        </p:blipFill>
        <p:spPr>
          <a:xfrm>
            <a:off x="6990343" y="1288639"/>
            <a:ext cx="2046776" cy="4293386"/>
          </a:xfrm>
          <a:prstGeom prst="rect">
            <a:avLst/>
          </a:prstGeom>
        </p:spPr>
      </p:pic>
      <p:pic>
        <p:nvPicPr>
          <p:cNvPr id="6" name="Picture 5" descr="Energy Rating PDF, very small text, difficult to read"/>
          <p:cNvPicPr>
            <a:picLocks noChangeAspect="1"/>
          </p:cNvPicPr>
          <p:nvPr/>
        </p:nvPicPr>
        <p:blipFill rotWithShape="1">
          <a:blip r:embed="rId3" cstate="print">
            <a:extLst>
              <a:ext uri="{28A0092B-C50C-407E-A947-70E740481C1C}">
                <a14:useLocalDpi xmlns:a14="http://schemas.microsoft.com/office/drawing/2010/main" val="0"/>
              </a:ext>
            </a:extLst>
          </a:blip>
          <a:srcRect b="9423"/>
          <a:stretch/>
        </p:blipFill>
        <p:spPr>
          <a:xfrm>
            <a:off x="2764140" y="1870075"/>
            <a:ext cx="1788810" cy="3130550"/>
          </a:xfrm>
          <a:prstGeom prst="rect">
            <a:avLst/>
          </a:prstGeom>
        </p:spPr>
      </p:pic>
      <p:pic>
        <p:nvPicPr>
          <p:cNvPr id="5" name="Picture 4" descr="Responsive Energy Rating site says &quot;Washing and Drying&quot;, large text, yelloe and gre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434" y="1891889"/>
            <a:ext cx="1770845" cy="310832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8099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305799" y="2743200"/>
            <a:ext cx="3571876" cy="3362325"/>
          </a:xfrm>
        </p:spPr>
        <p:txBody>
          <a:bodyPr/>
          <a:lstStyle/>
          <a:p>
            <a:pPr algn="ctr"/>
            <a:r>
              <a:rPr lang="en-AU" dirty="0"/>
              <a:t>Larger file sizes + slower connection </a:t>
            </a:r>
          </a:p>
          <a:p>
            <a:pPr algn="ctr"/>
            <a:r>
              <a:rPr lang="en-AU" b="1" dirty="0"/>
              <a:t>equals</a:t>
            </a:r>
          </a:p>
          <a:p>
            <a:pPr algn="ctr"/>
            <a:r>
              <a:rPr lang="en-AU" dirty="0"/>
              <a:t>longer download + increased data usage</a:t>
            </a:r>
          </a:p>
        </p:txBody>
      </p:sp>
    </p:spTree>
    <p:extLst>
      <p:ext uri="{BB962C8B-B14F-4D97-AF65-F5344CB8AC3E}">
        <p14:creationId xmlns:p14="http://schemas.microsoft.com/office/powerpoint/2010/main" val="2532500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9_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3_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7_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1_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0_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2_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8_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9_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1_Custom Design">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14_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17_Custom Design">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1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2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2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3518</TotalTime>
  <Words>2986</Words>
  <Application>Microsoft Office PowerPoint</Application>
  <PresentationFormat>Widescreen</PresentationFormat>
  <Paragraphs>435</Paragraphs>
  <Slides>119</Slides>
  <Notes>8</Notes>
  <HiddenSlides>0</HiddenSlides>
  <MMClips>0</MMClips>
  <ScaleCrop>false</ScaleCrop>
  <HeadingPairs>
    <vt:vector size="6" baseType="variant">
      <vt:variant>
        <vt:lpstr>Fonts Used</vt:lpstr>
      </vt:variant>
      <vt:variant>
        <vt:i4>11</vt:i4>
      </vt:variant>
      <vt:variant>
        <vt:lpstr>Theme</vt:lpstr>
      </vt:variant>
      <vt:variant>
        <vt:i4>37</vt:i4>
      </vt:variant>
      <vt:variant>
        <vt:lpstr>Slide Titles</vt:lpstr>
      </vt:variant>
      <vt:variant>
        <vt:i4>119</vt:i4>
      </vt:variant>
    </vt:vector>
  </HeadingPairs>
  <TitlesOfParts>
    <vt:vector size="167" baseType="lpstr">
      <vt:lpstr>ＭＳ Ｐゴシック</vt:lpstr>
      <vt:lpstr>Arial</vt:lpstr>
      <vt:lpstr>Arial Black</vt:lpstr>
      <vt:lpstr>Calibri</vt:lpstr>
      <vt:lpstr>Calibri Light</vt:lpstr>
      <vt:lpstr>Proxima Nova Cn Lt</vt:lpstr>
      <vt:lpstr>Proxima Nova Cn Rg</vt:lpstr>
      <vt:lpstr>Proxima Nova Light</vt:lpstr>
      <vt:lpstr>Proxima Nova Rg</vt:lpstr>
      <vt:lpstr>Proxima Nova Semibold</vt:lpstr>
      <vt:lpstr>Wingdings</vt:lpstr>
      <vt:lpstr>Office Theme</vt:lpstr>
      <vt:lpstr>20_Custom Design</vt:lpstr>
      <vt:lpstr>21_Custom Design</vt:lpstr>
      <vt:lpstr>Custom Design</vt:lpstr>
      <vt:lpstr>7_Custom Design</vt:lpstr>
      <vt:lpstr>4_Custom Design</vt:lpstr>
      <vt:lpstr>6_Custom Design</vt:lpstr>
      <vt:lpstr>3_Custom Design</vt:lpstr>
      <vt:lpstr>12_Custom Design</vt:lpstr>
      <vt:lpstr>5_Custom Design</vt:lpstr>
      <vt:lpstr>36_Custom Design</vt:lpstr>
      <vt:lpstr>23_Custom Design</vt:lpstr>
      <vt:lpstr>34_Custom Design</vt:lpstr>
      <vt:lpstr>35_Custom Design</vt:lpstr>
      <vt:lpstr>24_Custom Design</vt:lpstr>
      <vt:lpstr>25_Custom Design</vt:lpstr>
      <vt:lpstr>1_Custom Design</vt:lpstr>
      <vt:lpstr>8_Custom Design</vt:lpstr>
      <vt:lpstr>9_Custom Design</vt:lpstr>
      <vt:lpstr>33_Custom Design</vt:lpstr>
      <vt:lpstr>27_Custom Design</vt:lpstr>
      <vt:lpstr>31_Custom Design</vt:lpstr>
      <vt:lpstr>30_Custom Design</vt:lpstr>
      <vt:lpstr>32_Custom Design</vt:lpstr>
      <vt:lpstr>28_Custom Design</vt:lpstr>
      <vt:lpstr>29_Custom Design</vt:lpstr>
      <vt:lpstr>10_Custom Design</vt:lpstr>
      <vt:lpstr>11_Custom Design</vt:lpstr>
      <vt:lpstr>13_Custom Design</vt:lpstr>
      <vt:lpstr>14_Custom Design</vt:lpstr>
      <vt:lpstr>15_Custom Design</vt:lpstr>
      <vt:lpstr>16_Custom Design</vt:lpstr>
      <vt:lpstr>17_Custom Design</vt:lpstr>
      <vt:lpstr>18_Custom Design</vt:lpstr>
      <vt:lpstr>19_Custom Design</vt:lpstr>
      <vt:lpstr>22_Custom Design</vt:lpstr>
      <vt:lpstr>26_Custom Design</vt:lpstr>
      <vt:lpstr>Video and accessibility pz.tt/AHEAD</vt:lpstr>
      <vt:lpstr>PowerPoint Presentation</vt:lpstr>
      <vt:lpstr>PowerPoint Presentation</vt:lpstr>
      <vt:lpstr>It’s not just  about vision impairments</vt:lpstr>
      <vt:lpstr>Our Services</vt:lpstr>
      <vt:lpstr>Our Products</vt:lpstr>
      <vt:lpstr>Videos</vt:lpstr>
      <vt:lpstr>OzWiki Video factsheet</vt:lpstr>
      <vt:lpstr>About video</vt:lpstr>
      <vt:lpstr>Common accessibility issues for video</vt:lpstr>
      <vt:lpstr>Impact on the end user</vt:lpstr>
      <vt:lpstr>Impacts: Keyboard trap</vt:lpstr>
      <vt:lpstr>Impacts: Keyboard inaccessibility</vt:lpstr>
      <vt:lpstr>Impact: Auto-play</vt:lpstr>
      <vt:lpstr>PowerPoint Presentation</vt:lpstr>
      <vt:lpstr>Impact: Volume control</vt:lpstr>
      <vt:lpstr>Impact: Flashing or flickering content</vt:lpstr>
      <vt:lpstr>Pokemon Shock</vt:lpstr>
      <vt:lpstr>Pokemon Shock</vt:lpstr>
      <vt:lpstr>No flashing</vt:lpstr>
      <vt:lpstr>Impacts: Transcripts</vt:lpstr>
      <vt:lpstr>Impact: Captions</vt:lpstr>
      <vt:lpstr>Impact: Audio descriptions </vt:lpstr>
      <vt:lpstr>PowerPoint Presentation</vt:lpstr>
      <vt:lpstr>Accessible video</vt:lpstr>
      <vt:lpstr>Step One</vt:lpstr>
      <vt:lpstr>Accessible media player</vt:lpstr>
      <vt:lpstr>Keyboard trap</vt:lpstr>
      <vt:lpstr>Keyboard trap</vt:lpstr>
      <vt:lpstr>Keyboard focus missing</vt:lpstr>
      <vt:lpstr>So we built…</vt:lpstr>
      <vt:lpstr>OzPlayer features</vt:lpstr>
      <vt:lpstr>OzPlayer features</vt:lpstr>
      <vt:lpstr>OzPlayer features</vt:lpstr>
      <vt:lpstr>OzPlayer features</vt:lpstr>
      <vt:lpstr>YouTube is accessible right?</vt:lpstr>
      <vt:lpstr>YouTube</vt:lpstr>
      <vt:lpstr>Major YouTube accessibility issues</vt:lpstr>
      <vt:lpstr>PowerPoint Presentation</vt:lpstr>
      <vt:lpstr>Not fully keyboard accessible</vt:lpstr>
      <vt:lpstr>PowerPoint Presentation</vt:lpstr>
      <vt:lpstr>Upload button </vt:lpstr>
      <vt:lpstr>Zooming breaks the site</vt:lpstr>
      <vt:lpstr>Zooming breaks the site</vt:lpstr>
      <vt:lpstr>VoiceOver</vt:lpstr>
      <vt:lpstr>Swipe trap in VoiceOver</vt:lpstr>
      <vt:lpstr>Step Two</vt:lpstr>
      <vt:lpstr>Auto-play</vt:lpstr>
      <vt:lpstr>Step Three</vt:lpstr>
      <vt:lpstr>No flashing</vt:lpstr>
      <vt:lpstr>Flickering</vt:lpstr>
      <vt:lpstr>Step Four</vt:lpstr>
      <vt:lpstr>Accessible content</vt:lpstr>
      <vt:lpstr>Low colour contrast</vt:lpstr>
      <vt:lpstr>Step Five</vt:lpstr>
      <vt:lpstr>Accessible transcript</vt:lpstr>
      <vt:lpstr>Accessible transcript</vt:lpstr>
      <vt:lpstr>Step Six</vt:lpstr>
      <vt:lpstr>Accessible captions</vt:lpstr>
      <vt:lpstr>Accessible captions</vt:lpstr>
      <vt:lpstr>YouTube captioning</vt:lpstr>
      <vt:lpstr>Step Seven</vt:lpstr>
      <vt:lpstr>Accessible audio descriptions</vt:lpstr>
      <vt:lpstr>Accessible audio description</vt:lpstr>
      <vt:lpstr>Example extended Audio Descriptions </vt:lpstr>
      <vt:lpstr>Example automated captions </vt:lpstr>
      <vt:lpstr>Questions?</vt:lpstr>
      <vt:lpstr>PDFs and accessibility</vt:lpstr>
      <vt:lpstr>Down Under in the Dark Ages </vt:lpstr>
      <vt:lpstr>Down Under in the Dark Ages</vt:lpstr>
      <vt:lpstr>In conclusion…</vt:lpstr>
      <vt:lpstr>The Australian PDF enquiry</vt:lpstr>
      <vt:lpstr>The Australian PDF enquiry</vt:lpstr>
      <vt:lpstr>The Australian PDF enquiry</vt:lpstr>
      <vt:lpstr>Down Under in more recent times</vt:lpstr>
      <vt:lpstr>Disability Discrimination Act</vt:lpstr>
      <vt:lpstr>Disability Discrimination Act</vt:lpstr>
      <vt:lpstr>Disability Discrimination Act</vt:lpstr>
      <vt:lpstr>WCAG2 requirements for PDFs…</vt:lpstr>
      <vt:lpstr>Why do people still use PDF?</vt:lpstr>
      <vt:lpstr>The excuses for PDFs</vt:lpstr>
      <vt:lpstr>DDA Web Advisory Notes</vt:lpstr>
      <vt:lpstr>DDA Web Advisory Notes</vt:lpstr>
      <vt:lpstr>What’s more secure than PDFs?</vt:lpstr>
      <vt:lpstr>The excuses for PDFs</vt:lpstr>
      <vt:lpstr>Which is better for your brand?</vt:lpstr>
      <vt:lpstr>Which is better for your brand?</vt:lpstr>
      <vt:lpstr>The excuses for PDFs</vt:lpstr>
      <vt:lpstr>PowerPoint Presentation</vt:lpstr>
      <vt:lpstr>The excuses for PDFs</vt:lpstr>
      <vt:lpstr>PowerPoint Presentation</vt:lpstr>
      <vt:lpstr>Why PDFs are bad for you</vt:lpstr>
      <vt:lpstr>PowerPoint Presentation</vt:lpstr>
      <vt:lpstr>The DPI case study</vt:lpstr>
      <vt:lpstr>Why PDFs are bad for you</vt:lpstr>
      <vt:lpstr>Social networking by age group</vt:lpstr>
      <vt:lpstr>Why PDFs are bad for you</vt:lpstr>
      <vt:lpstr>Which would you prefer?</vt:lpstr>
      <vt:lpstr>PowerPoint Presentation</vt:lpstr>
      <vt:lpstr>Time spent per adult per day with digital</vt:lpstr>
      <vt:lpstr>Why PDFs are bad for you</vt:lpstr>
      <vt:lpstr>PDF usage – Consumer Affairs Victoria</vt:lpstr>
      <vt:lpstr>HTML pageviews</vt:lpstr>
      <vt:lpstr>Comparing the two formats</vt:lpstr>
      <vt:lpstr>Everyone convinced?</vt:lpstr>
      <vt:lpstr>Chances are…</vt:lpstr>
      <vt:lpstr> Chances are … you still need to meet accessibility requirements </vt:lpstr>
      <vt:lpstr>Step One</vt:lpstr>
      <vt:lpstr>Let’s talk accessibility</vt:lpstr>
      <vt:lpstr>Step Two</vt:lpstr>
      <vt:lpstr>Not all PDFs are created equal</vt:lpstr>
      <vt:lpstr>Identify</vt:lpstr>
      <vt:lpstr>Step Three</vt:lpstr>
      <vt:lpstr>Plan</vt:lpstr>
      <vt:lpstr>Step Four</vt:lpstr>
      <vt:lpstr>Think of the future</vt:lpstr>
      <vt:lpstr>Share your enhanced knowledge of PDFs</vt:lpstr>
      <vt:lpstr>PDF Accessibility Factsheet</vt:lpstr>
      <vt:lpstr>Thanks to Flickr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dc:creator>
  <cp:lastModifiedBy>Gian Wild</cp:lastModifiedBy>
  <cp:revision>268</cp:revision>
  <cp:lastPrinted>2015-09-14T09:34:33Z</cp:lastPrinted>
  <dcterms:created xsi:type="dcterms:W3CDTF">2014-09-22T10:34:10Z</dcterms:created>
  <dcterms:modified xsi:type="dcterms:W3CDTF">2016-07-15T17:02:08Z</dcterms:modified>
</cp:coreProperties>
</file>