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2" r:id="rId3"/>
    <p:sldMasterId id="2147483688" r:id="rId4"/>
    <p:sldMasterId id="2147483693" r:id="rId5"/>
    <p:sldMasterId id="2147483699" r:id="rId6"/>
    <p:sldMasterId id="2147483691" r:id="rId7"/>
    <p:sldMasterId id="2147483855" r:id="rId8"/>
    <p:sldMasterId id="2147483696" r:id="rId9"/>
    <p:sldMasterId id="2147483675" r:id="rId10"/>
    <p:sldMasterId id="2147483712" r:id="rId11"/>
    <p:sldMasterId id="2147483721" r:id="rId12"/>
    <p:sldMasterId id="2147483724" r:id="rId13"/>
    <p:sldMasterId id="2147483728" r:id="rId14"/>
    <p:sldMasterId id="2147483860" r:id="rId15"/>
    <p:sldMasterId id="2147483863" r:id="rId16"/>
    <p:sldMasterId id="2147483866" r:id="rId17"/>
    <p:sldMasterId id="2147483869" r:id="rId18"/>
    <p:sldMasterId id="2147483872" r:id="rId19"/>
    <p:sldMasterId id="2147483876" r:id="rId20"/>
    <p:sldMasterId id="2147483885" r:id="rId21"/>
  </p:sldMasterIdLst>
  <p:notesMasterIdLst>
    <p:notesMasterId r:id="rId89"/>
  </p:notesMasterIdLst>
  <p:handoutMasterIdLst>
    <p:handoutMasterId r:id="rId90"/>
  </p:handoutMasterIdLst>
  <p:sldIdLst>
    <p:sldId id="259" r:id="rId22"/>
    <p:sldId id="940" r:id="rId23"/>
    <p:sldId id="941" r:id="rId24"/>
    <p:sldId id="732" r:id="rId25"/>
    <p:sldId id="734" r:id="rId26"/>
    <p:sldId id="735" r:id="rId27"/>
    <p:sldId id="1008" r:id="rId28"/>
    <p:sldId id="1235" r:id="rId29"/>
    <p:sldId id="962" r:id="rId30"/>
    <p:sldId id="961" r:id="rId31"/>
    <p:sldId id="963" r:id="rId32"/>
    <p:sldId id="964" r:id="rId33"/>
    <p:sldId id="967" r:id="rId34"/>
    <p:sldId id="971" r:id="rId35"/>
    <p:sldId id="972" r:id="rId36"/>
    <p:sldId id="974" r:id="rId37"/>
    <p:sldId id="976" r:id="rId38"/>
    <p:sldId id="1254" r:id="rId39"/>
    <p:sldId id="1255" r:id="rId40"/>
    <p:sldId id="1256" r:id="rId41"/>
    <p:sldId id="978" r:id="rId42"/>
    <p:sldId id="980" r:id="rId43"/>
    <p:sldId id="983" r:id="rId44"/>
    <p:sldId id="984" r:id="rId45"/>
    <p:sldId id="1010" r:id="rId46"/>
    <p:sldId id="1016" r:id="rId47"/>
    <p:sldId id="992" r:id="rId48"/>
    <p:sldId id="965" r:id="rId49"/>
    <p:sldId id="966" r:id="rId50"/>
    <p:sldId id="970" r:id="rId51"/>
    <p:sldId id="993" r:id="rId52"/>
    <p:sldId id="994" r:id="rId53"/>
    <p:sldId id="995" r:id="rId54"/>
    <p:sldId id="996" r:id="rId55"/>
    <p:sldId id="997" r:id="rId56"/>
    <p:sldId id="1239" r:id="rId57"/>
    <p:sldId id="1240" r:id="rId58"/>
    <p:sldId id="1241" r:id="rId59"/>
    <p:sldId id="1242" r:id="rId60"/>
    <p:sldId id="1243" r:id="rId61"/>
    <p:sldId id="1244" r:id="rId62"/>
    <p:sldId id="1245" r:id="rId63"/>
    <p:sldId id="1246" r:id="rId64"/>
    <p:sldId id="1247" r:id="rId65"/>
    <p:sldId id="1248" r:id="rId66"/>
    <p:sldId id="1249" r:id="rId67"/>
    <p:sldId id="1015" r:id="rId68"/>
    <p:sldId id="973" r:id="rId69"/>
    <p:sldId id="1017" r:id="rId70"/>
    <p:sldId id="1025" r:id="rId71"/>
    <p:sldId id="700" r:id="rId72"/>
    <p:sldId id="1251" r:id="rId73"/>
    <p:sldId id="1252" r:id="rId74"/>
    <p:sldId id="1253" r:id="rId75"/>
    <p:sldId id="1018" r:id="rId76"/>
    <p:sldId id="986" r:id="rId77"/>
    <p:sldId id="987" r:id="rId78"/>
    <p:sldId id="1019" r:id="rId79"/>
    <p:sldId id="988" r:id="rId80"/>
    <p:sldId id="989" r:id="rId81"/>
    <p:sldId id="1250" r:id="rId82"/>
    <p:sldId id="1020" r:id="rId83"/>
    <p:sldId id="990" r:id="rId84"/>
    <p:sldId id="991" r:id="rId85"/>
    <p:sldId id="1257" r:id="rId86"/>
    <p:sldId id="1258" r:id="rId87"/>
    <p:sldId id="731" r:id="rId88"/>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225"/>
    <a:srgbClr val="DB5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37" autoAdjust="0"/>
    <p:restoredTop sz="94707" autoAdjust="0"/>
  </p:normalViewPr>
  <p:slideViewPr>
    <p:cSldViewPr snapToGrid="0">
      <p:cViewPr varScale="1">
        <p:scale>
          <a:sx n="123" d="100"/>
          <a:sy n="123" d="100"/>
        </p:scale>
        <p:origin x="108" y="840"/>
      </p:cViewPr>
      <p:guideLst>
        <p:guide orient="horz" pos="2160"/>
        <p:guide pos="3840"/>
      </p:guideLst>
    </p:cSldViewPr>
  </p:slideViewPr>
  <p:outlineViewPr>
    <p:cViewPr>
      <p:scale>
        <a:sx n="33" d="100"/>
        <a:sy n="33" d="100"/>
      </p:scale>
      <p:origin x="0" y="-18300"/>
    </p:cViewPr>
    <p:sldLst>
      <p:sld r:id="rId1" collapse="1"/>
      <p:sld r:id="rId2" collapse="1"/>
    </p:sldLst>
  </p:outlineViewPr>
  <p:notesTextViewPr>
    <p:cViewPr>
      <p:scale>
        <a:sx n="3" d="2"/>
        <a:sy n="3" d="2"/>
      </p:scale>
      <p:origin x="0" y="0"/>
    </p:cViewPr>
  </p:notesTextViewPr>
  <p:sorterViewPr>
    <p:cViewPr varScale="1">
      <p:scale>
        <a:sx n="1" d="1"/>
        <a:sy n="1" d="1"/>
      </p:scale>
      <p:origin x="0" y="-34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en-AU"/>
          </a:p>
        </p:txBody>
      </p:sp>
      <p:sp>
        <p:nvSpPr>
          <p:cNvPr id="3" name="Date Placeholder 2"/>
          <p:cNvSpPr>
            <a:spLocks noGrp="1"/>
          </p:cNvSpPr>
          <p:nvPr>
            <p:ph type="dt" sz="quarter" idx="1"/>
          </p:nvPr>
        </p:nvSpPr>
        <p:spPr>
          <a:xfrm>
            <a:off x="4021295" y="0"/>
            <a:ext cx="3076363" cy="513508"/>
          </a:xfrm>
          <a:prstGeom prst="rect">
            <a:avLst/>
          </a:prstGeom>
        </p:spPr>
        <p:txBody>
          <a:bodyPr vert="horz" lIns="94768" tIns="47384" rIns="94768" bIns="47384" rtlCol="0"/>
          <a:lstStyle>
            <a:lvl1pPr algn="r">
              <a:defRPr sz="1200"/>
            </a:lvl1pPr>
          </a:lstStyle>
          <a:p>
            <a:fld id="{3B08C41F-9010-4ED2-A7EF-DDD9DD7DDB34}" type="datetimeFigureOut">
              <a:rPr lang="en-AU" smtClean="0"/>
              <a:t>18/11/2015</a:t>
            </a:fld>
            <a:endParaRPr lang="en-AU"/>
          </a:p>
        </p:txBody>
      </p:sp>
      <p:sp>
        <p:nvSpPr>
          <p:cNvPr id="4" name="Footer Placeholder 3"/>
          <p:cNvSpPr>
            <a:spLocks noGrp="1"/>
          </p:cNvSpPr>
          <p:nvPr>
            <p:ph type="ftr" sz="quarter" idx="2"/>
          </p:nvPr>
        </p:nvSpPr>
        <p:spPr>
          <a:xfrm>
            <a:off x="1" y="9721107"/>
            <a:ext cx="3076363" cy="513507"/>
          </a:xfrm>
          <a:prstGeom prst="rect">
            <a:avLst/>
          </a:prstGeom>
        </p:spPr>
        <p:txBody>
          <a:bodyPr vert="horz" lIns="94768" tIns="47384" rIns="94768" bIns="47384" rtlCol="0" anchor="b"/>
          <a:lstStyle>
            <a:lvl1pPr algn="l">
              <a:defRPr sz="1200"/>
            </a:lvl1pPr>
          </a:lstStyle>
          <a:p>
            <a:endParaRPr lang="en-AU"/>
          </a:p>
        </p:txBody>
      </p:sp>
      <p:sp>
        <p:nvSpPr>
          <p:cNvPr id="5" name="Slide Number Placeholder 4"/>
          <p:cNvSpPr>
            <a:spLocks noGrp="1"/>
          </p:cNvSpPr>
          <p:nvPr>
            <p:ph type="sldNum" sz="quarter" idx="3"/>
          </p:nvPr>
        </p:nvSpPr>
        <p:spPr>
          <a:xfrm>
            <a:off x="4021295" y="9721107"/>
            <a:ext cx="3076363" cy="513507"/>
          </a:xfrm>
          <a:prstGeom prst="rect">
            <a:avLst/>
          </a:prstGeom>
        </p:spPr>
        <p:txBody>
          <a:bodyPr vert="horz" lIns="94768" tIns="47384" rIns="94768" bIns="47384" rtlCol="0" anchor="b"/>
          <a:lstStyle>
            <a:lvl1pPr algn="r">
              <a:defRPr sz="1200"/>
            </a:lvl1pPr>
          </a:lstStyle>
          <a:p>
            <a:fld id="{5837FB04-B73E-4910-99B4-AC808A3144E4}" type="slidenum">
              <a:rPr lang="en-AU" smtClean="0"/>
              <a:t>‹#›</a:t>
            </a:fld>
            <a:endParaRPr lang="en-AU"/>
          </a:p>
        </p:txBody>
      </p:sp>
    </p:spTree>
    <p:extLst>
      <p:ext uri="{BB962C8B-B14F-4D97-AF65-F5344CB8AC3E}">
        <p14:creationId xmlns:p14="http://schemas.microsoft.com/office/powerpoint/2010/main" val="1783858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en-AU"/>
          </a:p>
        </p:txBody>
      </p:sp>
      <p:sp>
        <p:nvSpPr>
          <p:cNvPr id="3" name="Date Placeholder 2"/>
          <p:cNvSpPr>
            <a:spLocks noGrp="1"/>
          </p:cNvSpPr>
          <p:nvPr>
            <p:ph type="dt" idx="1"/>
          </p:nvPr>
        </p:nvSpPr>
        <p:spPr>
          <a:xfrm>
            <a:off x="4021295" y="0"/>
            <a:ext cx="3076363" cy="513508"/>
          </a:xfrm>
          <a:prstGeom prst="rect">
            <a:avLst/>
          </a:prstGeom>
        </p:spPr>
        <p:txBody>
          <a:bodyPr vert="horz" lIns="94768" tIns="47384" rIns="94768" bIns="47384" rtlCol="0"/>
          <a:lstStyle>
            <a:lvl1pPr algn="r">
              <a:defRPr sz="1200"/>
            </a:lvl1pPr>
          </a:lstStyle>
          <a:p>
            <a:fld id="{A0E0A894-D5FF-42BC-B2F0-C0D05C17F742}" type="datetimeFigureOut">
              <a:rPr lang="en-AU" smtClean="0"/>
              <a:t>18/11/2015</a:t>
            </a:fld>
            <a:endParaRPr lang="en-AU"/>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en-AU"/>
          </a:p>
        </p:txBody>
      </p:sp>
      <p:sp>
        <p:nvSpPr>
          <p:cNvPr id="5" name="Notes Placeholder 4"/>
          <p:cNvSpPr>
            <a:spLocks noGrp="1"/>
          </p:cNvSpPr>
          <p:nvPr>
            <p:ph type="body" sz="quarter" idx="3"/>
          </p:nvPr>
        </p:nvSpPr>
        <p:spPr>
          <a:xfrm>
            <a:off x="709931" y="4925407"/>
            <a:ext cx="5679440" cy="4029879"/>
          </a:xfrm>
          <a:prstGeom prst="rect">
            <a:avLst/>
          </a:prstGeom>
        </p:spPr>
        <p:txBody>
          <a:bodyPr vert="horz" lIns="94768" tIns="47384" rIns="94768" bIns="473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9721107"/>
            <a:ext cx="3076363" cy="513507"/>
          </a:xfrm>
          <a:prstGeom prst="rect">
            <a:avLst/>
          </a:prstGeom>
        </p:spPr>
        <p:txBody>
          <a:bodyPr vert="horz" lIns="94768" tIns="47384" rIns="94768" bIns="47384" rtlCol="0" anchor="b"/>
          <a:lstStyle>
            <a:lvl1pPr algn="l">
              <a:defRPr sz="1200"/>
            </a:lvl1pPr>
          </a:lstStyle>
          <a:p>
            <a:endParaRPr lang="en-AU"/>
          </a:p>
        </p:txBody>
      </p:sp>
      <p:sp>
        <p:nvSpPr>
          <p:cNvPr id="7" name="Slide Number Placeholder 6"/>
          <p:cNvSpPr>
            <a:spLocks noGrp="1"/>
          </p:cNvSpPr>
          <p:nvPr>
            <p:ph type="sldNum" sz="quarter" idx="5"/>
          </p:nvPr>
        </p:nvSpPr>
        <p:spPr>
          <a:xfrm>
            <a:off x="4021295" y="9721107"/>
            <a:ext cx="3076363" cy="513507"/>
          </a:xfrm>
          <a:prstGeom prst="rect">
            <a:avLst/>
          </a:prstGeom>
        </p:spPr>
        <p:txBody>
          <a:bodyPr vert="horz" lIns="94768" tIns="47384" rIns="94768" bIns="47384" rtlCol="0" anchor="b"/>
          <a:lstStyle>
            <a:lvl1pPr algn="r">
              <a:defRPr sz="1200"/>
            </a:lvl1pPr>
          </a:lstStyle>
          <a:p>
            <a:fld id="{F6B801E2-B522-475A-B406-7DD67F9A6BE8}" type="slidenum">
              <a:rPr lang="en-AU" smtClean="0"/>
              <a:t>‹#›</a:t>
            </a:fld>
            <a:endParaRPr lang="en-AU"/>
          </a:p>
        </p:txBody>
      </p:sp>
    </p:spTree>
    <p:extLst>
      <p:ext uri="{BB962C8B-B14F-4D97-AF65-F5344CB8AC3E}">
        <p14:creationId xmlns:p14="http://schemas.microsoft.com/office/powerpoint/2010/main" val="6817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Volunteering portal, modified YouTube player</a:t>
            </a:r>
            <a:endParaRPr lang="en-AU" dirty="0"/>
          </a:p>
        </p:txBody>
      </p:sp>
      <p:sp>
        <p:nvSpPr>
          <p:cNvPr id="4" name="Slide Number Placeholder 3"/>
          <p:cNvSpPr>
            <a:spLocks noGrp="1"/>
          </p:cNvSpPr>
          <p:nvPr>
            <p:ph type="sldNum" sz="quarter" idx="10"/>
          </p:nvPr>
        </p:nvSpPr>
        <p:spPr/>
        <p:txBody>
          <a:bodyPr/>
          <a:lstStyle/>
          <a:p>
            <a:fld id="{BE987867-9D7B-4423-A7B5-1D5A01EB81D6}" type="slidenum">
              <a:rPr lang="en-AU" smtClean="0">
                <a:solidFill>
                  <a:prstClr val="black"/>
                </a:solidFill>
              </a:rPr>
              <a:pPr/>
              <a:t>28</a:t>
            </a:fld>
            <a:endParaRPr lang="en-AU">
              <a:solidFill>
                <a:prstClr val="black"/>
              </a:solidFill>
            </a:endParaRPr>
          </a:p>
        </p:txBody>
      </p:sp>
    </p:spTree>
    <p:extLst>
      <p:ext uri="{BB962C8B-B14F-4D97-AF65-F5344CB8AC3E}">
        <p14:creationId xmlns:p14="http://schemas.microsoft.com/office/powerpoint/2010/main" val="359380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ABC Splash – </a:t>
            </a:r>
            <a:r>
              <a:rPr lang="en-AU" dirty="0" err="1" smtClean="0"/>
              <a:t>Viacorp</a:t>
            </a:r>
            <a:r>
              <a:rPr lang="en-AU" dirty="0" smtClean="0"/>
              <a:t> player</a:t>
            </a:r>
            <a:endParaRPr lang="en-AU" dirty="0"/>
          </a:p>
        </p:txBody>
      </p:sp>
      <p:sp>
        <p:nvSpPr>
          <p:cNvPr id="4" name="Slide Number Placeholder 3"/>
          <p:cNvSpPr>
            <a:spLocks noGrp="1"/>
          </p:cNvSpPr>
          <p:nvPr>
            <p:ph type="sldNum" sz="quarter" idx="10"/>
          </p:nvPr>
        </p:nvSpPr>
        <p:spPr/>
        <p:txBody>
          <a:bodyPr/>
          <a:lstStyle/>
          <a:p>
            <a:fld id="{BE987867-9D7B-4423-A7B5-1D5A01EB81D6}" type="slidenum">
              <a:rPr lang="en-AU" smtClean="0">
                <a:solidFill>
                  <a:prstClr val="black"/>
                </a:solidFill>
              </a:rPr>
              <a:pPr/>
              <a:t>29</a:t>
            </a:fld>
            <a:endParaRPr lang="en-AU">
              <a:solidFill>
                <a:prstClr val="black"/>
              </a:solidFill>
            </a:endParaRPr>
          </a:p>
        </p:txBody>
      </p:sp>
    </p:spTree>
    <p:extLst>
      <p:ext uri="{BB962C8B-B14F-4D97-AF65-F5344CB8AC3E}">
        <p14:creationId xmlns:p14="http://schemas.microsoft.com/office/powerpoint/2010/main" val="15663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ICANT Accessible YouTube player</a:t>
            </a:r>
            <a:endParaRPr lang="en-AU" dirty="0"/>
          </a:p>
        </p:txBody>
      </p:sp>
      <p:sp>
        <p:nvSpPr>
          <p:cNvPr id="4" name="Slide Number Placeholder 3"/>
          <p:cNvSpPr>
            <a:spLocks noGrp="1"/>
          </p:cNvSpPr>
          <p:nvPr>
            <p:ph type="sldNum" sz="quarter" idx="10"/>
          </p:nvPr>
        </p:nvSpPr>
        <p:spPr/>
        <p:txBody>
          <a:bodyPr/>
          <a:lstStyle/>
          <a:p>
            <a:fld id="{BE987867-9D7B-4423-A7B5-1D5A01EB81D6}" type="slidenum">
              <a:rPr lang="en-AU" smtClean="0">
                <a:solidFill>
                  <a:prstClr val="black"/>
                </a:solidFill>
              </a:rPr>
              <a:pPr/>
              <a:t>30</a:t>
            </a:fld>
            <a:endParaRPr lang="en-AU">
              <a:solidFill>
                <a:prstClr val="black"/>
              </a:solidFill>
            </a:endParaRPr>
          </a:p>
        </p:txBody>
      </p:sp>
    </p:spTree>
    <p:extLst>
      <p:ext uri="{BB962C8B-B14F-4D97-AF65-F5344CB8AC3E}">
        <p14:creationId xmlns:p14="http://schemas.microsoft.com/office/powerpoint/2010/main" val="166457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Last week, the FCC voted to require captions on online videos starting in 2016. - See more at: http://fedscoop.com/social-media-accessibility/#sthash.7to54PiF.dpuf</a:t>
            </a:r>
          </a:p>
          <a:p>
            <a:r>
              <a:rPr lang="en-US" i="0" dirty="0" smtClean="0"/>
              <a:t>YouTube</a:t>
            </a:r>
            <a:r>
              <a:rPr lang="en-US" i="0" baseline="0" dirty="0" smtClean="0"/>
              <a:t> app (iPhone6)</a:t>
            </a:r>
          </a:p>
          <a:p>
            <a:pPr marL="171450" indent="-171450">
              <a:buFont typeface="Arial" panose="020B0604020202020204" pitchFamily="34" charset="0"/>
              <a:buChar char="•"/>
            </a:pPr>
            <a:r>
              <a:rPr lang="en-US" i="0" baseline="0" dirty="0" smtClean="0"/>
              <a:t>When YouTube is in all-caps, it pronounces it YaToob!</a:t>
            </a:r>
            <a:endParaRPr lang="en-AU" i="0" dirty="0"/>
          </a:p>
        </p:txBody>
      </p:sp>
      <p:sp>
        <p:nvSpPr>
          <p:cNvPr id="4" name="Slide Number Placeholder 3"/>
          <p:cNvSpPr>
            <a:spLocks noGrp="1"/>
          </p:cNvSpPr>
          <p:nvPr>
            <p:ph type="sldNum" sz="quarter" idx="10"/>
          </p:nvPr>
        </p:nvSpPr>
        <p:spPr/>
        <p:txBody>
          <a:bodyPr/>
          <a:lstStyle/>
          <a:p>
            <a:fld id="{224F4054-2C70-4532-BEE5-52F4057F7DB5}" type="slidenum">
              <a:rPr lang="en-AU" smtClean="0"/>
              <a:t>37</a:t>
            </a:fld>
            <a:endParaRPr lang="en-AU" dirty="0"/>
          </a:p>
        </p:txBody>
      </p:sp>
    </p:spTree>
    <p:extLst>
      <p:ext uri="{BB962C8B-B14F-4D97-AF65-F5344CB8AC3E}">
        <p14:creationId xmlns:p14="http://schemas.microsoft.com/office/powerpoint/2010/main" val="42834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F4054-2C70-4532-BEE5-52F4057F7DB5}" type="slidenum">
              <a:rPr lang="en-AU" smtClean="0"/>
              <a:t>41</a:t>
            </a:fld>
            <a:endParaRPr lang="en-AU" dirty="0"/>
          </a:p>
        </p:txBody>
      </p:sp>
    </p:spTree>
    <p:extLst>
      <p:ext uri="{BB962C8B-B14F-4D97-AF65-F5344CB8AC3E}">
        <p14:creationId xmlns:p14="http://schemas.microsoft.com/office/powerpoint/2010/main" val="2543820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Search feature can’t be exiting through swiping or and exit buttons. Can get it back to focus out of the search by visually touching out of the box but it start VO behind the search box which is still visual. This means that it still isn’t closed so you can’t use the back to top page option as that just sends you back to the search box focus. Could almost call it a swipe trap!</a:t>
            </a:r>
          </a:p>
          <a:p>
            <a:endParaRPr lang="en-AU" dirty="0"/>
          </a:p>
        </p:txBody>
      </p:sp>
      <p:sp>
        <p:nvSpPr>
          <p:cNvPr id="4" name="Slide Number Placeholder 3"/>
          <p:cNvSpPr>
            <a:spLocks noGrp="1"/>
          </p:cNvSpPr>
          <p:nvPr>
            <p:ph type="sldNum" sz="quarter" idx="10"/>
          </p:nvPr>
        </p:nvSpPr>
        <p:spPr/>
        <p:txBody>
          <a:bodyPr/>
          <a:lstStyle/>
          <a:p>
            <a:fld id="{224F4054-2C70-4532-BEE5-52F4057F7DB5}" type="slidenum">
              <a:rPr lang="en-AU" smtClean="0"/>
              <a:t>46</a:t>
            </a:fld>
            <a:endParaRPr lang="en-AU" dirty="0"/>
          </a:p>
        </p:txBody>
      </p:sp>
    </p:spTree>
    <p:extLst>
      <p:ext uri="{BB962C8B-B14F-4D97-AF65-F5344CB8AC3E}">
        <p14:creationId xmlns:p14="http://schemas.microsoft.com/office/powerpoint/2010/main" val="284888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YouTube</a:t>
            </a:r>
            <a:endParaRPr lang="en-AU" dirty="0"/>
          </a:p>
        </p:txBody>
      </p:sp>
      <p:sp>
        <p:nvSpPr>
          <p:cNvPr id="4" name="Slide Number Placeholder 3"/>
          <p:cNvSpPr>
            <a:spLocks noGrp="1"/>
          </p:cNvSpPr>
          <p:nvPr>
            <p:ph type="sldNum" sz="quarter" idx="10"/>
          </p:nvPr>
        </p:nvSpPr>
        <p:spPr/>
        <p:txBody>
          <a:bodyPr/>
          <a:lstStyle/>
          <a:p>
            <a:fld id="{BE987867-9D7B-4423-A7B5-1D5A01EB81D6}" type="slidenum">
              <a:rPr lang="en-AU" smtClean="0">
                <a:solidFill>
                  <a:prstClr val="black"/>
                </a:solidFill>
              </a:rPr>
              <a:pPr/>
              <a:t>48</a:t>
            </a:fld>
            <a:endParaRPr lang="en-AU">
              <a:solidFill>
                <a:prstClr val="black"/>
              </a:solidFill>
            </a:endParaRPr>
          </a:p>
        </p:txBody>
      </p:sp>
    </p:spTree>
    <p:extLst>
      <p:ext uri="{BB962C8B-B14F-4D97-AF65-F5344CB8AC3E}">
        <p14:creationId xmlns:p14="http://schemas.microsoft.com/office/powerpoint/2010/main" val="10945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
        <p:nvSpPr>
          <p:cNvPr id="245764"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69993" indent="-296151"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84605" indent="-236921"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58447" indent="-236921"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32289" indent="-236921" defTabSz="946039"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06131" indent="-236921" defTabSz="946039"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079974" indent="-236921" defTabSz="946039"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53816" indent="-236921" defTabSz="946039"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27658" indent="-236921" defTabSz="946039"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0ED8D5C-67EB-4FBF-A3CE-404A64A0D8C0}" type="slidenum">
              <a:rPr lang="en-AU" altLang="en-US">
                <a:latin typeface="Arial" panose="020B0604020202020204" pitchFamily="34" charset="0"/>
              </a:rPr>
              <a:pPr>
                <a:spcBef>
                  <a:spcPct val="0"/>
                </a:spcBef>
              </a:pPr>
              <a:t>67</a:t>
            </a:fld>
            <a:endParaRPr lang="en-AU" altLang="en-US">
              <a:latin typeface="Arial" panose="020B0604020202020204" pitchFamily="34" charset="0"/>
            </a:endParaRPr>
          </a:p>
        </p:txBody>
      </p:sp>
    </p:spTree>
    <p:extLst>
      <p:ext uri="{BB962C8B-B14F-4D97-AF65-F5344CB8AC3E}">
        <p14:creationId xmlns:p14="http://schemas.microsoft.com/office/powerpoint/2010/main" val="322785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0.xml"/><Relationship Id="rId4" Type="http://schemas.openxmlformats.org/officeDocument/2006/relationships/image" Target="../media/image16.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40655"/>
            <a:ext cx="9144000" cy="1128890"/>
          </a:xfrm>
          <a:prstGeom prst="rect">
            <a:avLst/>
          </a:prstGeom>
          <a:ln>
            <a:noFill/>
          </a:ln>
        </p:spPr>
        <p:txBody>
          <a:bodyPr anchor="b"/>
          <a:lstStyle>
            <a:lvl1pPr algn="ctr">
              <a:defRPr sz="6000"/>
            </a:lvl1pPr>
          </a:lstStyle>
          <a:p>
            <a:pPr>
              <a:spcBef>
                <a:spcPct val="50000"/>
              </a:spcBef>
            </a:pPr>
            <a:r>
              <a:rPr lang="en-US" sz="4400" dirty="0" smtClean="0">
                <a:solidFill>
                  <a:schemeClr val="bg1"/>
                </a:solidFill>
                <a:latin typeface="Proxima Nova Semibold"/>
                <a:cs typeface="Proxima Nova Semibold"/>
              </a:rPr>
              <a:t>Presentation Title Here</a:t>
            </a:r>
            <a:endParaRPr lang="en-US" sz="4400" dirty="0">
              <a:solidFill>
                <a:schemeClr val="bg1"/>
              </a:solidFill>
              <a:latin typeface="Proxima Nova Semibold"/>
              <a:cs typeface="Proxima Nova Semibold"/>
            </a:endParaRPr>
          </a:p>
        </p:txBody>
      </p:sp>
      <p:cxnSp>
        <p:nvCxnSpPr>
          <p:cNvPr id="7" name="Straight Connector 6"/>
          <p:cNvCxnSpPr/>
          <p:nvPr userDrawn="1"/>
        </p:nvCxnSpPr>
        <p:spPr>
          <a:xfrm>
            <a:off x="3112910" y="2640656"/>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3112910" y="3769545"/>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257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19321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18633045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80567893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Subtitle 2"/>
          <p:cNvSpPr>
            <a:spLocks noGrp="1"/>
          </p:cNvSpPr>
          <p:nvPr>
            <p:ph type="subTitle" idx="1" hasCustomPrompt="1"/>
          </p:nvPr>
        </p:nvSpPr>
        <p:spPr>
          <a:xfrm>
            <a:off x="381000" y="1363662"/>
            <a:ext cx="11468100" cy="5213601"/>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Title 1"/>
          <p:cNvSpPr>
            <a:spLocks noGrp="1"/>
          </p:cNvSpPr>
          <p:nvPr>
            <p:ph type="ctrTitle"/>
          </p:nvPr>
        </p:nvSpPr>
        <p:spPr>
          <a:xfrm>
            <a:off x="361950" y="230716"/>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Tree>
    <p:extLst>
      <p:ext uri="{BB962C8B-B14F-4D97-AF65-F5344CB8AC3E}">
        <p14:creationId xmlns:p14="http://schemas.microsoft.com/office/powerpoint/2010/main" val="36126969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48875127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92728969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44065990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solidFill>
                <a:prstClr val="white"/>
              </a:solidFill>
            </a:endParaRPr>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2988230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295335820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69886993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8708728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24436954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tx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63408201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p:cNvSpPr/>
          <p:nvPr userDrawn="1"/>
        </p:nvSpPr>
        <p:spPr>
          <a:xfrm>
            <a:off x="3863662" y="0"/>
            <a:ext cx="8328338"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131733" y="1122362"/>
            <a:ext cx="7745943"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4131733" y="2228850"/>
            <a:ext cx="7745942"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82178346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192349180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92843" y="1045507"/>
            <a:ext cx="7231634" cy="4757866"/>
          </a:xfrm>
          <a:prstGeom prst="rect">
            <a:avLst/>
          </a:prstGeom>
        </p:spPr>
      </p:pic>
      <p:sp>
        <p:nvSpPr>
          <p:cNvPr id="10" name="Picture Placeholder 9"/>
          <p:cNvSpPr>
            <a:spLocks noGrp="1"/>
          </p:cNvSpPr>
          <p:nvPr>
            <p:ph type="pic" sz="quarter" idx="12"/>
          </p:nvPr>
        </p:nvSpPr>
        <p:spPr>
          <a:xfrm>
            <a:off x="4603750" y="1285875"/>
            <a:ext cx="6788150" cy="4262438"/>
          </a:xfrm>
          <a:prstGeom prst="rect">
            <a:avLst/>
          </a:prstGeom>
        </p:spPr>
        <p:txBody>
          <a:bodyPr/>
          <a:lstStyle/>
          <a:p>
            <a:endParaRPr lang="en-AU"/>
          </a:p>
        </p:txBody>
      </p:sp>
    </p:spTree>
    <p:extLst>
      <p:ext uri="{BB962C8B-B14F-4D97-AF65-F5344CB8AC3E}">
        <p14:creationId xmlns:p14="http://schemas.microsoft.com/office/powerpoint/2010/main" val="246956806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146" y="210855"/>
            <a:ext cx="3694107" cy="6444756"/>
          </a:xfrm>
          <a:prstGeom prst="rect">
            <a:avLst/>
          </a:prstGeom>
        </p:spPr>
      </p:pic>
      <p:sp>
        <p:nvSpPr>
          <p:cNvPr id="8" name="Picture Placeholder 7"/>
          <p:cNvSpPr>
            <a:spLocks noGrp="1"/>
          </p:cNvSpPr>
          <p:nvPr>
            <p:ph type="pic" sz="quarter" idx="11"/>
          </p:nvPr>
        </p:nvSpPr>
        <p:spPr>
          <a:xfrm>
            <a:off x="838199" y="1013794"/>
            <a:ext cx="3047999" cy="4838878"/>
          </a:xfrm>
          <a:prstGeom prst="rect">
            <a:avLst/>
          </a:prstGeom>
        </p:spPr>
        <p:txBody>
          <a:bodyPr/>
          <a:lstStyle/>
          <a:p>
            <a:endParaRPr lang="en-AU"/>
          </a:p>
        </p:txBody>
      </p:sp>
    </p:spTree>
    <p:extLst>
      <p:ext uri="{BB962C8B-B14F-4D97-AF65-F5344CB8AC3E}">
        <p14:creationId xmlns:p14="http://schemas.microsoft.com/office/powerpoint/2010/main" val="108912213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7533021" y="820248"/>
            <a:ext cx="4658979"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795490" y="999068"/>
            <a:ext cx="4082185"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795491" y="2228850"/>
            <a:ext cx="4082184"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pic>
        <p:nvPicPr>
          <p:cNvPr id="9" name="Picture 8"/>
          <p:cNvPicPr>
            <a:picLocks noChangeAspect="1"/>
          </p:cNvPicPr>
          <p:nvPr userDrawn="1"/>
        </p:nvPicPr>
        <p:blipFill>
          <a:blip r:embed="rId2"/>
          <a:stretch>
            <a:fillRect/>
          </a:stretch>
        </p:blipFill>
        <p:spPr>
          <a:xfrm>
            <a:off x="4194077" y="288110"/>
            <a:ext cx="2990352" cy="6272661"/>
          </a:xfrm>
          <a:prstGeom prst="rect">
            <a:avLst/>
          </a:prstGeom>
        </p:spPr>
      </p:pic>
      <p:sp>
        <p:nvSpPr>
          <p:cNvPr id="10" name="Picture Placeholder 7"/>
          <p:cNvSpPr>
            <a:spLocks noGrp="1"/>
          </p:cNvSpPr>
          <p:nvPr>
            <p:ph type="pic" sz="quarter" idx="12"/>
          </p:nvPr>
        </p:nvSpPr>
        <p:spPr>
          <a:xfrm>
            <a:off x="4405745" y="1176867"/>
            <a:ext cx="2590800" cy="4512733"/>
          </a:xfrm>
          <a:prstGeom prst="rect">
            <a:avLst/>
          </a:prstGeom>
        </p:spPr>
        <p:txBody>
          <a:bodyPr/>
          <a:lstStyle/>
          <a:p>
            <a:endParaRPr lang="en-AU"/>
          </a:p>
        </p:txBody>
      </p:sp>
    </p:spTree>
    <p:extLst>
      <p:ext uri="{BB962C8B-B14F-4D97-AF65-F5344CB8AC3E}">
        <p14:creationId xmlns:p14="http://schemas.microsoft.com/office/powerpoint/2010/main" val="1538295161"/>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solidFill>
                <a:prstClr val="white"/>
              </a:solidFill>
            </a:endParaRPr>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7685299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112097221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132728760"/>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03884376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50025230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578100"/>
            <a:ext cx="10515600" cy="1765299"/>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6492899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6142701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15915487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25898189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6759459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24711692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020533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724199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803525"/>
            <a:ext cx="10515600" cy="1330325"/>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11908883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16527312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234469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36466215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7153355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87341812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360368250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9769549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96613687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322869616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4794736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1" y="765175"/>
            <a:ext cx="10566400" cy="1143000"/>
          </a:xfrm>
          <a:prstGeom prst="roundRect">
            <a:avLst>
              <a:gd name="adj" fmla="val 21667"/>
            </a:avLst>
          </a:prstGeo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1200151" y="2349501"/>
            <a:ext cx="5027083" cy="37242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430434" y="2349501"/>
            <a:ext cx="5027084" cy="37242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11"/>
          <p:cNvSpPr>
            <a:spLocks noGrp="1" noChangeArrowheads="1"/>
          </p:cNvSpPr>
          <p:nvPr>
            <p:ph type="dt" sz="half" idx="10"/>
          </p:nvPr>
        </p:nvSpPr>
        <p:spPr>
          <a:xfrm>
            <a:off x="1200151" y="6248401"/>
            <a:ext cx="4891616" cy="474663"/>
          </a:xfrm>
          <a:prstGeom prst="rect">
            <a:avLst/>
          </a:prstGeom>
        </p:spPr>
        <p:txBody>
          <a:bodyPr/>
          <a:lstStyle>
            <a:lvl1pPr>
              <a:defRPr>
                <a:latin typeface="Arial" charset="0"/>
                <a:ea typeface="+mn-ea"/>
              </a:defRPr>
            </a:lvl1pPr>
          </a:lstStyle>
          <a:p>
            <a:pPr>
              <a:defRPr/>
            </a:pPr>
            <a:endParaRPr lang="en-US"/>
          </a:p>
        </p:txBody>
      </p:sp>
      <p:sp>
        <p:nvSpPr>
          <p:cNvPr id="6" name="Rectangle 12"/>
          <p:cNvSpPr>
            <a:spLocks noGrp="1" noChangeArrowheads="1"/>
          </p:cNvSpPr>
          <p:nvPr>
            <p:ph type="ftr" sz="quarter" idx="11"/>
          </p:nvPr>
        </p:nvSpPr>
        <p:spPr>
          <a:xfrm>
            <a:off x="7721600" y="6248401"/>
            <a:ext cx="3862917" cy="47466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r>
              <a:rPr lang="en-US"/>
              <a:t>www.gianwild.com.au</a:t>
            </a:r>
            <a:endParaRPr lang="en-AU"/>
          </a:p>
        </p:txBody>
      </p:sp>
    </p:spTree>
    <p:extLst>
      <p:ext uri="{BB962C8B-B14F-4D97-AF65-F5344CB8AC3E}">
        <p14:creationId xmlns:p14="http://schemas.microsoft.com/office/powerpoint/2010/main" val="3705113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8711688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02250564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1805935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94144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65812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3013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03719257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4338985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23446" y="0"/>
            <a:ext cx="592455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219075"/>
            <a:ext cx="5246077"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246076"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471138" y="1363663"/>
            <a:ext cx="5377962"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
        <p:nvSpPr>
          <p:cNvPr id="9" name="Rectangle 8"/>
          <p:cNvSpPr/>
          <p:nvPr userDrawn="1"/>
        </p:nvSpPr>
        <p:spPr>
          <a:xfrm>
            <a:off x="6286500" y="0"/>
            <a:ext cx="592455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11" name="Rectangle 10"/>
          <p:cNvSpPr/>
          <p:nvPr userDrawn="1"/>
        </p:nvSpPr>
        <p:spPr>
          <a:xfrm>
            <a:off x="719454" y="6147035"/>
            <a:ext cx="2411120" cy="461665"/>
          </a:xfrm>
          <a:prstGeom prst="rect">
            <a:avLst/>
          </a:prstGeom>
          <a:noFill/>
          <a:ln>
            <a:noFill/>
          </a:ln>
        </p:spPr>
        <p:txBody>
          <a:bodyPr wrap="none" lIns="91440" tIns="45720" rIns="91440" bIns="45720">
            <a:spAutoFit/>
          </a:bodyPr>
          <a:lstStyle/>
          <a:p>
            <a:pPr algn="ctr"/>
            <a:r>
              <a:rPr lang="en-AU" sz="2400" cap="none" spc="0" dirty="0" smtClean="0">
                <a:ln w="12700">
                  <a:noFill/>
                  <a:prstDash val="solid"/>
                </a:ln>
                <a:solidFill>
                  <a:srgbClr val="E65225"/>
                </a:solidFill>
                <a:latin typeface="Proxima Nova Semibold"/>
                <a:cs typeface="Proxima Nova Semibold"/>
              </a:rPr>
              <a:t>@</a:t>
            </a:r>
            <a:r>
              <a:rPr lang="en-AU" sz="2400" cap="none" spc="0" dirty="0" err="1" smtClean="0">
                <a:ln w="12700">
                  <a:noFill/>
                  <a:prstDash val="solid"/>
                </a:ln>
                <a:solidFill>
                  <a:srgbClr val="E65225"/>
                </a:solidFill>
                <a:latin typeface="Proxima Nova Semibold"/>
                <a:cs typeface="Proxima Nova Semibold"/>
              </a:rPr>
              <a:t>accessibilityoz</a:t>
            </a:r>
            <a:endParaRPr lang="en-AU" sz="2400" cap="none" spc="0" dirty="0">
              <a:ln w="12700">
                <a:noFill/>
                <a:prstDash val="solid"/>
              </a:ln>
              <a:solidFill>
                <a:srgbClr val="E65225"/>
              </a:solidFill>
              <a:latin typeface="Proxima Nova Semibold"/>
              <a:cs typeface="Proxima Nova Semibold"/>
            </a:endParaRPr>
          </a:p>
        </p:txBody>
      </p:sp>
      <p:cxnSp>
        <p:nvCxnSpPr>
          <p:cNvPr id="12" name="Straight Connector 11"/>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Twitter_Orang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
        <p:nvSpPr>
          <p:cNvPr id="14" name="Title 1"/>
          <p:cNvSpPr txBox="1">
            <a:spLocks/>
          </p:cNvSpPr>
          <p:nvPr userDrawn="1"/>
        </p:nvSpPr>
        <p:spPr>
          <a:xfrm>
            <a:off x="6631598" y="188649"/>
            <a:ext cx="5246077" cy="723900"/>
          </a:xfrm>
          <a:prstGeom prst="rect">
            <a:avLst/>
          </a:prstGeom>
        </p:spPr>
        <p:txBody>
          <a:bodyPr anchor="b"/>
          <a:lstStyle>
            <a:lvl1pPr algn="l" defTabSz="914400" rtl="0" eaLnBrk="1" latinLnBrk="0" hangingPunct="1">
              <a:lnSpc>
                <a:spcPct val="90000"/>
              </a:lnSpc>
              <a:spcBef>
                <a:spcPct val="0"/>
              </a:spcBef>
              <a:buNone/>
              <a:defRPr sz="4400" kern="1200">
                <a:solidFill>
                  <a:schemeClr val="bg1"/>
                </a:solidFill>
                <a:latin typeface="Proxima Nova Light"/>
                <a:ea typeface="+mj-ea"/>
                <a:cs typeface="+mj-cs"/>
              </a:defRPr>
            </a:lvl1pPr>
          </a:lstStyle>
          <a:p>
            <a:r>
              <a:rPr lang="en-US" dirty="0" smtClean="0"/>
              <a:t>Click to edit Master title style</a:t>
            </a:r>
            <a:endParaRPr lang="en-AU" dirty="0"/>
          </a:p>
        </p:txBody>
      </p:sp>
    </p:spTree>
    <p:extLst>
      <p:ext uri="{BB962C8B-B14F-4D97-AF65-F5344CB8AC3E}">
        <p14:creationId xmlns:p14="http://schemas.microsoft.com/office/powerpoint/2010/main" val="201846432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2719833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70550048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425819872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smtClean="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smtClean="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292911071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85524581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00171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121617195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Tree>
    <p:extLst>
      <p:ext uri="{BB962C8B-B14F-4D97-AF65-F5344CB8AC3E}">
        <p14:creationId xmlns:p14="http://schemas.microsoft.com/office/powerpoint/2010/main" val="33780271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27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8114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7082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30858163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88354300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Tree>
    <p:extLst>
      <p:ext uri="{BB962C8B-B14F-4D97-AF65-F5344CB8AC3E}">
        <p14:creationId xmlns:p14="http://schemas.microsoft.com/office/powerpoint/2010/main" val="240336376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236749614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84369869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29528945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95718750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94045639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73569318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317943247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5412539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4219201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64635685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80054485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73653831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287797560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53223646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41192471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123301299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98214792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7892417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22844139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9335576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Tree>
    <p:extLst>
      <p:ext uri="{BB962C8B-B14F-4D97-AF65-F5344CB8AC3E}">
        <p14:creationId xmlns:p14="http://schemas.microsoft.com/office/powerpoint/2010/main" val="26229046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46292471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50670517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40539586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47399900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58196455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26805481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85449768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77303255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5722137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9069826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220852110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188812005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47204839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82064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411581569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Subtitle 2"/>
          <p:cNvSpPr>
            <a:spLocks noGrp="1"/>
          </p:cNvSpPr>
          <p:nvPr>
            <p:ph type="subTitle" idx="1" hasCustomPrompt="1"/>
          </p:nvPr>
        </p:nvSpPr>
        <p:spPr>
          <a:xfrm>
            <a:off x="381000" y="1363662"/>
            <a:ext cx="11468100" cy="5213601"/>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Title 1"/>
          <p:cNvSpPr>
            <a:spLocks noGrp="1"/>
          </p:cNvSpPr>
          <p:nvPr>
            <p:ph type="ctrTitle"/>
          </p:nvPr>
        </p:nvSpPr>
        <p:spPr>
          <a:xfrm>
            <a:off x="361950" y="230716"/>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Tree>
    <p:extLst>
      <p:ext uri="{BB962C8B-B14F-4D97-AF65-F5344CB8AC3E}">
        <p14:creationId xmlns:p14="http://schemas.microsoft.com/office/powerpoint/2010/main" val="4138359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2171986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2150238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Tree>
    <p:extLst>
      <p:ext uri="{BB962C8B-B14F-4D97-AF65-F5344CB8AC3E}">
        <p14:creationId xmlns:p14="http://schemas.microsoft.com/office/powerpoint/2010/main" val="113255512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158260845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1137705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803525"/>
            <a:ext cx="10515600" cy="1330325"/>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07747070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13425418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49858884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303555365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21034977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253142373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180908681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54947588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21086093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125397684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57175" indent="-257175">
              <a:buSzPct val="100000"/>
              <a:buFontTx/>
              <a:buBlip>
                <a:blip r:embed="rId2"/>
              </a:buBlip>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xfrm>
            <a:off x="141817" y="6335716"/>
            <a:ext cx="719667" cy="365125"/>
          </a:xfrm>
        </p:spPr>
        <p:txBody>
          <a:bodyPr anchorCtr="0"/>
          <a:lstStyle>
            <a:lvl1pPr>
              <a:defRPr sz="1050" b="1" normalizeH="0">
                <a:solidFill>
                  <a:prstClr val="white"/>
                </a:solidFill>
                <a:latin typeface="Arial Black"/>
                <a:ea typeface="+mn-ea"/>
                <a:cs typeface="Arial Black"/>
              </a:defRPr>
            </a:lvl1pPr>
          </a:lstStyle>
          <a:p>
            <a:pPr>
              <a:defRPr/>
            </a:pPr>
            <a:fld id="{CC6A84A5-230C-41F7-93DD-4FE1048EED96}" type="slidenum">
              <a:rPr lang="en-US"/>
              <a:pPr>
                <a:defRPr/>
              </a:pPr>
              <a:t>‹#›</a:t>
            </a:fld>
            <a:endParaRPr lang="en-US" dirty="0"/>
          </a:p>
        </p:txBody>
      </p:sp>
    </p:spTree>
    <p:extLst>
      <p:ext uri="{BB962C8B-B14F-4D97-AF65-F5344CB8AC3E}">
        <p14:creationId xmlns:p14="http://schemas.microsoft.com/office/powerpoint/2010/main" val="20637577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image" Target="../media/image9.png"/><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image" Target="../media/image13.png"/><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image" Target="../media/image4.pn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theme" Target="../theme/theme10.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image" Target="../media/image4.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6.jpeg"/><Relationship Id="rId5" Type="http://schemas.openxmlformats.org/officeDocument/2006/relationships/theme" Target="../theme/theme11.xml"/><Relationship Id="rId4"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90.xml"/><Relationship Id="rId1" Type="http://schemas.openxmlformats.org/officeDocument/2006/relationships/slideLayout" Target="../slideLayouts/slideLayout89.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3.xml"/><Relationship Id="rId7" Type="http://schemas.openxmlformats.org/officeDocument/2006/relationships/image" Target="../media/image13.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image" Target="../media/image4.png"/><Relationship Id="rId5" Type="http://schemas.openxmlformats.org/officeDocument/2006/relationships/theme" Target="../theme/theme13.xml"/><Relationship Id="rId4"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96.xml"/><Relationship Id="rId1" Type="http://schemas.openxmlformats.org/officeDocument/2006/relationships/slideLayout" Target="../slideLayouts/slideLayout95.xml"/><Relationship Id="rId5" Type="http://schemas.openxmlformats.org/officeDocument/2006/relationships/image" Target="../media/image4.png"/><Relationship Id="rId4" Type="http://schemas.openxmlformats.org/officeDocument/2006/relationships/image" Target="../media/image6.jpe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9.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5" Type="http://schemas.openxmlformats.org/officeDocument/2006/relationships/image" Target="../media/image4.png"/><Relationship Id="rId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9.xml"/><Relationship Id="rId7" Type="http://schemas.openxmlformats.org/officeDocument/2006/relationships/image" Target="../media/image13.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image" Target="../media/image4.png"/><Relationship Id="rId5" Type="http://schemas.openxmlformats.org/officeDocument/2006/relationships/theme" Target="../theme/theme21.xml"/><Relationship Id="rId4"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4.png"/><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8.jp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image" Target="../media/image10.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image" Target="../media/image11.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shutterstock_197903273.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ectangle 6"/>
          <p:cNvSpPr/>
          <p:nvPr userDrawn="1"/>
        </p:nvSpPr>
        <p:spPr>
          <a:xfrm>
            <a:off x="0" y="0"/>
            <a:ext cx="12192000" cy="6858000"/>
          </a:xfrm>
          <a:prstGeom prst="rect">
            <a:avLst/>
          </a:prstGeom>
          <a:solidFill>
            <a:srgbClr val="E65225">
              <a:alpha val="82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userDrawn="1"/>
        </p:nvSpPr>
        <p:spPr>
          <a:xfrm>
            <a:off x="0" y="5807075"/>
            <a:ext cx="12192000" cy="1050925"/>
          </a:xfrm>
          <a:prstGeom prst="rect">
            <a:avLst/>
          </a:prstGeom>
          <a:solidFill>
            <a:srgbClr val="2929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userDrawn="1"/>
        </p:nvSpPr>
        <p:spPr>
          <a:xfrm>
            <a:off x="477838" y="6030913"/>
            <a:ext cx="4846637" cy="525462"/>
          </a:xfrm>
          <a:prstGeom prst="rect">
            <a:avLst/>
          </a:prstGeom>
          <a:solidFill>
            <a:srgbClr val="292929"/>
          </a:solidFill>
        </p:spPr>
        <p:txBody>
          <a:bodyPr>
            <a:spAutoFit/>
          </a:bodyPr>
          <a:lstStyle/>
          <a:p>
            <a:pPr>
              <a:lnSpc>
                <a:spcPct val="50000"/>
              </a:lnSpc>
              <a:spcBef>
                <a:spcPct val="50000"/>
              </a:spcBef>
              <a:defRPr/>
            </a:pPr>
            <a:r>
              <a:rPr lang="en-US" kern="1500" dirty="0">
                <a:solidFill>
                  <a:schemeClr val="bg1"/>
                </a:solidFill>
                <a:latin typeface="Proxima Nova Light"/>
                <a:ea typeface="ＭＳ Ｐゴシック" charset="0"/>
                <a:cs typeface="Proxima Nova Light"/>
              </a:rPr>
              <a:t>www.accessibilityoz.com.au</a:t>
            </a:r>
          </a:p>
          <a:p>
            <a:pPr>
              <a:lnSpc>
                <a:spcPct val="50000"/>
              </a:lnSpc>
              <a:spcBef>
                <a:spcPct val="50000"/>
              </a:spcBef>
              <a:defRPr/>
            </a:pPr>
            <a:r>
              <a:rPr lang="en-US" kern="1500" dirty="0">
                <a:solidFill>
                  <a:schemeClr val="bg1"/>
                </a:solidFill>
                <a:latin typeface="Proxima Nova Semibold"/>
                <a:ea typeface="ＭＳ Ｐゴシック" charset="0"/>
                <a:cs typeface="Proxima Nova Semibold"/>
              </a:rPr>
              <a:t>@</a:t>
            </a:r>
            <a:r>
              <a:rPr lang="en-US" kern="1500" dirty="0" err="1">
                <a:solidFill>
                  <a:schemeClr val="bg1"/>
                </a:solidFill>
                <a:latin typeface="Proxima Nova Semibold"/>
                <a:ea typeface="ＭＳ Ｐゴシック" charset="0"/>
                <a:cs typeface="Proxima Nova Semibold"/>
              </a:rPr>
              <a:t>accessibilityoz</a:t>
            </a:r>
            <a:endParaRPr lang="en-US" kern="1500" dirty="0">
              <a:solidFill>
                <a:schemeClr val="bg1"/>
              </a:solidFill>
              <a:latin typeface="Proxima Nova Semibold"/>
              <a:ea typeface="ＭＳ Ｐゴシック" charset="0"/>
              <a:cs typeface="Proxima Nova Semibold"/>
            </a:endParaRPr>
          </a:p>
        </p:txBody>
      </p:sp>
      <p:pic>
        <p:nvPicPr>
          <p:cNvPr id="10" name="Picture 7" descr="Accessibility_Oz_white.psd"/>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221383" y="5828506"/>
            <a:ext cx="1862138" cy="93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216563"/>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731"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cessibility_Oz_Orange.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19454" y="6147035"/>
            <a:ext cx="2411120" cy="461665"/>
          </a:xfrm>
          <a:prstGeom prst="rect">
            <a:avLst/>
          </a:prstGeom>
          <a:noFill/>
          <a:ln>
            <a:noFill/>
          </a:ln>
        </p:spPr>
        <p:txBody>
          <a:bodyPr wrap="none" lIns="91440" tIns="45720" rIns="91440" bIns="45720">
            <a:spAutoFit/>
          </a:bodyPr>
          <a:lstStyle/>
          <a:p>
            <a:pPr algn="ctr"/>
            <a:r>
              <a:rPr lang="en-AU" sz="2400" cap="none" spc="0" dirty="0" smtClean="0">
                <a:ln w="12700">
                  <a:noFill/>
                  <a:prstDash val="solid"/>
                </a:ln>
                <a:solidFill>
                  <a:srgbClr val="E65225"/>
                </a:solidFill>
                <a:latin typeface="Proxima Nova Semibold"/>
                <a:cs typeface="Proxima Nova Semibold"/>
              </a:rPr>
              <a:t>@</a:t>
            </a:r>
            <a:r>
              <a:rPr lang="en-AU" sz="2400" cap="none" spc="0" dirty="0" err="1" smtClean="0">
                <a:ln w="12700">
                  <a:noFill/>
                  <a:prstDash val="solid"/>
                </a:ln>
                <a:solidFill>
                  <a:srgbClr val="E65225"/>
                </a:solidFill>
                <a:latin typeface="Proxima Nova Semibold"/>
                <a:cs typeface="Proxima Nova Semibold"/>
              </a:rPr>
              <a:t>accessibilityoz</a:t>
            </a:r>
            <a:endParaRPr lang="en-AU" sz="2400" cap="none" spc="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38">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1962368029"/>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711" r:id="rId3"/>
    <p:sldLayoutId id="2147483715" r:id="rId4"/>
    <p:sldLayoutId id="2147483716" r:id="rId5"/>
    <p:sldLayoutId id="2147483719" r:id="rId6"/>
    <p:sldLayoutId id="2147483720" r:id="rId7"/>
    <p:sldLayoutId id="2147483796" r:id="rId8"/>
    <p:sldLayoutId id="2147483804" r:id="rId9"/>
    <p:sldLayoutId id="2147483805" r:id="rId10"/>
    <p:sldLayoutId id="2147483806" r:id="rId11"/>
    <p:sldLayoutId id="2147483807" r:id="rId12"/>
    <p:sldLayoutId id="2147483808" r:id="rId13"/>
    <p:sldLayoutId id="2147483810" r:id="rId14"/>
    <p:sldLayoutId id="2147483811" r:id="rId15"/>
    <p:sldLayoutId id="2147483812" r:id="rId16"/>
    <p:sldLayoutId id="2147483813" r:id="rId17"/>
    <p:sldLayoutId id="2147483814" r:id="rId18"/>
    <p:sldLayoutId id="2147483816" r:id="rId19"/>
    <p:sldLayoutId id="2147483818" r:id="rId20"/>
    <p:sldLayoutId id="2147483820" r:id="rId21"/>
    <p:sldLayoutId id="2147483821"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59" r:id="rId33"/>
    <p:sldLayoutId id="2147483893" r:id="rId34"/>
    <p:sldLayoutId id="2147483894" r:id="rId3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19250" y="1"/>
            <a:ext cx="10572750" cy="5947172"/>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smtClean="0">
                <a:solidFill>
                  <a:srgbClr val="E65225"/>
                </a:solidFill>
                <a:latin typeface="Proxima Nova Light"/>
                <a:ea typeface="ＭＳ Ｐゴシック" charset="0"/>
                <a:cs typeface="Proxima Nova Light"/>
              </a:rPr>
              <a:t>gian@accessibilityoz.com.au</a:t>
            </a:r>
            <a:endParaRPr lang="en-US" dirty="0" smtClean="0">
              <a:solidFill>
                <a:srgbClr val="E65225"/>
              </a:solidFill>
              <a:latin typeface="Proxima Nova Light"/>
              <a:ea typeface="ＭＳ Ｐゴシック" charset="0"/>
              <a:cs typeface="Proxima Nova Light"/>
            </a:endParaRPr>
          </a:p>
          <a:p>
            <a:pPr>
              <a:lnSpc>
                <a:spcPct val="50000"/>
              </a:lnSpc>
              <a:spcBef>
                <a:spcPct val="50000"/>
              </a:spcBef>
            </a:pPr>
            <a:r>
              <a:rPr lang="en-US" dirty="0" smtClean="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42409459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99" r:id="rId3"/>
    <p:sldLayoutId id="2147483800"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smtClean="0">
                <a:solidFill>
                  <a:srgbClr val="E65225"/>
                </a:solidFill>
                <a:latin typeface="Proxima Nova Light"/>
                <a:ea typeface="ＭＳ Ｐゴシック" charset="0"/>
                <a:cs typeface="Proxima Nova Light"/>
              </a:rPr>
              <a:t>gian@accessibilityoz.com.au</a:t>
            </a:r>
            <a:endParaRPr lang="en-US" dirty="0" smtClean="0">
              <a:solidFill>
                <a:srgbClr val="E65225"/>
              </a:solidFill>
              <a:latin typeface="Proxima Nova Light"/>
              <a:ea typeface="ＭＳ Ｐゴシック" charset="0"/>
              <a:cs typeface="Proxima Nova Light"/>
            </a:endParaRPr>
          </a:p>
          <a:p>
            <a:pPr>
              <a:lnSpc>
                <a:spcPct val="50000"/>
              </a:lnSpc>
              <a:spcBef>
                <a:spcPct val="50000"/>
              </a:spcBef>
            </a:pPr>
            <a:r>
              <a:rPr lang="en-US" dirty="0" smtClean="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426919948"/>
      </p:ext>
    </p:extLst>
  </p:cSld>
  <p:clrMap bg1="lt1" tx1="dk1" bg2="lt2" tx2="dk2" accent1="accent1" accent2="accent2" accent3="accent3" accent4="accent4" accent5="accent5" accent6="accent6" hlink="hlink" folHlink="folHlink"/>
  <p:sldLayoutIdLst>
    <p:sldLayoutId id="2147483722" r:id="rId1"/>
    <p:sldLayoutId id="2147483723"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algn="ctr"/>
            <a:r>
              <a:rPr lang="en-AU" sz="2000" dirty="0" smtClean="0">
                <a:ln w="12700">
                  <a:noFill/>
                  <a:prstDash val="solid"/>
                </a:ln>
                <a:solidFill>
                  <a:srgbClr val="E65225"/>
                </a:solidFill>
                <a:latin typeface="Proxima Nova Semibold"/>
                <a:cs typeface="Proxima Nova Semibold"/>
              </a:rPr>
              <a:t>@</a:t>
            </a:r>
            <a:r>
              <a:rPr lang="en-AU" sz="2000" dirty="0" err="1" smtClean="0">
                <a:ln w="12700">
                  <a:noFill/>
                  <a:prstDash val="solid"/>
                </a:ln>
                <a:solidFill>
                  <a:srgbClr val="E65225"/>
                </a:solidFill>
                <a:latin typeface="Proxima Nova Semibold"/>
                <a:cs typeface="Proxima Nova Semibold"/>
              </a:rPr>
              <a:t>accessibilityoz</a:t>
            </a:r>
            <a:endParaRPr lang="en-AU" sz="200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7">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22032773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98"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smtClean="0">
                <a:solidFill>
                  <a:srgbClr val="E65225"/>
                </a:solidFill>
                <a:latin typeface="Proxima Nova Light"/>
                <a:ea typeface="ＭＳ Ｐゴシック" charset="0"/>
                <a:cs typeface="Proxima Nova Light"/>
              </a:rPr>
              <a:t>gian@accessibilityoz.com.au</a:t>
            </a:r>
            <a:endParaRPr lang="en-US" dirty="0" smtClean="0">
              <a:solidFill>
                <a:srgbClr val="E65225"/>
              </a:solidFill>
              <a:latin typeface="Proxima Nova Light"/>
              <a:ea typeface="ＭＳ Ｐゴシック" charset="0"/>
              <a:cs typeface="Proxima Nova Light"/>
            </a:endParaRPr>
          </a:p>
          <a:p>
            <a:pPr>
              <a:lnSpc>
                <a:spcPct val="50000"/>
              </a:lnSpc>
              <a:spcBef>
                <a:spcPct val="50000"/>
              </a:spcBef>
            </a:pPr>
            <a:r>
              <a:rPr lang="en-US" dirty="0" smtClean="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34082591"/>
      </p:ext>
    </p:extLst>
  </p:cSld>
  <p:clrMap bg1="lt1" tx1="dk1" bg2="lt2" tx2="dk2" accent1="accent1" accent2="accent2" accent3="accent3" accent4="accent4" accent5="accent5" accent6="accent6" hlink="hlink" folHlink="folHlink"/>
  <p:sldLayoutIdLst>
    <p:sldLayoutId id="2147483729" r:id="rId1"/>
    <p:sldLayoutId id="214748373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algn="ctr"/>
            <a:r>
              <a:rPr lang="en-AU" sz="2000" dirty="0" smtClean="0">
                <a:ln w="12700">
                  <a:noFill/>
                  <a:prstDash val="solid"/>
                </a:ln>
                <a:solidFill>
                  <a:srgbClr val="E65225"/>
                </a:solidFill>
                <a:latin typeface="Proxima Nova Semibold"/>
                <a:cs typeface="Proxima Nova Semibold"/>
              </a:rPr>
              <a:t>@</a:t>
            </a:r>
            <a:r>
              <a:rPr lang="en-AU" sz="2000" dirty="0" err="1" smtClean="0">
                <a:ln w="12700">
                  <a:noFill/>
                  <a:prstDash val="solid"/>
                </a:ln>
                <a:solidFill>
                  <a:srgbClr val="E65225"/>
                </a:solidFill>
                <a:latin typeface="Proxima Nova Semibold"/>
                <a:cs typeface="Proxima Nova Semibold"/>
              </a:rPr>
              <a:t>accessibilityoz</a:t>
            </a:r>
            <a:endParaRPr lang="en-AU" sz="200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6">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27961574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92"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smtClean="0">
                <a:solidFill>
                  <a:srgbClr val="E65225"/>
                </a:solidFill>
                <a:latin typeface="Proxima Nova Light"/>
                <a:ea typeface="ＭＳ Ｐゴシック" charset="0"/>
                <a:cs typeface="Proxima Nova Light"/>
              </a:rPr>
              <a:t>gian@accessibilityoz.com</a:t>
            </a:r>
          </a:p>
          <a:p>
            <a:pPr>
              <a:lnSpc>
                <a:spcPct val="50000"/>
              </a:lnSpc>
              <a:spcBef>
                <a:spcPct val="50000"/>
              </a:spcBef>
            </a:pPr>
            <a:r>
              <a:rPr lang="en-US" dirty="0" smtClean="0">
                <a:solidFill>
                  <a:srgbClr val="E65225"/>
                </a:solidFill>
                <a:latin typeface="Proxima Nova Semibold"/>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473496964"/>
      </p:ext>
    </p:extLst>
  </p:cSld>
  <p:clrMap bg1="lt1" tx1="dk1" bg2="lt2" tx2="dk2" accent1="accent1" accent2="accent2" accent3="accent3" accent4="accent4" accent5="accent5" accent6="accent6" hlink="hlink" folHlink="folHlink"/>
  <p:sldLayoutIdLst>
    <p:sldLayoutId id="2147483864" r:id="rId1"/>
    <p:sldLayoutId id="214748386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19498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90"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64819"/>
      </p:ext>
    </p:extLst>
  </p:cSld>
  <p:clrMap bg1="lt1" tx1="dk1" bg2="lt2" tx2="dk2" accent1="accent1" accent2="accent2" accent3="accent3" accent4="accent4" accent5="accent5" accent6="accent6" hlink="hlink" folHlink="folHlink"/>
  <p:sldLayoutIdLst>
    <p:sldLayoutId id="2147483870" r:id="rId1"/>
    <p:sldLayoutId id="2147483871"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25785"/>
          </a:xfrm>
          <a:prstGeom prst="rect">
            <a:avLst/>
          </a:prstGeom>
          <a:noFill/>
        </p:spPr>
        <p:txBody>
          <a:bodyPr wrap="square" rtlCol="0">
            <a:spAutoFit/>
          </a:bodyPr>
          <a:lstStyle/>
          <a:p>
            <a:pPr>
              <a:lnSpc>
                <a:spcPct val="50000"/>
              </a:lnSpc>
              <a:spcBef>
                <a:spcPct val="50000"/>
              </a:spcBef>
            </a:pPr>
            <a:r>
              <a:rPr lang="en-US" dirty="0" smtClean="0">
                <a:solidFill>
                  <a:srgbClr val="E65225"/>
                </a:solidFill>
                <a:latin typeface="Proxima Nova Light"/>
                <a:ea typeface="ＭＳ Ｐゴシック" charset="0"/>
                <a:cs typeface="Proxima Nova Light"/>
              </a:rPr>
              <a:t>gian@accessibilityoz.com</a:t>
            </a:r>
          </a:p>
          <a:p>
            <a:pPr>
              <a:lnSpc>
                <a:spcPct val="50000"/>
              </a:lnSpc>
              <a:spcBef>
                <a:spcPct val="50000"/>
              </a:spcBef>
            </a:pPr>
            <a:r>
              <a:rPr lang="en-US" dirty="0" smtClean="0">
                <a:solidFill>
                  <a:srgbClr val="E65225"/>
                </a:solidFill>
                <a:latin typeface="Proxima Nova Semibold"/>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409276644"/>
      </p:ext>
    </p:extLst>
  </p:cSld>
  <p:clrMap bg1="lt1" tx1="dk1" bg2="lt2" tx2="dk2" accent1="accent1" accent2="accent2" accent3="accent3" accent4="accent4" accent5="accent5" accent6="accent6" hlink="hlink" folHlink="folHlink"/>
  <p:sldLayoutIdLst>
    <p:sldLayoutId id="2147483873" r:id="rId1"/>
    <p:sldLayoutId id="2147483874"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smtClean="0">
                <a:solidFill>
                  <a:srgbClr val="E65225"/>
                </a:solidFill>
                <a:latin typeface="Proxima Nova Light"/>
                <a:ea typeface="ＭＳ Ｐゴシック" charset="0"/>
                <a:cs typeface="Proxima Nova Light"/>
              </a:rPr>
              <a:t>gian@accessibilityoz.com.au</a:t>
            </a:r>
            <a:endParaRPr lang="en-US" sz="1800" dirty="0" smtClean="0">
              <a:solidFill>
                <a:srgbClr val="E65225"/>
              </a:solidFill>
              <a:latin typeface="Proxima Nova Light"/>
              <a:ea typeface="ＭＳ Ｐゴシック" charset="0"/>
              <a:cs typeface="Proxima Nova Light"/>
            </a:endParaRPr>
          </a:p>
          <a:p>
            <a:pPr>
              <a:lnSpc>
                <a:spcPct val="50000"/>
              </a:lnSpc>
              <a:spcBef>
                <a:spcPct val="50000"/>
              </a:spcBef>
            </a:pPr>
            <a:r>
              <a:rPr lang="en-US" sz="1800" dirty="0" smtClean="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29700634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801" r:id="rId3"/>
    <p:sldLayoutId id="2147483802" r:id="rId4"/>
    <p:sldLayoutId id="2147483803"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6780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5" y="5970302"/>
            <a:ext cx="2085827" cy="400110"/>
          </a:xfrm>
          <a:prstGeom prst="rect">
            <a:avLst/>
          </a:prstGeom>
          <a:noFill/>
          <a:ln>
            <a:noFill/>
          </a:ln>
        </p:spPr>
        <p:txBody>
          <a:bodyPr wrap="none" lIns="91440" tIns="45720" rIns="91440" bIns="45720">
            <a:spAutoFit/>
          </a:bodyPr>
          <a:lstStyle/>
          <a:p>
            <a:pPr algn="ctr"/>
            <a:r>
              <a:rPr lang="en-AU" sz="2000" dirty="0" smtClean="0">
                <a:ln w="12700">
                  <a:noFill/>
                  <a:prstDash val="solid"/>
                </a:ln>
                <a:solidFill>
                  <a:srgbClr val="E65225"/>
                </a:solidFill>
                <a:latin typeface="Proxima Nova Semibold"/>
                <a:cs typeface="Proxima Nova Semibold"/>
              </a:rPr>
              <a:t>@</a:t>
            </a:r>
            <a:r>
              <a:rPr lang="en-AU" sz="2000" dirty="0" err="1" smtClean="0">
                <a:ln w="12700">
                  <a:noFill/>
                  <a:prstDash val="solid"/>
                </a:ln>
                <a:solidFill>
                  <a:srgbClr val="E65225"/>
                </a:solidFill>
                <a:latin typeface="Proxima Nova Rg" panose="02000506030000020004" pitchFamily="50" charset="0"/>
                <a:cs typeface="Proxima Nova Semibold"/>
              </a:rPr>
              <a:t>accessibilityoz</a:t>
            </a:r>
            <a:endParaRPr lang="en-AU" sz="2000" dirty="0">
              <a:ln w="12700">
                <a:noFill/>
                <a:prstDash val="solid"/>
              </a:ln>
              <a:solidFill>
                <a:srgbClr val="E65225"/>
              </a:solidFill>
              <a:latin typeface="Proxima Nova Rg" panose="02000506030000020004" pitchFamily="50" charset="0"/>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7">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5974" y="5982797"/>
            <a:ext cx="375121" cy="375121"/>
          </a:xfrm>
          <a:prstGeom prst="rect">
            <a:avLst/>
          </a:prstGeom>
        </p:spPr>
      </p:pic>
      <p:sp>
        <p:nvSpPr>
          <p:cNvPr id="2" name="TextBox 1"/>
          <p:cNvSpPr txBox="1"/>
          <p:nvPr userDrawn="1"/>
        </p:nvSpPr>
        <p:spPr>
          <a:xfrm>
            <a:off x="4807352" y="6032993"/>
            <a:ext cx="2858475" cy="369332"/>
          </a:xfrm>
          <a:prstGeom prst="rect">
            <a:avLst/>
          </a:prstGeom>
          <a:noFill/>
        </p:spPr>
        <p:txBody>
          <a:bodyPr wrap="none" rtlCol="0">
            <a:spAutoFit/>
          </a:bodyPr>
          <a:lstStyle/>
          <a:p>
            <a:pPr>
              <a:defRPr/>
            </a:pPr>
            <a:r>
              <a:rPr lang="en-AU" dirty="0" smtClean="0">
                <a:solidFill>
                  <a:srgbClr val="DB582F"/>
                </a:solidFill>
                <a:latin typeface="Wingdings" panose="05000000000000000000" pitchFamily="2" charset="2"/>
              </a:rPr>
              <a:t>2</a:t>
            </a:r>
            <a:r>
              <a:rPr lang="en-AU" dirty="0" smtClean="0">
                <a:solidFill>
                  <a:srgbClr val="DB582F"/>
                </a:solidFill>
              </a:rPr>
              <a:t> </a:t>
            </a:r>
            <a:r>
              <a:rPr lang="en-AU" dirty="0" smtClean="0">
                <a:solidFill>
                  <a:srgbClr val="DB582F"/>
                </a:solidFill>
                <a:latin typeface="Proxima Nova Rg" panose="02000506030000020004" pitchFamily="50" charset="0"/>
              </a:rPr>
              <a:t>a11yoz.com/menabling15</a:t>
            </a:r>
            <a:endParaRPr lang="en-AU" dirty="0">
              <a:solidFill>
                <a:srgbClr val="DB582F"/>
              </a:solidFill>
              <a:latin typeface="Proxima Nova Rg" panose="02000506030000020004" pitchFamily="50" charset="0"/>
            </a:endParaRPr>
          </a:p>
        </p:txBody>
      </p:sp>
    </p:spTree>
    <p:extLst>
      <p:ext uri="{BB962C8B-B14F-4D97-AF65-F5344CB8AC3E}">
        <p14:creationId xmlns:p14="http://schemas.microsoft.com/office/powerpoint/2010/main" val="71649334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7172"/>
          </a:xfrm>
          <a:prstGeom prst="rect">
            <a:avLst/>
          </a:prstGeom>
        </p:spPr>
      </p:pic>
      <p:sp>
        <p:nvSpPr>
          <p:cNvPr id="8" name="Rectangle 7"/>
          <p:cNvSpPr/>
          <p:nvPr userDrawn="1"/>
        </p:nvSpPr>
        <p:spPr>
          <a:xfrm>
            <a:off x="1" y="-1"/>
            <a:ext cx="6096000" cy="594717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smtClean="0">
                <a:solidFill>
                  <a:srgbClr val="E65225"/>
                </a:solidFill>
                <a:latin typeface="Proxima Nova Light"/>
                <a:ea typeface="ＭＳ Ｐゴシック" charset="0"/>
                <a:cs typeface="Proxima Nova Light"/>
              </a:rPr>
              <a:t>gian@accessibilityoz.com.au</a:t>
            </a:r>
            <a:endParaRPr lang="en-US" sz="1800" dirty="0" smtClean="0">
              <a:solidFill>
                <a:srgbClr val="E65225"/>
              </a:solidFill>
              <a:latin typeface="Proxima Nova Light"/>
              <a:ea typeface="ＭＳ Ｐゴシック" charset="0"/>
              <a:cs typeface="Proxima Nova Light"/>
            </a:endParaRPr>
          </a:p>
          <a:p>
            <a:pPr>
              <a:lnSpc>
                <a:spcPct val="50000"/>
              </a:lnSpc>
              <a:spcBef>
                <a:spcPct val="50000"/>
              </a:spcBef>
            </a:pPr>
            <a:r>
              <a:rPr lang="en-US" sz="1800" dirty="0" smtClean="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26004474"/>
      </p:ext>
    </p:extLst>
  </p:cSld>
  <p:clrMap bg1="lt1" tx1="dk1" bg2="lt2" tx2="dk2" accent1="accent1" accent2="accent2" accent3="accent3" accent4="accent4" accent5="accent5" accent6="accent6" hlink="hlink" folHlink="folHlink"/>
  <p:sldLayoutIdLst>
    <p:sldLayoutId id="2147483703" r:id="rId1"/>
    <p:sldLayoutId id="2147483704"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stretch>
            <a:fillRect/>
          </a:stretch>
        </p:blipFill>
        <p:spPr>
          <a:xfrm>
            <a:off x="-1202046" y="0"/>
            <a:ext cx="13523014" cy="6858000"/>
          </a:xfrm>
          <a:prstGeom prst="rect">
            <a:avLst/>
          </a:prstGeom>
        </p:spPr>
      </p:pic>
    </p:spTree>
    <p:extLst>
      <p:ext uri="{BB962C8B-B14F-4D97-AF65-F5344CB8AC3E}">
        <p14:creationId xmlns:p14="http://schemas.microsoft.com/office/powerpoint/2010/main" val="681680950"/>
      </p:ext>
    </p:extLst>
  </p:cSld>
  <p:clrMap bg1="lt1" tx1="dk1" bg2="lt2" tx2="dk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t="5192" b="10088"/>
          <a:stretch/>
        </p:blipFill>
        <p:spPr>
          <a:xfrm>
            <a:off x="0" y="0"/>
            <a:ext cx="12225960" cy="6858000"/>
          </a:xfrm>
          <a:prstGeom prst="rect">
            <a:avLst/>
          </a:prstGeom>
        </p:spPr>
      </p:pic>
    </p:spTree>
    <p:extLst>
      <p:ext uri="{BB962C8B-B14F-4D97-AF65-F5344CB8AC3E}">
        <p14:creationId xmlns:p14="http://schemas.microsoft.com/office/powerpoint/2010/main" val="4181672285"/>
      </p:ext>
    </p:extLst>
  </p:cSld>
  <p:clrMap bg1="lt1" tx1="dk1" bg2="lt2" tx2="dk2" accent1="accent1" accent2="accent2" accent3="accent3" accent4="accent4" accent5="accent5" accent6="accent6" hlink="hlink" folHlink="folHlink"/>
  <p:sldLayoutIdLst>
    <p:sldLayoutId id="2147483694" r:id="rId1"/>
    <p:sldLayoutId id="214748369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9352"/>
      </p:ext>
    </p:extLst>
  </p:cSld>
  <p:clrMap bg1="lt1" tx1="dk1" bg2="lt2" tx2="dk2" accent1="accent1" accent2="accent2" accent3="accent3" accent4="accent4" accent5="accent5" accent6="accent6" hlink="hlink" folHlink="folHlink"/>
  <p:sldLayoutIdLst>
    <p:sldLayoutId id="2147483706" r:id="rId1"/>
    <p:sldLayoutId id="2147483710" r:id="rId2"/>
    <p:sldLayoutId id="2147483709" r:id="rId3"/>
    <p:sldLayoutId id="2147483707" r:id="rId4"/>
    <p:sldLayoutId id="2147483708" r:id="rId5"/>
    <p:sldLayoutId id="2147483701" r:id="rId6"/>
    <p:sldLayoutId id="2147483858"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6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userDrawn="1"/>
        </p:nvSpPr>
        <p:spPr>
          <a:xfrm>
            <a:off x="0" y="561875"/>
            <a:ext cx="4836822" cy="26004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761388"/>
      </p:ext>
    </p:extLst>
  </p:cSld>
  <p:clrMap bg1="lt1" tx1="dk1" bg2="lt2" tx2="dk2" accent1="accent1" accent2="accent2" accent3="accent3" accent4="accent4" accent5="accent5" accent6="accent6" hlink="hlink" folHlink="folHlink"/>
  <p:sldLayoutIdLst>
    <p:sldLayoutId id="2147483692" r:id="rId1"/>
    <p:sldLayoutId id="2147483797"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t="8489" b="6522"/>
          <a:stretch/>
        </p:blipFill>
        <p:spPr>
          <a:xfrm>
            <a:off x="0" y="-49877"/>
            <a:ext cx="12192000" cy="6907877"/>
          </a:xfrm>
          <a:prstGeom prst="rect">
            <a:avLst/>
          </a:prstGeom>
        </p:spPr>
      </p:pic>
    </p:spTree>
    <p:extLst>
      <p:ext uri="{BB962C8B-B14F-4D97-AF65-F5344CB8AC3E}">
        <p14:creationId xmlns:p14="http://schemas.microsoft.com/office/powerpoint/2010/main" val="2074386068"/>
      </p:ext>
    </p:extLst>
  </p:cSld>
  <p:clrMap bg1="lt1" tx1="dk1" bg2="lt2" tx2="dk2" accent1="accent1" accent2="accent2" accent3="accent3" accent4="accent4" accent5="accent5" accent6="accent6" hlink="hlink" folHlink="folHlink"/>
  <p:sldLayoutIdLst>
    <p:sldLayoutId id="2147483856" r:id="rId1"/>
    <p:sldLayoutId id="2147483857"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5374" b="8512"/>
          <a:stretch/>
        </p:blipFill>
        <p:spPr>
          <a:xfrm>
            <a:off x="0" y="0"/>
            <a:ext cx="12192000" cy="6951541"/>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621614"/>
      </p:ext>
    </p:extLst>
  </p:cSld>
  <p:clrMap bg1="lt1" tx1="dk1" bg2="lt2" tx2="dk2" accent1="accent1" accent2="accent2" accent3="accent3" accent4="accent4" accent5="accent5" accent6="accent6" hlink="hlink" folHlink="folHlink"/>
  <p:sldLayoutIdLst>
    <p:sldLayoutId id="2147483698" r:id="rId1"/>
    <p:sldLayoutId id="2147483697"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trace.wisc.edu/peat/" TargetMode="Externa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Video and accessibility</a:t>
            </a:r>
            <a:endParaRPr lang="en-AU" dirty="0"/>
          </a:p>
        </p:txBody>
      </p:sp>
    </p:spTree>
    <p:extLst>
      <p:ext uri="{BB962C8B-B14F-4D97-AF65-F5344CB8AC3E}">
        <p14:creationId xmlns:p14="http://schemas.microsoft.com/office/powerpoint/2010/main" val="3031236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Common accessibility issues for video</a:t>
            </a:r>
            <a:endParaRPr lang="en-AU" dirty="0"/>
          </a:p>
        </p:txBody>
      </p:sp>
      <p:sp>
        <p:nvSpPr>
          <p:cNvPr id="3" name="Subtitle 2"/>
          <p:cNvSpPr>
            <a:spLocks noGrp="1"/>
          </p:cNvSpPr>
          <p:nvPr>
            <p:ph type="subTitle" idx="1"/>
          </p:nvPr>
        </p:nvSpPr>
        <p:spPr/>
        <p:txBody>
          <a:bodyPr/>
          <a:lstStyle/>
          <a:p>
            <a:pPr lvl="2"/>
            <a:r>
              <a:rPr lang="en-US" altLang="en-US" sz="4400" dirty="0" smtClean="0"/>
              <a:t>Inadequate </a:t>
            </a:r>
            <a:r>
              <a:rPr lang="en-US" altLang="en-US" sz="4400" dirty="0"/>
              <a:t>keyboard access</a:t>
            </a:r>
          </a:p>
          <a:p>
            <a:pPr lvl="2"/>
            <a:r>
              <a:rPr lang="en-US" altLang="en-US" sz="4400" dirty="0" smtClean="0"/>
              <a:t>Insufficient </a:t>
            </a:r>
            <a:r>
              <a:rPr lang="en-US" altLang="en-US" sz="4400" dirty="0"/>
              <a:t>control and operation</a:t>
            </a:r>
          </a:p>
          <a:p>
            <a:pPr lvl="2"/>
            <a:r>
              <a:rPr lang="en-US" altLang="en-US" sz="4400" dirty="0" smtClean="0"/>
              <a:t>Incorrect implementation</a:t>
            </a:r>
          </a:p>
          <a:p>
            <a:pPr lvl="2"/>
            <a:endParaRPr lang="en-US" altLang="en-US" dirty="0"/>
          </a:p>
        </p:txBody>
      </p:sp>
      <p:sp>
        <p:nvSpPr>
          <p:cNvPr id="4" name="Text Placeholder 3"/>
          <p:cNvSpPr>
            <a:spLocks noGrp="1"/>
          </p:cNvSpPr>
          <p:nvPr>
            <p:ph type="body" sz="quarter" idx="13"/>
          </p:nvPr>
        </p:nvSpPr>
        <p:spPr/>
        <p:txBody>
          <a:bodyPr/>
          <a:lstStyle/>
          <a:p>
            <a:pPr marL="457200" lvl="2" indent="-457200">
              <a:buFont typeface="Wingdings" panose="05000000000000000000" pitchFamily="2" charset="2"/>
              <a:buChar char="§"/>
            </a:pPr>
            <a:r>
              <a:rPr lang="en-US" altLang="en-US" sz="4400" dirty="0" smtClean="0"/>
              <a:t>Inaccessible </a:t>
            </a:r>
            <a:r>
              <a:rPr lang="en-US" altLang="en-US" sz="4400" dirty="0"/>
              <a:t>content</a:t>
            </a:r>
          </a:p>
          <a:p>
            <a:pPr marL="457200" lvl="2" indent="-457200">
              <a:buFont typeface="Wingdings" panose="05000000000000000000" pitchFamily="2" charset="2"/>
              <a:buChar char="§"/>
            </a:pPr>
            <a:r>
              <a:rPr lang="en-US" altLang="en-US" sz="4400" dirty="0" smtClean="0"/>
              <a:t>Inability </a:t>
            </a:r>
            <a:r>
              <a:rPr lang="en-US" altLang="en-US" sz="4400" dirty="0"/>
              <a:t>to gain a full and complete understanding of all information contained in the video</a:t>
            </a:r>
          </a:p>
          <a:p>
            <a:pPr marL="0" indent="0">
              <a:buNone/>
            </a:pPr>
            <a:endParaRPr lang="en-AU" dirty="0"/>
          </a:p>
        </p:txBody>
      </p:sp>
    </p:spTree>
    <p:extLst>
      <p:ext uri="{BB962C8B-B14F-4D97-AF65-F5344CB8AC3E}">
        <p14:creationId xmlns:p14="http://schemas.microsoft.com/office/powerpoint/2010/main" val="4281034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 on the end user</a:t>
            </a:r>
            <a:endParaRPr lang="en-AU" dirty="0"/>
          </a:p>
        </p:txBody>
      </p:sp>
    </p:spTree>
    <p:extLst>
      <p:ext uri="{BB962C8B-B14F-4D97-AF65-F5344CB8AC3E}">
        <p14:creationId xmlns:p14="http://schemas.microsoft.com/office/powerpoint/2010/main" val="3716548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Impacts: Keyboard trap</a:t>
            </a:r>
            <a:endParaRPr lang="en-AU" dirty="0"/>
          </a:p>
        </p:txBody>
      </p:sp>
      <p:sp>
        <p:nvSpPr>
          <p:cNvPr id="3" name="Subtitle 2"/>
          <p:cNvSpPr>
            <a:spLocks noGrp="1"/>
          </p:cNvSpPr>
          <p:nvPr>
            <p:ph type="subTitle" idx="1"/>
          </p:nvPr>
        </p:nvSpPr>
        <p:spPr/>
        <p:txBody>
          <a:bodyPr/>
          <a:lstStyle/>
          <a:p>
            <a:r>
              <a:rPr lang="en-AU" dirty="0">
                <a:ea typeface="ＭＳ Ｐゴシック" pitchFamily="-107" charset="-128"/>
              </a:rPr>
              <a:t>Some video players contain a </a:t>
            </a:r>
            <a:r>
              <a:rPr lang="en-AU" dirty="0">
                <a:solidFill>
                  <a:srgbClr val="DB582F"/>
                </a:solidFill>
                <a:ea typeface="ＭＳ Ｐゴシック" pitchFamily="-107" charset="-128"/>
              </a:rPr>
              <a:t>keyboard </a:t>
            </a:r>
            <a:r>
              <a:rPr lang="en-AU" dirty="0" smtClean="0">
                <a:solidFill>
                  <a:srgbClr val="DB582F"/>
                </a:solidFill>
                <a:ea typeface="ＭＳ Ｐゴシック" pitchFamily="-107" charset="-128"/>
              </a:rPr>
              <a:t>trap</a:t>
            </a:r>
            <a:r>
              <a:rPr lang="en-AU" dirty="0" smtClean="0"/>
              <a:t>:</a:t>
            </a:r>
          </a:p>
          <a:p>
            <a:pPr lvl="2">
              <a:buFont typeface="Wingdings" pitchFamily="-107" charset="2"/>
              <a:buChar char="§"/>
              <a:defRPr/>
            </a:pPr>
            <a:r>
              <a:rPr lang="en-AU" sz="4000" dirty="0"/>
              <a:t>Screen reader users typically use the keyboard in conjunction with their assistive technology</a:t>
            </a:r>
          </a:p>
          <a:p>
            <a:pPr lvl="2">
              <a:buFont typeface="Wingdings" pitchFamily="-107" charset="2"/>
              <a:buChar char="§"/>
              <a:defRPr/>
            </a:pPr>
            <a:r>
              <a:rPr lang="en-AU" sz="4000" dirty="0"/>
              <a:t>Users with restricted physical ability may also rely on the keyboard alone to access website </a:t>
            </a:r>
            <a:r>
              <a:rPr lang="en-AU" sz="4000" dirty="0" smtClean="0"/>
              <a:t>content</a:t>
            </a:r>
            <a:endParaRPr lang="en-AU" sz="4000" dirty="0"/>
          </a:p>
        </p:txBody>
      </p:sp>
    </p:spTree>
    <p:extLst>
      <p:ext uri="{BB962C8B-B14F-4D97-AF65-F5344CB8AC3E}">
        <p14:creationId xmlns:p14="http://schemas.microsoft.com/office/powerpoint/2010/main" val="3431921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Impacts: Keyboard inaccessibility</a:t>
            </a:r>
            <a:endParaRPr lang="en-AU" dirty="0"/>
          </a:p>
        </p:txBody>
      </p:sp>
      <p:sp>
        <p:nvSpPr>
          <p:cNvPr id="3" name="Subtitle 2"/>
          <p:cNvSpPr>
            <a:spLocks noGrp="1"/>
          </p:cNvSpPr>
          <p:nvPr>
            <p:ph type="subTitle" idx="1"/>
          </p:nvPr>
        </p:nvSpPr>
        <p:spPr/>
        <p:txBody>
          <a:bodyPr/>
          <a:lstStyle/>
          <a:p>
            <a:r>
              <a:rPr lang="en-AU" dirty="0"/>
              <a:t>Some video players do not have the ability to operate the video controls with the keyboard. </a:t>
            </a:r>
          </a:p>
          <a:p>
            <a:pPr lvl="2">
              <a:buFont typeface="Wingdings" pitchFamily="-107" charset="2"/>
              <a:buChar char="§"/>
              <a:defRPr/>
            </a:pPr>
            <a:r>
              <a:rPr lang="en-AU" sz="4000" dirty="0"/>
              <a:t>This limits the video use to mouse users only</a:t>
            </a:r>
          </a:p>
          <a:p>
            <a:r>
              <a:rPr lang="en-AU" dirty="0"/>
              <a:t>Some video player controls do not have a highly visible keyboard focus indicator</a:t>
            </a:r>
          </a:p>
          <a:p>
            <a:pPr lvl="2">
              <a:buFont typeface="Wingdings" pitchFamily="-107" charset="2"/>
              <a:buChar char="§"/>
              <a:defRPr/>
            </a:pPr>
            <a:r>
              <a:rPr lang="en-AU" sz="4000" dirty="0"/>
              <a:t>Does not prevent keyboard operation but makes it very difficult</a:t>
            </a:r>
          </a:p>
          <a:p>
            <a:endParaRPr lang="en-AU" dirty="0"/>
          </a:p>
        </p:txBody>
      </p:sp>
    </p:spTree>
    <p:extLst>
      <p:ext uri="{BB962C8B-B14F-4D97-AF65-F5344CB8AC3E}">
        <p14:creationId xmlns:p14="http://schemas.microsoft.com/office/powerpoint/2010/main" val="2566142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 Auto-play</a:t>
            </a:r>
            <a:endParaRPr lang="en-AU" dirty="0"/>
          </a:p>
        </p:txBody>
      </p:sp>
      <p:sp>
        <p:nvSpPr>
          <p:cNvPr id="3" name="Subtitle 2"/>
          <p:cNvSpPr>
            <a:spLocks noGrp="1"/>
          </p:cNvSpPr>
          <p:nvPr>
            <p:ph type="subTitle" idx="1"/>
          </p:nvPr>
        </p:nvSpPr>
        <p:spPr/>
        <p:txBody>
          <a:bodyPr/>
          <a:lstStyle/>
          <a:p>
            <a:r>
              <a:rPr lang="en-AU" dirty="0"/>
              <a:t>Some video players will automatically start when a page opens. </a:t>
            </a:r>
          </a:p>
          <a:p>
            <a:pPr lvl="2">
              <a:buFont typeface="Wingdings" pitchFamily="-107" charset="2"/>
              <a:buChar char="§"/>
              <a:defRPr/>
            </a:pPr>
            <a:r>
              <a:rPr lang="en-AU" sz="4000" dirty="0"/>
              <a:t>Video audio clashes with the user’s screen reader audio </a:t>
            </a:r>
            <a:r>
              <a:rPr lang="en-AU" sz="4000" dirty="0" smtClean="0"/>
              <a:t>(both </a:t>
            </a:r>
            <a:r>
              <a:rPr lang="en-AU" sz="4000" dirty="0"/>
              <a:t>run at the same </a:t>
            </a:r>
            <a:r>
              <a:rPr lang="en-AU" sz="4000" dirty="0" smtClean="0"/>
              <a:t>time)</a:t>
            </a:r>
            <a:endParaRPr lang="en-AU" sz="4000" dirty="0"/>
          </a:p>
          <a:p>
            <a:pPr lvl="2">
              <a:buFont typeface="Wingdings" pitchFamily="-107" charset="2"/>
              <a:buChar char="§"/>
              <a:defRPr/>
            </a:pPr>
            <a:r>
              <a:rPr lang="en-AU" sz="4000" dirty="0"/>
              <a:t>Screen reader users and keyboard users have to manually search through the page until they find the video and stop it using the player </a:t>
            </a:r>
            <a:r>
              <a:rPr lang="en-AU" sz="4000" dirty="0" smtClean="0"/>
              <a:t>controls</a:t>
            </a:r>
            <a:endParaRPr lang="en-AU" dirty="0"/>
          </a:p>
        </p:txBody>
      </p:sp>
    </p:spTree>
    <p:extLst>
      <p:ext uri="{BB962C8B-B14F-4D97-AF65-F5344CB8AC3E}">
        <p14:creationId xmlns:p14="http://schemas.microsoft.com/office/powerpoint/2010/main" val="4289836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a:t>There may not be a website mechanism to pause or stop the video</a:t>
            </a:r>
            <a:r>
              <a:rPr lang="en-AU" dirty="0" smtClean="0"/>
              <a:t>.</a:t>
            </a:r>
            <a:endParaRPr lang="en-AU" dirty="0"/>
          </a:p>
        </p:txBody>
      </p:sp>
    </p:spTree>
    <p:extLst>
      <p:ext uri="{BB962C8B-B14F-4D97-AF65-F5344CB8AC3E}">
        <p14:creationId xmlns:p14="http://schemas.microsoft.com/office/powerpoint/2010/main" val="2539195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 Volume control</a:t>
            </a:r>
            <a:endParaRPr lang="en-AU" dirty="0"/>
          </a:p>
        </p:txBody>
      </p:sp>
      <p:sp>
        <p:nvSpPr>
          <p:cNvPr id="3" name="Subtitle 2"/>
          <p:cNvSpPr>
            <a:spLocks noGrp="1"/>
          </p:cNvSpPr>
          <p:nvPr>
            <p:ph type="subTitle" idx="1"/>
          </p:nvPr>
        </p:nvSpPr>
        <p:spPr/>
        <p:txBody>
          <a:bodyPr/>
          <a:lstStyle/>
          <a:p>
            <a:r>
              <a:rPr lang="en-AU" dirty="0"/>
              <a:t>Some video players do not allow the volume to be controlled</a:t>
            </a:r>
          </a:p>
          <a:p>
            <a:pPr lvl="2">
              <a:buFont typeface="Wingdings" pitchFamily="-107" charset="2"/>
              <a:buChar char="§"/>
              <a:defRPr/>
            </a:pPr>
            <a:r>
              <a:rPr lang="en-AU" sz="4000" dirty="0"/>
              <a:t>Users with a hearing disability may not be able to understand all or part of the video</a:t>
            </a:r>
          </a:p>
          <a:p>
            <a:pPr lvl="2">
              <a:buFont typeface="Wingdings" pitchFamily="-107" charset="2"/>
              <a:buChar char="§"/>
              <a:defRPr/>
            </a:pPr>
            <a:r>
              <a:rPr lang="en-AU" sz="4000" dirty="0"/>
              <a:t>Control of the volume, independent of the system volume, should be provided</a:t>
            </a:r>
          </a:p>
          <a:p>
            <a:endParaRPr lang="en-AU" dirty="0"/>
          </a:p>
        </p:txBody>
      </p:sp>
    </p:spTree>
    <p:extLst>
      <p:ext uri="{BB962C8B-B14F-4D97-AF65-F5344CB8AC3E}">
        <p14:creationId xmlns:p14="http://schemas.microsoft.com/office/powerpoint/2010/main" val="231656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 Flashing or flickering content</a:t>
            </a:r>
            <a:endParaRPr lang="en-AU" dirty="0"/>
          </a:p>
        </p:txBody>
      </p:sp>
      <p:sp>
        <p:nvSpPr>
          <p:cNvPr id="3" name="Subtitle 2"/>
          <p:cNvSpPr>
            <a:spLocks noGrp="1"/>
          </p:cNvSpPr>
          <p:nvPr>
            <p:ph type="subTitle" idx="1"/>
          </p:nvPr>
        </p:nvSpPr>
        <p:spPr/>
        <p:txBody>
          <a:bodyPr/>
          <a:lstStyle/>
          <a:p>
            <a:r>
              <a:rPr lang="en-AU" dirty="0"/>
              <a:t>Videos with flashing content which flash more than three times in any one second period </a:t>
            </a:r>
            <a:r>
              <a:rPr lang="en-AU" dirty="0" smtClean="0"/>
              <a:t>may:</a:t>
            </a:r>
            <a:endParaRPr lang="en-AU" dirty="0"/>
          </a:p>
          <a:p>
            <a:pPr lvl="2">
              <a:buFont typeface="Wingdings" pitchFamily="-107" charset="2"/>
              <a:buChar char="§"/>
              <a:defRPr/>
            </a:pPr>
            <a:r>
              <a:rPr lang="en-AU" sz="4000" dirty="0"/>
              <a:t>Induce seizures in users with photosensitive seizure disorder</a:t>
            </a:r>
          </a:p>
          <a:p>
            <a:pPr lvl="2">
              <a:buFont typeface="Wingdings" pitchFamily="-107" charset="2"/>
              <a:buChar char="§"/>
              <a:defRPr/>
            </a:pPr>
            <a:r>
              <a:rPr lang="en-AU" sz="4000" dirty="0"/>
              <a:t>Trigger migraines in sensitive </a:t>
            </a:r>
            <a:r>
              <a:rPr lang="en-AU" sz="4000" dirty="0" smtClean="0"/>
              <a:t>users</a:t>
            </a:r>
            <a:endParaRPr lang="en-AU" sz="4000" dirty="0"/>
          </a:p>
        </p:txBody>
      </p:sp>
    </p:spTree>
    <p:extLst>
      <p:ext uri="{BB962C8B-B14F-4D97-AF65-F5344CB8AC3E}">
        <p14:creationId xmlns:p14="http://schemas.microsoft.com/office/powerpoint/2010/main" val="585055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err="1" smtClean="0"/>
              <a:t>Pokemon</a:t>
            </a:r>
            <a:r>
              <a:rPr lang="en-AU" dirty="0" smtClean="0"/>
              <a:t> Shock</a:t>
            </a:r>
            <a:endParaRPr lang="en-AU" dirty="0"/>
          </a:p>
        </p:txBody>
      </p:sp>
      <p:sp>
        <p:nvSpPr>
          <p:cNvPr id="6" name="Subtitle 5"/>
          <p:cNvSpPr>
            <a:spLocks noGrp="1"/>
          </p:cNvSpPr>
          <p:nvPr>
            <p:ph type="subTitle" idx="1"/>
          </p:nvPr>
        </p:nvSpPr>
        <p:spPr/>
        <p:txBody>
          <a:bodyPr/>
          <a:lstStyle/>
          <a:p>
            <a:r>
              <a:rPr lang="en-AU" dirty="0" smtClean="0"/>
              <a:t>Electric Soldier </a:t>
            </a:r>
            <a:r>
              <a:rPr lang="en-AU" dirty="0" err="1" smtClean="0"/>
              <a:t>Porygon</a:t>
            </a:r>
            <a:r>
              <a:rPr lang="en-AU" dirty="0" smtClean="0"/>
              <a:t> is the 38</a:t>
            </a:r>
            <a:r>
              <a:rPr lang="en-AU" baseline="30000" dirty="0" smtClean="0"/>
              <a:t>th</a:t>
            </a:r>
            <a:r>
              <a:rPr lang="en-AU" dirty="0" smtClean="0"/>
              <a:t> episode of the </a:t>
            </a:r>
            <a:r>
              <a:rPr lang="en-AU" dirty="0" err="1" smtClean="0"/>
              <a:t>Pokemon’s</a:t>
            </a:r>
            <a:r>
              <a:rPr lang="en-AU" dirty="0" smtClean="0"/>
              <a:t> Anime series. It was broadcast in Japan on December 16, 1997 on 37 stations to 4.6 million households.</a:t>
            </a:r>
          </a:p>
          <a:p>
            <a:r>
              <a:rPr lang="en-AU" dirty="0" smtClean="0"/>
              <a:t>There were repetitive visual effects (flashing red and blue lights) – effectively strobe lights at a rate of 12 Hz for six seconds</a:t>
            </a:r>
            <a:endParaRPr lang="en-AU" dirty="0"/>
          </a:p>
        </p:txBody>
      </p:sp>
    </p:spTree>
    <p:extLst>
      <p:ext uri="{BB962C8B-B14F-4D97-AF65-F5344CB8AC3E}">
        <p14:creationId xmlns:p14="http://schemas.microsoft.com/office/powerpoint/2010/main" val="2394680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err="1" smtClean="0"/>
              <a:t>Pokemon</a:t>
            </a:r>
            <a:r>
              <a:rPr lang="en-AU" dirty="0" smtClean="0"/>
              <a:t> Shock</a:t>
            </a:r>
            <a:endParaRPr lang="en-AU" dirty="0"/>
          </a:p>
        </p:txBody>
      </p:sp>
      <p:sp>
        <p:nvSpPr>
          <p:cNvPr id="6" name="Subtitle 5"/>
          <p:cNvSpPr>
            <a:spLocks noGrp="1"/>
          </p:cNvSpPr>
          <p:nvPr>
            <p:ph type="subTitle" idx="1"/>
          </p:nvPr>
        </p:nvSpPr>
        <p:spPr/>
        <p:txBody>
          <a:bodyPr/>
          <a:lstStyle/>
          <a:p>
            <a:r>
              <a:rPr lang="en-AU" dirty="0" smtClean="0"/>
              <a:t>The most </a:t>
            </a:r>
            <a:r>
              <a:rPr lang="en-AU" b="1" dirty="0" smtClean="0"/>
              <a:t>common</a:t>
            </a:r>
            <a:r>
              <a:rPr lang="en-AU" dirty="0" smtClean="0"/>
              <a:t> side effects:</a:t>
            </a:r>
          </a:p>
          <a:p>
            <a:pPr marL="571500" indent="-571500">
              <a:buFont typeface="Arial" panose="020B0604020202020204" pitchFamily="34" charset="0"/>
              <a:buChar char="•"/>
            </a:pPr>
            <a:r>
              <a:rPr lang="en-AU" sz="3600" dirty="0" smtClean="0">
                <a:solidFill>
                  <a:schemeClr val="tx1"/>
                </a:solidFill>
              </a:rPr>
              <a:t>Blurred vision</a:t>
            </a:r>
          </a:p>
          <a:p>
            <a:pPr marL="571500" indent="-571500">
              <a:buFont typeface="Arial" panose="020B0604020202020204" pitchFamily="34" charset="0"/>
              <a:buChar char="•"/>
            </a:pPr>
            <a:r>
              <a:rPr lang="en-AU" sz="3600" dirty="0" smtClean="0">
                <a:solidFill>
                  <a:schemeClr val="tx1"/>
                </a:solidFill>
              </a:rPr>
              <a:t>Headaches</a:t>
            </a:r>
          </a:p>
          <a:p>
            <a:pPr marL="571500" indent="-571500">
              <a:buFont typeface="Arial" panose="020B0604020202020204" pitchFamily="34" charset="0"/>
              <a:buChar char="•"/>
            </a:pPr>
            <a:r>
              <a:rPr lang="en-AU" sz="3600" dirty="0" smtClean="0">
                <a:solidFill>
                  <a:schemeClr val="tx1"/>
                </a:solidFill>
              </a:rPr>
              <a:t>Dizziness</a:t>
            </a:r>
          </a:p>
          <a:p>
            <a:pPr marL="571500" indent="-571500">
              <a:buFont typeface="Arial" panose="020B0604020202020204" pitchFamily="34" charset="0"/>
              <a:buChar char="•"/>
            </a:pPr>
            <a:r>
              <a:rPr lang="en-AU" sz="3600" dirty="0" smtClean="0">
                <a:solidFill>
                  <a:schemeClr val="tx1"/>
                </a:solidFill>
              </a:rPr>
              <a:t>Nausea</a:t>
            </a:r>
          </a:p>
          <a:p>
            <a:pPr marL="571500" indent="-571500">
              <a:buFont typeface="Arial" panose="020B0604020202020204" pitchFamily="34" charset="0"/>
              <a:buChar char="•"/>
            </a:pPr>
            <a:endParaRPr lang="en-AU" sz="3600" dirty="0">
              <a:solidFill>
                <a:schemeClr val="tx1"/>
              </a:solidFill>
            </a:endParaRPr>
          </a:p>
        </p:txBody>
      </p:sp>
      <p:sp>
        <p:nvSpPr>
          <p:cNvPr id="2" name="Text Placeholder 1"/>
          <p:cNvSpPr>
            <a:spLocks noGrp="1"/>
          </p:cNvSpPr>
          <p:nvPr>
            <p:ph type="body" sz="quarter" idx="13"/>
          </p:nvPr>
        </p:nvSpPr>
        <p:spPr/>
        <p:txBody>
          <a:bodyPr/>
          <a:lstStyle/>
          <a:p>
            <a:pPr marL="0" indent="0">
              <a:buNone/>
            </a:pPr>
            <a:r>
              <a:rPr lang="en-AU" dirty="0" smtClean="0"/>
              <a:t>The most </a:t>
            </a:r>
            <a:r>
              <a:rPr lang="en-AU" b="1" dirty="0" smtClean="0"/>
              <a:t>serious</a:t>
            </a:r>
            <a:r>
              <a:rPr lang="en-AU" dirty="0" smtClean="0"/>
              <a:t> side effects:</a:t>
            </a:r>
          </a:p>
          <a:p>
            <a:pPr marL="571500" indent="-571500"/>
            <a:r>
              <a:rPr lang="en-AU" sz="3600" dirty="0">
                <a:solidFill>
                  <a:schemeClr val="tx1"/>
                </a:solidFill>
              </a:rPr>
              <a:t>Seizures</a:t>
            </a:r>
          </a:p>
          <a:p>
            <a:pPr marL="571500" indent="-571500"/>
            <a:r>
              <a:rPr lang="en-AU" sz="3600" dirty="0">
                <a:solidFill>
                  <a:schemeClr val="tx1"/>
                </a:solidFill>
              </a:rPr>
              <a:t>Blindness</a:t>
            </a:r>
          </a:p>
          <a:p>
            <a:pPr marL="571500" indent="-571500"/>
            <a:r>
              <a:rPr lang="en-AU" sz="3600" dirty="0">
                <a:solidFill>
                  <a:schemeClr val="tx1"/>
                </a:solidFill>
              </a:rPr>
              <a:t>Convulsions</a:t>
            </a:r>
          </a:p>
          <a:p>
            <a:pPr marL="571500" indent="-571500"/>
            <a:r>
              <a:rPr lang="en-AU" sz="3600" dirty="0">
                <a:solidFill>
                  <a:schemeClr val="tx1"/>
                </a:solidFill>
              </a:rPr>
              <a:t>Loss of </a:t>
            </a:r>
            <a:r>
              <a:rPr lang="en-AU" sz="3600" dirty="0" smtClean="0">
                <a:solidFill>
                  <a:schemeClr val="tx1"/>
                </a:solidFill>
              </a:rPr>
              <a:t>consciousness</a:t>
            </a:r>
          </a:p>
          <a:p>
            <a:pPr marL="571500" indent="-571500"/>
            <a:r>
              <a:rPr lang="en-AU" sz="3600" dirty="0">
                <a:solidFill>
                  <a:schemeClr val="tx1"/>
                </a:solidFill>
              </a:rPr>
              <a:t>Breathing difficulties</a:t>
            </a:r>
          </a:p>
          <a:p>
            <a:pPr marL="571500" indent="-571500"/>
            <a:endParaRPr lang="en-AU" sz="3600" dirty="0">
              <a:solidFill>
                <a:schemeClr val="tx1"/>
              </a:solidFill>
            </a:endParaRPr>
          </a:p>
        </p:txBody>
      </p:sp>
    </p:spTree>
    <p:extLst>
      <p:ext uri="{BB962C8B-B14F-4D97-AF65-F5344CB8AC3E}">
        <p14:creationId xmlns:p14="http://schemas.microsoft.com/office/powerpoint/2010/main" val="535586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00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smtClean="0"/>
              <a:t>No flashing</a:t>
            </a:r>
            <a:endParaRPr lang="en-AU" dirty="0"/>
          </a:p>
        </p:txBody>
      </p:sp>
      <p:sp>
        <p:nvSpPr>
          <p:cNvPr id="6" name="Subtitle 5"/>
          <p:cNvSpPr>
            <a:spLocks noGrp="1"/>
          </p:cNvSpPr>
          <p:nvPr>
            <p:ph type="subTitle" idx="1"/>
          </p:nvPr>
        </p:nvSpPr>
        <p:spPr/>
        <p:txBody>
          <a:bodyPr/>
          <a:lstStyle/>
          <a:p>
            <a:r>
              <a:rPr lang="en-AU" dirty="0" smtClean="0">
                <a:solidFill>
                  <a:srgbClr val="DB582F"/>
                </a:solidFill>
              </a:rPr>
              <a:t>Number of people taken to hospital via ambulance: 685</a:t>
            </a:r>
          </a:p>
          <a:p>
            <a:endParaRPr lang="en-AU" dirty="0" smtClean="0">
              <a:solidFill>
                <a:srgbClr val="DB582F"/>
              </a:solidFill>
            </a:endParaRPr>
          </a:p>
          <a:p>
            <a:r>
              <a:rPr lang="en-AU" dirty="0" smtClean="0">
                <a:solidFill>
                  <a:srgbClr val="DB582F"/>
                </a:solidFill>
              </a:rPr>
              <a:t>Longest </a:t>
            </a:r>
            <a:r>
              <a:rPr lang="en-AU" dirty="0">
                <a:solidFill>
                  <a:srgbClr val="DB582F"/>
                </a:solidFill>
              </a:rPr>
              <a:t>period of hospitalisation: 2 </a:t>
            </a:r>
            <a:r>
              <a:rPr lang="en-AU" dirty="0" smtClean="0">
                <a:solidFill>
                  <a:srgbClr val="DB582F"/>
                </a:solidFill>
              </a:rPr>
              <a:t>weeks</a:t>
            </a:r>
          </a:p>
          <a:p>
            <a:endParaRPr lang="en-AU" dirty="0" smtClean="0">
              <a:solidFill>
                <a:srgbClr val="DB582F"/>
              </a:solidFill>
            </a:endParaRPr>
          </a:p>
          <a:p>
            <a:r>
              <a:rPr lang="en-AU" dirty="0" smtClean="0">
                <a:solidFill>
                  <a:srgbClr val="DB582F"/>
                </a:solidFill>
              </a:rPr>
              <a:t>Nintendo’s </a:t>
            </a:r>
            <a:r>
              <a:rPr lang="en-AU" dirty="0">
                <a:solidFill>
                  <a:srgbClr val="DB582F"/>
                </a:solidFill>
              </a:rPr>
              <a:t>shares dropped 5</a:t>
            </a:r>
            <a:r>
              <a:rPr lang="en-AU" dirty="0" smtClean="0">
                <a:solidFill>
                  <a:srgbClr val="DB582F"/>
                </a:solidFill>
              </a:rPr>
              <a:t>%</a:t>
            </a:r>
            <a:endParaRPr lang="en-AU" dirty="0">
              <a:solidFill>
                <a:srgbClr val="DB582F"/>
              </a:solidFill>
            </a:endParaRPr>
          </a:p>
          <a:p>
            <a:endParaRPr lang="en-AU" sz="3600" dirty="0" smtClean="0">
              <a:solidFill>
                <a:schemeClr val="tx1"/>
              </a:solidFill>
            </a:endParaRPr>
          </a:p>
        </p:txBody>
      </p:sp>
    </p:spTree>
    <p:extLst>
      <p:ext uri="{BB962C8B-B14F-4D97-AF65-F5344CB8AC3E}">
        <p14:creationId xmlns:p14="http://schemas.microsoft.com/office/powerpoint/2010/main" val="1379878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Impacts: Transcripts</a:t>
            </a:r>
            <a:endParaRPr lang="en-AU" dirty="0"/>
          </a:p>
        </p:txBody>
      </p:sp>
      <p:sp>
        <p:nvSpPr>
          <p:cNvPr id="3" name="Subtitle 2"/>
          <p:cNvSpPr>
            <a:spLocks noGrp="1"/>
          </p:cNvSpPr>
          <p:nvPr>
            <p:ph type="subTitle" idx="1"/>
          </p:nvPr>
        </p:nvSpPr>
        <p:spPr>
          <a:xfrm>
            <a:off x="381000" y="1363662"/>
            <a:ext cx="11468100" cy="4267117"/>
          </a:xfrm>
        </p:spPr>
        <p:txBody>
          <a:bodyPr/>
          <a:lstStyle/>
          <a:p>
            <a:r>
              <a:rPr lang="en-AU" dirty="0"/>
              <a:t>Missing or inadequate transcripts</a:t>
            </a:r>
          </a:p>
          <a:p>
            <a:pPr lvl="2">
              <a:buFont typeface="Wingdings" pitchFamily="-107" charset="2"/>
              <a:buChar char="§"/>
              <a:defRPr/>
            </a:pPr>
            <a:r>
              <a:rPr lang="en-AU" sz="4000" dirty="0"/>
              <a:t>Videos which do not have a transcript exclude users that are unable to access the video itself</a:t>
            </a:r>
          </a:p>
          <a:p>
            <a:pPr lvl="2">
              <a:buFont typeface="Wingdings" pitchFamily="-107" charset="2"/>
              <a:buChar char="§"/>
              <a:defRPr/>
            </a:pPr>
            <a:r>
              <a:rPr lang="en-AU" sz="4000" dirty="0"/>
              <a:t>Transcript must be provided in an accessible format</a:t>
            </a:r>
          </a:p>
          <a:p>
            <a:pPr lvl="2">
              <a:buFont typeface="Wingdings" pitchFamily="-107" charset="2"/>
              <a:buChar char="§"/>
              <a:defRPr/>
            </a:pPr>
            <a:r>
              <a:rPr lang="en-AU" sz="4000" dirty="0" smtClean="0"/>
              <a:t>Additional </a:t>
            </a:r>
            <a:r>
              <a:rPr lang="en-AU" sz="4000" dirty="0"/>
              <a:t>content presented in the transcript may be missed by non-transcript </a:t>
            </a:r>
            <a:r>
              <a:rPr lang="en-AU" sz="4000" dirty="0" smtClean="0"/>
              <a:t>users</a:t>
            </a:r>
            <a:endParaRPr lang="en-AU" sz="4000" dirty="0"/>
          </a:p>
          <a:p>
            <a:endParaRPr lang="en-AU" dirty="0"/>
          </a:p>
        </p:txBody>
      </p:sp>
    </p:spTree>
    <p:extLst>
      <p:ext uri="{BB962C8B-B14F-4D97-AF65-F5344CB8AC3E}">
        <p14:creationId xmlns:p14="http://schemas.microsoft.com/office/powerpoint/2010/main" val="3185534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 Captions</a:t>
            </a:r>
            <a:endParaRPr lang="en-AU" dirty="0"/>
          </a:p>
        </p:txBody>
      </p:sp>
      <p:sp>
        <p:nvSpPr>
          <p:cNvPr id="3" name="Subtitle 2"/>
          <p:cNvSpPr>
            <a:spLocks noGrp="1"/>
          </p:cNvSpPr>
          <p:nvPr>
            <p:ph type="subTitle" idx="1"/>
          </p:nvPr>
        </p:nvSpPr>
        <p:spPr/>
        <p:txBody>
          <a:bodyPr/>
          <a:lstStyle/>
          <a:p>
            <a:r>
              <a:rPr lang="en-AU" dirty="0"/>
              <a:t>Missing or inadequate captions</a:t>
            </a:r>
          </a:p>
          <a:p>
            <a:pPr lvl="2">
              <a:buFont typeface="Wingdings" pitchFamily="-107" charset="2"/>
              <a:buChar char="§"/>
              <a:defRPr/>
            </a:pPr>
            <a:r>
              <a:rPr lang="en-AU" sz="4000" dirty="0"/>
              <a:t>In some instances videos do not include captions or captions omit dialogue or important sound effects</a:t>
            </a:r>
          </a:p>
          <a:p>
            <a:pPr lvl="2">
              <a:buFont typeface="Wingdings" pitchFamily="-107" charset="2"/>
              <a:buChar char="§"/>
              <a:defRPr/>
            </a:pPr>
            <a:r>
              <a:rPr lang="en-AU" sz="4000" dirty="0" smtClean="0"/>
              <a:t>Additional </a:t>
            </a:r>
            <a:r>
              <a:rPr lang="en-AU" sz="4000" dirty="0"/>
              <a:t>content contained within captions may be missed by those not reliant on captions</a:t>
            </a:r>
          </a:p>
          <a:p>
            <a:pPr lvl="2">
              <a:buFont typeface="Wingdings" pitchFamily="-107" charset="2"/>
              <a:buChar char="§"/>
              <a:defRPr/>
            </a:pPr>
            <a:r>
              <a:rPr lang="en-AU" sz="4000" dirty="0"/>
              <a:t>If colour contrast of captions is insufficient information may not be easily read</a:t>
            </a:r>
          </a:p>
          <a:p>
            <a:endParaRPr lang="en-AU" dirty="0"/>
          </a:p>
        </p:txBody>
      </p:sp>
    </p:spTree>
    <p:extLst>
      <p:ext uri="{BB962C8B-B14F-4D97-AF65-F5344CB8AC3E}">
        <p14:creationId xmlns:p14="http://schemas.microsoft.com/office/powerpoint/2010/main" val="2476715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Impact: Audio descriptions </a:t>
            </a:r>
            <a:endParaRPr lang="en-AU" dirty="0"/>
          </a:p>
        </p:txBody>
      </p:sp>
      <p:sp>
        <p:nvSpPr>
          <p:cNvPr id="3" name="Subtitle 2"/>
          <p:cNvSpPr>
            <a:spLocks noGrp="1"/>
          </p:cNvSpPr>
          <p:nvPr>
            <p:ph type="subTitle" idx="1"/>
          </p:nvPr>
        </p:nvSpPr>
        <p:spPr/>
        <p:txBody>
          <a:bodyPr/>
          <a:lstStyle/>
          <a:p>
            <a:r>
              <a:rPr lang="en-AU" dirty="0"/>
              <a:t>Missing or inadequate audio descriptions</a:t>
            </a:r>
          </a:p>
          <a:p>
            <a:pPr lvl="2">
              <a:buFont typeface="Wingdings" pitchFamily="-107" charset="2"/>
              <a:buChar char="§"/>
              <a:defRPr/>
            </a:pPr>
            <a:r>
              <a:rPr lang="en-AU" sz="4000" dirty="0"/>
              <a:t>Videos </a:t>
            </a:r>
            <a:r>
              <a:rPr lang="en-AU" sz="4000" dirty="0" smtClean="0"/>
              <a:t>with inadequate </a:t>
            </a:r>
            <a:r>
              <a:rPr lang="en-AU" sz="4000" dirty="0"/>
              <a:t>audio </a:t>
            </a:r>
            <a:r>
              <a:rPr lang="en-AU" sz="4000" dirty="0" smtClean="0"/>
              <a:t>descriptions means </a:t>
            </a:r>
            <a:r>
              <a:rPr lang="en-AU" sz="4000" dirty="0"/>
              <a:t>vision impaired </a:t>
            </a:r>
            <a:r>
              <a:rPr lang="en-AU" sz="4000" dirty="0" smtClean="0"/>
              <a:t>users miss video content</a:t>
            </a:r>
            <a:endParaRPr lang="en-AU" sz="4000" dirty="0"/>
          </a:p>
          <a:p>
            <a:endParaRPr lang="en-AU" dirty="0"/>
          </a:p>
        </p:txBody>
      </p:sp>
    </p:spTree>
    <p:extLst>
      <p:ext uri="{BB962C8B-B14F-4D97-AF65-F5344CB8AC3E}">
        <p14:creationId xmlns:p14="http://schemas.microsoft.com/office/powerpoint/2010/main" val="2578090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Text Placeholder 2"/>
          <p:cNvSpPr>
            <a:spLocks noGrp="1"/>
          </p:cNvSpPr>
          <p:nvPr>
            <p:ph type="body" sz="quarter" idx="10"/>
          </p:nvPr>
        </p:nvSpPr>
        <p:spPr/>
        <p:txBody>
          <a:bodyPr/>
          <a:lstStyle/>
          <a:p>
            <a:r>
              <a:rPr lang="en-AU" sz="6000" dirty="0" smtClean="0"/>
              <a:t>So how do you create an accessible video experience?</a:t>
            </a:r>
            <a:endParaRPr lang="en-AU" sz="6000" dirty="0"/>
          </a:p>
        </p:txBody>
      </p:sp>
    </p:spTree>
    <p:extLst>
      <p:ext uri="{BB962C8B-B14F-4D97-AF65-F5344CB8AC3E}">
        <p14:creationId xmlns:p14="http://schemas.microsoft.com/office/powerpoint/2010/main" val="2001870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video</a:t>
            </a:r>
            <a:endParaRPr lang="en-AU" dirty="0"/>
          </a:p>
        </p:txBody>
      </p:sp>
      <p:sp>
        <p:nvSpPr>
          <p:cNvPr id="3" name="Subtitle 2"/>
          <p:cNvSpPr>
            <a:spLocks noGrp="1"/>
          </p:cNvSpPr>
          <p:nvPr>
            <p:ph type="subTitle" idx="1"/>
          </p:nvPr>
        </p:nvSpPr>
        <p:spPr/>
        <p:txBody>
          <a:bodyPr/>
          <a:lstStyle/>
          <a:p>
            <a:pPr marL="742950" indent="-742950">
              <a:buFont typeface="+mj-lt"/>
              <a:buAutoNum type="arabicPeriod"/>
            </a:pPr>
            <a:r>
              <a:rPr lang="en-AU" sz="3600" dirty="0" smtClean="0">
                <a:solidFill>
                  <a:schemeClr val="tx1"/>
                </a:solidFill>
              </a:rPr>
              <a:t>Accessible content in the video</a:t>
            </a:r>
          </a:p>
          <a:p>
            <a:pPr marL="742950" indent="-742950">
              <a:buFont typeface="+mj-lt"/>
              <a:buAutoNum type="arabicPeriod"/>
            </a:pPr>
            <a:r>
              <a:rPr lang="en-AU" sz="3600" dirty="0">
                <a:solidFill>
                  <a:schemeClr val="tx1"/>
                </a:solidFill>
              </a:rPr>
              <a:t>Accessible video </a:t>
            </a:r>
            <a:r>
              <a:rPr lang="en-AU" sz="3600" dirty="0" smtClean="0">
                <a:solidFill>
                  <a:schemeClr val="tx1"/>
                </a:solidFill>
              </a:rPr>
              <a:t>player</a:t>
            </a:r>
          </a:p>
          <a:p>
            <a:pPr marL="742950" indent="-742950">
              <a:buFont typeface="+mj-lt"/>
              <a:buAutoNum type="arabicPeriod"/>
            </a:pPr>
            <a:r>
              <a:rPr lang="en-AU" sz="3600" dirty="0" smtClean="0">
                <a:solidFill>
                  <a:schemeClr val="tx1"/>
                </a:solidFill>
              </a:rPr>
              <a:t>Never auto-play</a:t>
            </a:r>
          </a:p>
          <a:p>
            <a:pPr marL="742950" indent="-742950">
              <a:buFont typeface="+mj-lt"/>
              <a:buAutoNum type="arabicPeriod"/>
            </a:pPr>
            <a:r>
              <a:rPr lang="en-AU" sz="3600" dirty="0" smtClean="0">
                <a:solidFill>
                  <a:schemeClr val="tx1"/>
                </a:solidFill>
              </a:rPr>
              <a:t>No flashing content</a:t>
            </a:r>
            <a:endParaRPr lang="en-AU" sz="3600" dirty="0">
              <a:solidFill>
                <a:schemeClr val="tx1"/>
              </a:solidFill>
            </a:endParaRPr>
          </a:p>
          <a:p>
            <a:pPr marL="742950" indent="-742950">
              <a:buFont typeface="+mj-lt"/>
              <a:buAutoNum type="arabicPeriod"/>
            </a:pPr>
            <a:r>
              <a:rPr lang="en-AU" sz="3600" dirty="0" smtClean="0">
                <a:solidFill>
                  <a:schemeClr val="tx1"/>
                </a:solidFill>
              </a:rPr>
              <a:t>Accessible transcript</a:t>
            </a:r>
          </a:p>
          <a:p>
            <a:pPr marL="742950" indent="-742950">
              <a:buFont typeface="+mj-lt"/>
              <a:buAutoNum type="arabicPeriod"/>
            </a:pPr>
            <a:r>
              <a:rPr lang="en-AU" sz="3600" dirty="0" smtClean="0">
                <a:solidFill>
                  <a:schemeClr val="tx1"/>
                </a:solidFill>
              </a:rPr>
              <a:t>Accessible captions</a:t>
            </a:r>
          </a:p>
          <a:p>
            <a:pPr marL="742950" indent="-742950">
              <a:buFont typeface="+mj-lt"/>
              <a:buAutoNum type="arabicPeriod"/>
            </a:pPr>
            <a:r>
              <a:rPr lang="en-AU" sz="3600" dirty="0" smtClean="0">
                <a:solidFill>
                  <a:schemeClr val="tx1"/>
                </a:solidFill>
              </a:rPr>
              <a:t>Accessible audio descriptions</a:t>
            </a:r>
          </a:p>
        </p:txBody>
      </p:sp>
    </p:spTree>
    <p:extLst>
      <p:ext uri="{BB962C8B-B14F-4D97-AF65-F5344CB8AC3E}">
        <p14:creationId xmlns:p14="http://schemas.microsoft.com/office/powerpoint/2010/main" val="2408560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One</a:t>
            </a:r>
            <a:endParaRPr lang="en-AU" dirty="0"/>
          </a:p>
        </p:txBody>
      </p:sp>
      <p:sp>
        <p:nvSpPr>
          <p:cNvPr id="3" name="Text Placeholder 2"/>
          <p:cNvSpPr>
            <a:spLocks noGrp="1"/>
          </p:cNvSpPr>
          <p:nvPr>
            <p:ph type="body" sz="quarter" idx="10"/>
          </p:nvPr>
        </p:nvSpPr>
        <p:spPr/>
        <p:txBody>
          <a:bodyPr/>
          <a:lstStyle/>
          <a:p>
            <a:r>
              <a:rPr lang="en-AU" dirty="0" smtClean="0"/>
              <a:t>Accessible video player</a:t>
            </a:r>
            <a:endParaRPr lang="en-AU" dirty="0"/>
          </a:p>
        </p:txBody>
      </p:sp>
    </p:spTree>
    <p:extLst>
      <p:ext uri="{BB962C8B-B14F-4D97-AF65-F5344CB8AC3E}">
        <p14:creationId xmlns:p14="http://schemas.microsoft.com/office/powerpoint/2010/main" val="2813173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media player</a:t>
            </a:r>
            <a:endParaRPr lang="en-AU" dirty="0"/>
          </a:p>
        </p:txBody>
      </p:sp>
      <p:sp>
        <p:nvSpPr>
          <p:cNvPr id="3" name="Subtitle 2"/>
          <p:cNvSpPr>
            <a:spLocks noGrp="1"/>
          </p:cNvSpPr>
          <p:nvPr>
            <p:ph type="subTitle" idx="1"/>
          </p:nvPr>
        </p:nvSpPr>
        <p:spPr/>
        <p:txBody>
          <a:bodyPr/>
          <a:lstStyle/>
          <a:p>
            <a:r>
              <a:rPr lang="en-AU" dirty="0"/>
              <a:t>Must address the common issues by providing</a:t>
            </a:r>
          </a:p>
          <a:p>
            <a:pPr lvl="2">
              <a:buFont typeface="Wingdings" pitchFamily="-107" charset="2"/>
              <a:buChar char="§"/>
              <a:defRPr/>
            </a:pPr>
            <a:r>
              <a:rPr lang="en-AU" sz="4000" dirty="0"/>
              <a:t>Adequate keyboard access</a:t>
            </a:r>
          </a:p>
          <a:p>
            <a:pPr lvl="2">
              <a:buFont typeface="Wingdings" pitchFamily="-107" charset="2"/>
              <a:buChar char="§"/>
              <a:defRPr/>
            </a:pPr>
            <a:r>
              <a:rPr lang="en-AU" sz="4000" dirty="0"/>
              <a:t>Sufficient control and operation</a:t>
            </a:r>
          </a:p>
          <a:p>
            <a:pPr lvl="2">
              <a:buFont typeface="Wingdings" pitchFamily="-107" charset="2"/>
              <a:buChar char="§"/>
              <a:defRPr/>
            </a:pPr>
            <a:r>
              <a:rPr lang="en-AU" sz="4000" dirty="0"/>
              <a:t>Correct implementation</a:t>
            </a:r>
          </a:p>
          <a:p>
            <a:endParaRPr lang="en-AU" dirty="0"/>
          </a:p>
        </p:txBody>
      </p:sp>
    </p:spTree>
    <p:extLst>
      <p:ext uri="{BB962C8B-B14F-4D97-AF65-F5344CB8AC3E}">
        <p14:creationId xmlns:p14="http://schemas.microsoft.com/office/powerpoint/2010/main" val="134099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dirty="0"/>
          </a:p>
        </p:txBody>
      </p:sp>
      <p:sp>
        <p:nvSpPr>
          <p:cNvPr id="3" name="Title 2"/>
          <p:cNvSpPr>
            <a:spLocks noGrp="1"/>
          </p:cNvSpPr>
          <p:nvPr>
            <p:ph type="ctrTitle"/>
          </p:nvPr>
        </p:nvSpPr>
        <p:spPr/>
        <p:txBody>
          <a:bodyPr/>
          <a:lstStyle/>
          <a:p>
            <a:r>
              <a:rPr lang="en-AU" dirty="0" smtClean="0"/>
              <a:t>Keyboard trap</a:t>
            </a:r>
            <a:endParaRPr lang="en-AU" dirty="0"/>
          </a:p>
        </p:txBody>
      </p:sp>
      <p:pic>
        <p:nvPicPr>
          <p:cNvPr id="4" name="Picture 3" descr="Marine volunteers in Victoria video contains a keyboard trap - cannot bypass the video with the ke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338" y="1363661"/>
            <a:ext cx="9513323" cy="5213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0175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a:p>
        </p:txBody>
      </p:sp>
      <p:sp>
        <p:nvSpPr>
          <p:cNvPr id="3" name="Title 2"/>
          <p:cNvSpPr>
            <a:spLocks noGrp="1"/>
          </p:cNvSpPr>
          <p:nvPr>
            <p:ph type="ctrTitle"/>
          </p:nvPr>
        </p:nvSpPr>
        <p:spPr/>
        <p:txBody>
          <a:bodyPr/>
          <a:lstStyle/>
          <a:p>
            <a:r>
              <a:rPr lang="en-AU" dirty="0" smtClean="0"/>
              <a:t>Keyboard trap</a:t>
            </a:r>
            <a:endParaRPr lang="en-AU" dirty="0"/>
          </a:p>
        </p:txBody>
      </p:sp>
      <p:pic>
        <p:nvPicPr>
          <p:cNvPr id="4" name="Picture 5" descr="Melbourne moratorium against the Vietnam War - the fullscreen icon is a keyboard t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83"/>
            <a:ext cx="11487149" cy="4892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88162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dirty="0"/>
          </a:p>
        </p:txBody>
      </p:sp>
      <p:sp>
        <p:nvSpPr>
          <p:cNvPr id="3" name="Text Placeholder 2"/>
          <p:cNvSpPr>
            <a:spLocks noGrp="1"/>
          </p:cNvSpPr>
          <p:nvPr>
            <p:ph type="body" sz="quarter" idx="10"/>
          </p:nvPr>
        </p:nvSpPr>
        <p:spPr>
          <a:xfrm>
            <a:off x="6429375" y="2228850"/>
            <a:ext cx="5448300" cy="4313266"/>
          </a:xfrm>
        </p:spPr>
        <p:txBody>
          <a:bodyPr/>
          <a:lstStyle/>
          <a:p>
            <a:r>
              <a:rPr lang="en-AU" sz="3200" dirty="0" smtClean="0"/>
              <a:t>Dyslexia</a:t>
            </a:r>
          </a:p>
          <a:p>
            <a:r>
              <a:rPr lang="en-AU" sz="3200" dirty="0" smtClean="0"/>
              <a:t>Moderate vision impairment</a:t>
            </a:r>
          </a:p>
          <a:p>
            <a:r>
              <a:rPr lang="en-AU" sz="3200" dirty="0"/>
              <a:t>Severe vision impairment</a:t>
            </a:r>
          </a:p>
          <a:p>
            <a:r>
              <a:rPr lang="en-AU" sz="3200" dirty="0" smtClean="0"/>
              <a:t>Epilepsy</a:t>
            </a:r>
            <a:endParaRPr lang="en-AU" sz="3200" dirty="0" smtClean="0"/>
          </a:p>
          <a:p>
            <a:r>
              <a:rPr lang="en-AU" sz="3200" dirty="0" smtClean="0"/>
              <a:t>Migraines</a:t>
            </a:r>
          </a:p>
          <a:p>
            <a:r>
              <a:rPr lang="en-AU" sz="3200" dirty="0" smtClean="0"/>
              <a:t>Physical impairment</a:t>
            </a:r>
          </a:p>
          <a:p>
            <a:r>
              <a:rPr lang="en-AU" sz="3200" dirty="0" smtClean="0"/>
              <a:t>Fibromyalgia</a:t>
            </a:r>
          </a:p>
          <a:p>
            <a:r>
              <a:rPr lang="en-AU" sz="3200" dirty="0" smtClean="0"/>
              <a:t>Multiple Sclerosis</a:t>
            </a:r>
          </a:p>
          <a:p>
            <a:r>
              <a:rPr lang="en-AU" sz="3200" dirty="0" err="1" smtClean="0"/>
              <a:t>Crohns</a:t>
            </a:r>
            <a:r>
              <a:rPr lang="en-AU" sz="3200" dirty="0" smtClean="0"/>
              <a:t> Disease</a:t>
            </a:r>
          </a:p>
          <a:p>
            <a:r>
              <a:rPr lang="en-AU" sz="3200" dirty="0" smtClean="0"/>
              <a:t>PTSD</a:t>
            </a:r>
          </a:p>
          <a:p>
            <a:r>
              <a:rPr lang="en-AU" sz="3200" dirty="0" err="1" smtClean="0"/>
              <a:t>Aspergers</a:t>
            </a:r>
            <a:endParaRPr lang="en-AU" sz="3200" dirty="0"/>
          </a:p>
        </p:txBody>
      </p:sp>
    </p:spTree>
    <p:extLst>
      <p:ext uri="{BB962C8B-B14F-4D97-AF65-F5344CB8AC3E}">
        <p14:creationId xmlns:p14="http://schemas.microsoft.com/office/powerpoint/2010/main" val="581413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dirty="0"/>
          </a:p>
        </p:txBody>
      </p:sp>
      <p:sp>
        <p:nvSpPr>
          <p:cNvPr id="3" name="Title 2"/>
          <p:cNvSpPr>
            <a:spLocks noGrp="1"/>
          </p:cNvSpPr>
          <p:nvPr>
            <p:ph type="ctrTitle"/>
          </p:nvPr>
        </p:nvSpPr>
        <p:spPr/>
        <p:txBody>
          <a:bodyPr/>
          <a:lstStyle/>
          <a:p>
            <a:r>
              <a:rPr lang="en-AU" dirty="0" smtClean="0"/>
              <a:t>Keyboard focus missing</a:t>
            </a:r>
            <a:endParaRPr lang="en-AU" dirty="0"/>
          </a:p>
        </p:txBody>
      </p:sp>
      <p:pic>
        <p:nvPicPr>
          <p:cNvPr id="4" name="Picture 2" descr="The ICANT accessible YouTube player, the Video size options (Small, Medium, Large) have no keyboard focus indicator, colour is used to indicate volume level and help content is after the vid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548" y="1363661"/>
            <a:ext cx="7196903" cy="521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368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dirty="0"/>
          </a:p>
        </p:txBody>
      </p:sp>
      <p:sp>
        <p:nvSpPr>
          <p:cNvPr id="3" name="Title 2"/>
          <p:cNvSpPr>
            <a:spLocks noGrp="1"/>
          </p:cNvSpPr>
          <p:nvPr>
            <p:ph type="ctrTitle"/>
          </p:nvPr>
        </p:nvSpPr>
        <p:spPr/>
        <p:txBody>
          <a:bodyPr/>
          <a:lstStyle/>
          <a:p>
            <a:r>
              <a:rPr lang="en-AU" dirty="0" smtClean="0"/>
              <a:t>So we built…</a:t>
            </a:r>
            <a:endParaRPr lang="en-AU" dirty="0"/>
          </a:p>
        </p:txBody>
      </p:sp>
      <p:pic>
        <p:nvPicPr>
          <p:cNvPr id="4" name="Picture 5" descr="OzPlayer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940013"/>
            <a:ext cx="11449050" cy="406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4706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smtClean="0"/>
              <a:t>OzPlayer</a:t>
            </a:r>
            <a:r>
              <a:rPr lang="en-AU" dirty="0" smtClean="0"/>
              <a:t> features</a:t>
            </a:r>
            <a:endParaRPr lang="en-AU" dirty="0"/>
          </a:p>
        </p:txBody>
      </p:sp>
      <p:sp>
        <p:nvSpPr>
          <p:cNvPr id="3" name="Subtitle 2"/>
          <p:cNvSpPr>
            <a:spLocks noGrp="1"/>
          </p:cNvSpPr>
          <p:nvPr>
            <p:ph type="subTitle" idx="1"/>
          </p:nvPr>
        </p:nvSpPr>
        <p:spPr/>
        <p:txBody>
          <a:bodyPr/>
          <a:lstStyle/>
          <a:p>
            <a:r>
              <a:rPr lang="en-AU" dirty="0"/>
              <a:t>Skip links</a:t>
            </a:r>
          </a:p>
          <a:p>
            <a:pPr lvl="2">
              <a:buFont typeface="Wingdings" pitchFamily="-107" charset="2"/>
              <a:buChar char="§"/>
              <a:defRPr/>
            </a:pPr>
            <a:r>
              <a:rPr lang="en-AU" sz="4000" dirty="0"/>
              <a:t>Skip video entirely</a:t>
            </a:r>
          </a:p>
          <a:p>
            <a:pPr lvl="2">
              <a:buFont typeface="Wingdings" pitchFamily="-107" charset="2"/>
              <a:buChar char="§"/>
              <a:defRPr/>
            </a:pPr>
            <a:r>
              <a:rPr lang="en-AU" sz="4000" dirty="0"/>
              <a:t>Skip to transcript</a:t>
            </a:r>
          </a:p>
          <a:p>
            <a:r>
              <a:rPr lang="en-AU" dirty="0"/>
              <a:t>Access to help information before the video</a:t>
            </a:r>
          </a:p>
          <a:p>
            <a:r>
              <a:rPr lang="en-AU" dirty="0"/>
              <a:t>Fully keyboard accessible</a:t>
            </a:r>
          </a:p>
          <a:p>
            <a:r>
              <a:rPr lang="en-AU" dirty="0"/>
              <a:t>Highly visible keyboard focus indicator on all </a:t>
            </a:r>
            <a:r>
              <a:rPr lang="en-AU" dirty="0" smtClean="0"/>
              <a:t>controls</a:t>
            </a:r>
            <a:endParaRPr lang="en-AU" dirty="0"/>
          </a:p>
        </p:txBody>
      </p:sp>
    </p:spTree>
    <p:extLst>
      <p:ext uri="{BB962C8B-B14F-4D97-AF65-F5344CB8AC3E}">
        <p14:creationId xmlns:p14="http://schemas.microsoft.com/office/powerpoint/2010/main" val="3607122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smtClean="0"/>
              <a:t>OzPlayer</a:t>
            </a:r>
            <a:r>
              <a:rPr lang="en-AU" dirty="0" smtClean="0"/>
              <a:t> features</a:t>
            </a:r>
            <a:endParaRPr lang="en-AU" dirty="0"/>
          </a:p>
        </p:txBody>
      </p:sp>
      <p:sp>
        <p:nvSpPr>
          <p:cNvPr id="3" name="Subtitle 2"/>
          <p:cNvSpPr>
            <a:spLocks noGrp="1"/>
          </p:cNvSpPr>
          <p:nvPr>
            <p:ph type="subTitle" idx="1"/>
          </p:nvPr>
        </p:nvSpPr>
        <p:spPr/>
        <p:txBody>
          <a:bodyPr/>
          <a:lstStyle/>
          <a:p>
            <a:r>
              <a:rPr lang="en-AU" dirty="0" smtClean="0"/>
              <a:t>Keyboard </a:t>
            </a:r>
            <a:r>
              <a:rPr lang="en-AU" dirty="0"/>
              <a:t>shortcuts</a:t>
            </a:r>
          </a:p>
          <a:p>
            <a:pPr lvl="2">
              <a:buFont typeface="Wingdings" pitchFamily="-107" charset="2"/>
              <a:buChar char="§"/>
              <a:defRPr/>
            </a:pPr>
            <a:r>
              <a:rPr lang="en-AU" sz="4000" dirty="0"/>
              <a:t>space to toggle play and pause</a:t>
            </a:r>
          </a:p>
          <a:p>
            <a:pPr lvl="2">
              <a:buFont typeface="Wingdings" pitchFamily="-107" charset="2"/>
              <a:buChar char="§"/>
              <a:defRPr/>
            </a:pPr>
            <a:r>
              <a:rPr lang="en-AU" sz="4000" dirty="0"/>
              <a:t>up and down arrow for volume</a:t>
            </a:r>
          </a:p>
          <a:p>
            <a:pPr lvl="2">
              <a:buFont typeface="Wingdings" pitchFamily="-107" charset="2"/>
              <a:buChar char="§"/>
              <a:defRPr/>
            </a:pPr>
            <a:r>
              <a:rPr lang="en-AU" sz="4000" dirty="0"/>
              <a:t>left and right arrow for seek + page keys for broad seeking</a:t>
            </a:r>
          </a:p>
          <a:p>
            <a:pPr lvl="2">
              <a:buFont typeface="Wingdings" pitchFamily="-107" charset="2"/>
              <a:buChar char="§"/>
              <a:defRPr/>
            </a:pPr>
            <a:r>
              <a:rPr lang="en-AU" sz="4000" dirty="0"/>
              <a:t>double-click to enter and exit full screen (where supported</a:t>
            </a:r>
          </a:p>
        </p:txBody>
      </p:sp>
    </p:spTree>
    <p:extLst>
      <p:ext uri="{BB962C8B-B14F-4D97-AF65-F5344CB8AC3E}">
        <p14:creationId xmlns:p14="http://schemas.microsoft.com/office/powerpoint/2010/main" val="286038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smtClean="0"/>
              <a:t>OzPlayer</a:t>
            </a:r>
            <a:r>
              <a:rPr lang="en-AU" dirty="0" smtClean="0"/>
              <a:t> features</a:t>
            </a:r>
            <a:endParaRPr lang="en-AU" dirty="0"/>
          </a:p>
        </p:txBody>
      </p:sp>
      <p:sp>
        <p:nvSpPr>
          <p:cNvPr id="3" name="Subtitle 2"/>
          <p:cNvSpPr>
            <a:spLocks noGrp="1"/>
          </p:cNvSpPr>
          <p:nvPr>
            <p:ph type="subTitle" idx="1"/>
          </p:nvPr>
        </p:nvSpPr>
        <p:spPr/>
        <p:txBody>
          <a:bodyPr/>
          <a:lstStyle/>
          <a:p>
            <a:r>
              <a:rPr lang="en-AU" dirty="0"/>
              <a:t>Clear and simple controls</a:t>
            </a:r>
          </a:p>
          <a:p>
            <a:pPr lvl="2">
              <a:buFont typeface="Wingdings" pitchFamily="-107" charset="2"/>
              <a:buChar char="§"/>
              <a:defRPr/>
            </a:pPr>
            <a:r>
              <a:rPr lang="en-AU" sz="4000" dirty="0"/>
              <a:t>Play, Pause, Captions, Audio Description, Full screen</a:t>
            </a:r>
          </a:p>
          <a:p>
            <a:r>
              <a:rPr lang="en-AU" dirty="0"/>
              <a:t>Audio control is independent of the system volume</a:t>
            </a:r>
          </a:p>
          <a:p>
            <a:pPr lvl="2">
              <a:buFont typeface="Wingdings" pitchFamily="-107" charset="2"/>
              <a:buChar char="§"/>
              <a:defRPr/>
            </a:pPr>
            <a:r>
              <a:rPr lang="en-AU" sz="4000" dirty="0"/>
              <a:t>Mouse and keyboard </a:t>
            </a:r>
            <a:r>
              <a:rPr lang="en-AU" sz="4000" dirty="0" smtClean="0"/>
              <a:t>operable</a:t>
            </a:r>
            <a:endParaRPr lang="en-AU" sz="4000" dirty="0"/>
          </a:p>
        </p:txBody>
      </p:sp>
    </p:spTree>
    <p:extLst>
      <p:ext uri="{BB962C8B-B14F-4D97-AF65-F5344CB8AC3E}">
        <p14:creationId xmlns:p14="http://schemas.microsoft.com/office/powerpoint/2010/main" val="311831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smtClean="0"/>
              <a:t>OzPlayer</a:t>
            </a:r>
            <a:r>
              <a:rPr lang="en-AU" dirty="0" smtClean="0"/>
              <a:t> features</a:t>
            </a:r>
            <a:endParaRPr lang="en-AU" dirty="0"/>
          </a:p>
        </p:txBody>
      </p:sp>
      <p:sp>
        <p:nvSpPr>
          <p:cNvPr id="3" name="Subtitle 2"/>
          <p:cNvSpPr>
            <a:spLocks noGrp="1"/>
          </p:cNvSpPr>
          <p:nvPr>
            <p:ph type="subTitle" idx="1"/>
          </p:nvPr>
        </p:nvSpPr>
        <p:spPr/>
        <p:txBody>
          <a:bodyPr/>
          <a:lstStyle/>
          <a:p>
            <a:r>
              <a:rPr lang="en-AU" dirty="0"/>
              <a:t>Current state is clearly indicated </a:t>
            </a:r>
          </a:p>
          <a:p>
            <a:pPr lvl="2">
              <a:buFont typeface="Wingdings" pitchFamily="-107" charset="2"/>
              <a:buChar char="§"/>
              <a:defRPr/>
            </a:pPr>
            <a:r>
              <a:rPr lang="en-AU" sz="4000" dirty="0" smtClean="0"/>
              <a:t>Play/Pause</a:t>
            </a:r>
            <a:r>
              <a:rPr lang="en-AU" sz="4000" dirty="0"/>
              <a:t>, CC on or off; AD on or off; Audio on or off</a:t>
            </a:r>
          </a:p>
          <a:p>
            <a:r>
              <a:rPr lang="en-AU" dirty="0"/>
              <a:t>Interactive transcript with a text </a:t>
            </a:r>
            <a:r>
              <a:rPr lang="en-AU" dirty="0" err="1"/>
              <a:t>fallback</a:t>
            </a:r>
            <a:endParaRPr lang="en-AU" dirty="0"/>
          </a:p>
          <a:p>
            <a:pPr lvl="2">
              <a:buFont typeface="Wingdings" pitchFamily="-107" charset="2"/>
              <a:buChar char="§"/>
              <a:defRPr/>
            </a:pPr>
            <a:r>
              <a:rPr lang="en-AU" sz="4000" dirty="0"/>
              <a:t>Current position is clearly marked</a:t>
            </a:r>
          </a:p>
          <a:p>
            <a:r>
              <a:rPr lang="en-AU" dirty="0"/>
              <a:t>Accessible captions</a:t>
            </a:r>
          </a:p>
          <a:p>
            <a:r>
              <a:rPr lang="en-AU" dirty="0"/>
              <a:t>Synchronised audio </a:t>
            </a:r>
            <a:r>
              <a:rPr lang="en-AU" dirty="0" smtClean="0"/>
              <a:t>descriptions</a:t>
            </a:r>
            <a:endParaRPr lang="en-AU" dirty="0"/>
          </a:p>
        </p:txBody>
      </p:sp>
    </p:spTree>
    <p:extLst>
      <p:ext uri="{BB962C8B-B14F-4D97-AF65-F5344CB8AC3E}">
        <p14:creationId xmlns:p14="http://schemas.microsoft.com/office/powerpoint/2010/main" val="719262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AU" sz="6600" dirty="0" smtClean="0"/>
              <a:t>YouTube is accessible right?</a:t>
            </a:r>
            <a:endParaRPr lang="en-AU" sz="6600" dirty="0"/>
          </a:p>
        </p:txBody>
      </p:sp>
    </p:spTree>
    <p:extLst>
      <p:ext uri="{BB962C8B-B14F-4D97-AF65-F5344CB8AC3E}">
        <p14:creationId xmlns:p14="http://schemas.microsoft.com/office/powerpoint/2010/main" val="10366598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YouTube</a:t>
            </a:r>
            <a:endParaRPr lang="en-AU" dirty="0"/>
          </a:p>
        </p:txBody>
      </p:sp>
      <p:sp>
        <p:nvSpPr>
          <p:cNvPr id="3" name="Subtitle 2"/>
          <p:cNvSpPr>
            <a:spLocks noGrp="1"/>
          </p:cNvSpPr>
          <p:nvPr>
            <p:ph type="subTitle" idx="1"/>
          </p:nvPr>
        </p:nvSpPr>
        <p:spPr>
          <a:xfrm>
            <a:off x="381000" y="1363662"/>
            <a:ext cx="7599218" cy="4141787"/>
          </a:xfrm>
        </p:spPr>
        <p:txBody>
          <a:bodyPr/>
          <a:lstStyle/>
          <a:p>
            <a:r>
              <a:rPr lang="en-AU" dirty="0" smtClean="0">
                <a:solidFill>
                  <a:schemeClr val="tx1"/>
                </a:solidFill>
              </a:rPr>
              <a:t>All videos auto-play</a:t>
            </a:r>
          </a:p>
          <a:p>
            <a:r>
              <a:rPr lang="en-AU" dirty="0" smtClean="0">
                <a:solidFill>
                  <a:schemeClr val="tx1"/>
                </a:solidFill>
              </a:rPr>
              <a:t>There have been some accessibility improvements:</a:t>
            </a:r>
          </a:p>
          <a:p>
            <a:pPr marL="571500" indent="-571500">
              <a:buFont typeface="Arial" panose="020B0604020202020204" pitchFamily="34" charset="0"/>
              <a:buChar char="•"/>
            </a:pPr>
            <a:r>
              <a:rPr lang="en-AU" dirty="0" smtClean="0">
                <a:solidFill>
                  <a:schemeClr val="tx1"/>
                </a:solidFill>
              </a:rPr>
              <a:t>Embedded YouTube player &amp; YouTube site is now </a:t>
            </a:r>
            <a:r>
              <a:rPr lang="en-AU" dirty="0" smtClean="0">
                <a:solidFill>
                  <a:schemeClr val="tx1"/>
                </a:solidFill>
              </a:rPr>
              <a:t>somewhat </a:t>
            </a:r>
            <a:r>
              <a:rPr lang="en-AU" dirty="0" smtClean="0">
                <a:solidFill>
                  <a:schemeClr val="tx1"/>
                </a:solidFill>
              </a:rPr>
              <a:t>keyboard accessible</a:t>
            </a:r>
          </a:p>
        </p:txBody>
      </p:sp>
      <p:pic>
        <p:nvPicPr>
          <p:cNvPr id="5" name="Picture 4" descr="YouTub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3924" y="1773865"/>
            <a:ext cx="3321377" cy="3321377"/>
          </a:xfrm>
          <a:prstGeom prst="rect">
            <a:avLst/>
          </a:prstGeom>
        </p:spPr>
      </p:pic>
    </p:spTree>
    <p:extLst>
      <p:ext uri="{BB962C8B-B14F-4D97-AF65-F5344CB8AC3E}">
        <p14:creationId xmlns:p14="http://schemas.microsoft.com/office/powerpoint/2010/main" val="480484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smtClean="0"/>
              <a:t>Major YouTube accessibility issues</a:t>
            </a:r>
            <a:endParaRPr lang="en-AU" dirty="0"/>
          </a:p>
        </p:txBody>
      </p:sp>
      <p:sp>
        <p:nvSpPr>
          <p:cNvPr id="6" name="Subtitle 5"/>
          <p:cNvSpPr>
            <a:spLocks noGrp="1"/>
          </p:cNvSpPr>
          <p:nvPr>
            <p:ph type="subTitle" idx="1"/>
          </p:nvPr>
        </p:nvSpPr>
        <p:spPr/>
        <p:txBody>
          <a:bodyPr/>
          <a:lstStyle/>
          <a:p>
            <a:pPr marL="571500" indent="-571500">
              <a:buFont typeface="Arial" panose="020B0604020202020204" pitchFamily="34" charset="0"/>
              <a:buChar char="•"/>
            </a:pPr>
            <a:r>
              <a:rPr lang="en-AU" dirty="0" smtClean="0">
                <a:solidFill>
                  <a:schemeClr val="tx1"/>
                </a:solidFill>
              </a:rPr>
              <a:t>Keyboard trap &amp; not fully keyboard-accessible</a:t>
            </a:r>
          </a:p>
          <a:p>
            <a:pPr marL="571500" indent="-571500">
              <a:buFont typeface="Arial" panose="020B0604020202020204" pitchFamily="34" charset="0"/>
              <a:buChar char="•"/>
            </a:pPr>
            <a:r>
              <a:rPr lang="en-AU" dirty="0" smtClean="0">
                <a:solidFill>
                  <a:schemeClr val="tx1"/>
                </a:solidFill>
              </a:rPr>
              <a:t>Order of items is incorrect</a:t>
            </a:r>
          </a:p>
          <a:p>
            <a:pPr marL="571500" indent="-571500">
              <a:buFont typeface="Arial" panose="020B0604020202020204" pitchFamily="34" charset="0"/>
              <a:buChar char="•"/>
            </a:pPr>
            <a:r>
              <a:rPr lang="en-AU" dirty="0" smtClean="0">
                <a:solidFill>
                  <a:schemeClr val="tx1"/>
                </a:solidFill>
              </a:rPr>
              <a:t>Uploading is not accessible</a:t>
            </a:r>
          </a:p>
          <a:p>
            <a:pPr marL="571500" indent="-571500">
              <a:buFont typeface="Arial" panose="020B0604020202020204" pitchFamily="34" charset="0"/>
              <a:buChar char="•"/>
            </a:pPr>
            <a:r>
              <a:rPr lang="en-AU" dirty="0" smtClean="0">
                <a:solidFill>
                  <a:schemeClr val="tx1"/>
                </a:solidFill>
              </a:rPr>
              <a:t>Zooming breaks the site</a:t>
            </a:r>
          </a:p>
          <a:p>
            <a:pPr marL="571500" indent="-571500">
              <a:buFont typeface="Arial" panose="020B0604020202020204" pitchFamily="34" charset="0"/>
              <a:buChar char="•"/>
            </a:pPr>
            <a:r>
              <a:rPr lang="en-AU" dirty="0" smtClean="0">
                <a:solidFill>
                  <a:schemeClr val="tx1"/>
                </a:solidFill>
              </a:rPr>
              <a:t>Not fully Voice-Over-accessible</a:t>
            </a:r>
          </a:p>
          <a:p>
            <a:pPr marL="571500" indent="-571500">
              <a:buFont typeface="Arial" panose="020B0604020202020204" pitchFamily="34" charset="0"/>
              <a:buChar char="•"/>
            </a:pPr>
            <a:r>
              <a:rPr lang="en-AU" dirty="0" smtClean="0">
                <a:solidFill>
                  <a:schemeClr val="tx1"/>
                </a:solidFill>
              </a:rPr>
              <a:t>Auto-captioning is problematic</a:t>
            </a:r>
          </a:p>
          <a:p>
            <a:pPr marL="571500" indent="-571500">
              <a:buFont typeface="Arial" panose="020B0604020202020204" pitchFamily="34" charset="0"/>
              <a:buChar char="•"/>
            </a:pPr>
            <a:endParaRPr lang="en-AU" dirty="0"/>
          </a:p>
        </p:txBody>
      </p:sp>
    </p:spTree>
    <p:extLst>
      <p:ext uri="{BB962C8B-B14F-4D97-AF65-F5344CB8AC3E}">
        <p14:creationId xmlns:p14="http://schemas.microsoft.com/office/powerpoint/2010/main" val="40220133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5" name="TextBox 4" hidden="1"/>
          <p:cNvSpPr txBox="1"/>
          <p:nvPr/>
        </p:nvSpPr>
        <p:spPr>
          <a:xfrm>
            <a:off x="5695764" y="2851323"/>
            <a:ext cx="4963886" cy="1747158"/>
          </a:xfrm>
          <a:prstGeom prst="rect">
            <a:avLst/>
          </a:prstGeom>
          <a:noFill/>
        </p:spPr>
        <p:txBody>
          <a:bodyPr wrap="square" rtlCol="0">
            <a:spAutoFit/>
          </a:bodyPr>
          <a:lstStyle/>
          <a:p>
            <a:r>
              <a:rPr lang="en-US" dirty="0"/>
              <a:t>Keyboard focus starts in the search box in the middle of the top of the page. It then jumps to the left to the YouTube logo and menu. It then jumps over to the right of the search bar to the Upload, Notifications and personal icon. It then jumps to a large advertisement which is a keyboard trap.</a:t>
            </a:r>
          </a:p>
        </p:txBody>
      </p:sp>
      <p:pic>
        <p:nvPicPr>
          <p:cNvPr id="4" name="Picture 3" descr="Keyboard focus starts in the search box in the middle of the top of the page. It then jumps to the left to the YouTube logo and menu. It then jumps over to the right of the search bar to the Upload, Notifications and personal icon. It then jumps to a large advertisement which is a keyboard tr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8" y="0"/>
            <a:ext cx="1212755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p:txBody>
          <a:bodyPr/>
          <a:lstStyle/>
          <a:p>
            <a:endParaRPr lang="en-AU"/>
          </a:p>
        </p:txBody>
      </p:sp>
    </p:spTree>
    <p:extLst>
      <p:ext uri="{BB962C8B-B14F-4D97-AF65-F5344CB8AC3E}">
        <p14:creationId xmlns:p14="http://schemas.microsoft.com/office/powerpoint/2010/main" val="2653674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It’s not just </a:t>
            </a:r>
            <a:br>
              <a:rPr lang="en-AU" dirty="0" smtClean="0"/>
            </a:br>
            <a:r>
              <a:rPr lang="en-AU" dirty="0" smtClean="0"/>
              <a:t>about vision impairments</a:t>
            </a:r>
            <a:endParaRPr lang="en-AU" dirty="0"/>
          </a:p>
        </p:txBody>
      </p:sp>
    </p:spTree>
    <p:extLst>
      <p:ext uri="{BB962C8B-B14F-4D97-AF65-F5344CB8AC3E}">
        <p14:creationId xmlns:p14="http://schemas.microsoft.com/office/powerpoint/2010/main" val="1222951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Not fully keyboard accessible</a:t>
            </a:r>
            <a:endParaRPr lang="en-AU" dirty="0"/>
          </a:p>
        </p:txBody>
      </p:sp>
      <p:sp>
        <p:nvSpPr>
          <p:cNvPr id="5" name="TextBox 4" hidden="1"/>
          <p:cNvSpPr txBox="1"/>
          <p:nvPr/>
        </p:nvSpPr>
        <p:spPr>
          <a:xfrm>
            <a:off x="4620985" y="1791670"/>
            <a:ext cx="2988129" cy="1754326"/>
          </a:xfrm>
          <a:prstGeom prst="rect">
            <a:avLst/>
          </a:prstGeom>
          <a:noFill/>
        </p:spPr>
        <p:txBody>
          <a:bodyPr wrap="square" rtlCol="0">
            <a:spAutoFit/>
          </a:bodyPr>
          <a:lstStyle/>
          <a:p>
            <a:r>
              <a:rPr lang="en-US" dirty="0"/>
              <a:t>A video about Aladdin is onscreen and an ad appears over the video. Although the keyboard focus is on the close button it cannot be activated by the keyboard.</a:t>
            </a:r>
          </a:p>
        </p:txBody>
      </p:sp>
      <p:pic>
        <p:nvPicPr>
          <p:cNvPr id="4" name="Picture 3" descr="A video about Aladdin is onscreen and an ad appears over the video. Although the keyboard focus is on the close button it cannot be activated by the key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226" y="1351029"/>
            <a:ext cx="6230219" cy="3905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314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sp>
        <p:nvSpPr>
          <p:cNvPr id="4" name="TextBox 3" hidden="1"/>
          <p:cNvSpPr txBox="1"/>
          <p:nvPr/>
        </p:nvSpPr>
        <p:spPr>
          <a:xfrm>
            <a:off x="4617630" y="2649582"/>
            <a:ext cx="3820885" cy="2031325"/>
          </a:xfrm>
          <a:prstGeom prst="rect">
            <a:avLst/>
          </a:prstGeom>
          <a:noFill/>
        </p:spPr>
        <p:txBody>
          <a:bodyPr wrap="square" rtlCol="0">
            <a:spAutoFit/>
          </a:bodyPr>
          <a:lstStyle/>
          <a:p>
            <a:r>
              <a:rPr lang="en-US" dirty="0"/>
              <a:t>A YouTube video page is shown. When the page loads the keyboard focus begins underneath the video and tabbing continues down the page. The only way to access the video controls (so as to pause the video) is to backwards TAB over ten times.</a:t>
            </a:r>
          </a:p>
        </p:txBody>
      </p:sp>
      <p:pic>
        <p:nvPicPr>
          <p:cNvPr id="5" name="Picture 4" descr="A YouTube video page is shown. When the page loads the keyboard focus begins underneath the video and tabbing continues down the page. The only way to access the video controls (so as to pause the video) is to backwards TAB over ten tim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0"/>
            <a:ext cx="12172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609600" y="274638"/>
            <a:ext cx="10972800" cy="112224"/>
          </a:xfrm>
        </p:spPr>
        <p:txBody>
          <a:bodyPr/>
          <a:lstStyle/>
          <a:p>
            <a:endParaRPr lang="en-AU" dirty="0"/>
          </a:p>
        </p:txBody>
      </p:sp>
    </p:spTree>
    <p:extLst>
      <p:ext uri="{BB962C8B-B14F-4D97-AF65-F5344CB8AC3E}">
        <p14:creationId xmlns:p14="http://schemas.microsoft.com/office/powerpoint/2010/main" val="635680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Upload button	</a:t>
            </a:r>
            <a:endParaRPr lang="en-AU" dirty="0"/>
          </a:p>
        </p:txBody>
      </p:sp>
      <p:sp>
        <p:nvSpPr>
          <p:cNvPr id="3" name="Subtitle 2" descr="A large up arrow is displayed with the text underneath 'Select files to upload'. The arrow must be selected or activated in order to upload a video, but it does not actually have an alternative."/>
          <p:cNvSpPr>
            <a:spLocks noGrp="1"/>
          </p:cNvSpPr>
          <p:nvPr>
            <p:ph type="subTitle" idx="1"/>
          </p:nvPr>
        </p:nvSpPr>
        <p:spPr/>
        <p:txBody>
          <a:bodyPr/>
          <a:lstStyle/>
          <a:p>
            <a:r>
              <a:rPr lang="en-AU" dirty="0" smtClean="0"/>
              <a:t>You can only upload videos by activating this button – which has no alternative</a:t>
            </a: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882" y="1281293"/>
            <a:ext cx="4963218" cy="4482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41767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Zooming breaks the site</a:t>
            </a:r>
            <a:endParaRPr lang="en-AU" dirty="0"/>
          </a:p>
        </p:txBody>
      </p:sp>
      <p:sp>
        <p:nvSpPr>
          <p:cNvPr id="7" name="TextBox 6" hidden="1"/>
          <p:cNvSpPr txBox="1"/>
          <p:nvPr/>
        </p:nvSpPr>
        <p:spPr>
          <a:xfrm>
            <a:off x="3666546" y="1779560"/>
            <a:ext cx="2596243" cy="1477328"/>
          </a:xfrm>
          <a:prstGeom prst="rect">
            <a:avLst/>
          </a:prstGeom>
          <a:noFill/>
        </p:spPr>
        <p:txBody>
          <a:bodyPr wrap="square" rtlCol="0">
            <a:spAutoFit/>
          </a:bodyPr>
          <a:lstStyle/>
          <a:p>
            <a:r>
              <a:rPr lang="en-US" dirty="0"/>
              <a:t>At Normal size the Upload button and Notifications button are visible in the top right of the screen.</a:t>
            </a:r>
          </a:p>
        </p:txBody>
      </p:sp>
      <p:pic>
        <p:nvPicPr>
          <p:cNvPr id="5" name="Picture 4" descr="At Normal size the Upload button and Notifications button are visible in the top right of the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665" y="1439774"/>
            <a:ext cx="9788769" cy="1817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hidden="1"/>
          <p:cNvSpPr txBox="1"/>
          <p:nvPr/>
        </p:nvSpPr>
        <p:spPr>
          <a:xfrm>
            <a:off x="4470898" y="3842823"/>
            <a:ext cx="2530928" cy="923330"/>
          </a:xfrm>
          <a:prstGeom prst="rect">
            <a:avLst/>
          </a:prstGeom>
          <a:noFill/>
        </p:spPr>
        <p:txBody>
          <a:bodyPr wrap="square" rtlCol="0">
            <a:spAutoFit/>
          </a:bodyPr>
          <a:lstStyle/>
          <a:p>
            <a:r>
              <a:rPr lang="en-US" dirty="0"/>
              <a:t>At 200% zoom the Upload and Notifications buttons disappear.</a:t>
            </a:r>
          </a:p>
        </p:txBody>
      </p:sp>
      <p:pic>
        <p:nvPicPr>
          <p:cNvPr id="6" name="Picture 5" descr="At 200% zoom the Upload and Notifications buttons disappe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66" y="3256888"/>
            <a:ext cx="9788768" cy="2376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366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Zooming breaks the site</a:t>
            </a:r>
            <a:endParaRPr lang="en-AU" dirty="0"/>
          </a:p>
        </p:txBody>
      </p:sp>
      <p:sp>
        <p:nvSpPr>
          <p:cNvPr id="7" name="TextBox 6" hidden="1"/>
          <p:cNvSpPr txBox="1"/>
          <p:nvPr/>
        </p:nvSpPr>
        <p:spPr>
          <a:xfrm>
            <a:off x="4766153" y="1977089"/>
            <a:ext cx="3282043" cy="1200329"/>
          </a:xfrm>
          <a:prstGeom prst="rect">
            <a:avLst/>
          </a:prstGeom>
          <a:noFill/>
        </p:spPr>
        <p:txBody>
          <a:bodyPr wrap="square" rtlCol="0">
            <a:spAutoFit/>
          </a:bodyPr>
          <a:lstStyle/>
          <a:p>
            <a:r>
              <a:rPr lang="en-US" dirty="0"/>
              <a:t>At the bottom of the YouTube page is the option to select a different language. The page is zoomed in.</a:t>
            </a:r>
          </a:p>
        </p:txBody>
      </p:sp>
      <p:pic>
        <p:nvPicPr>
          <p:cNvPr id="5" name="Picture 4" descr="At the bottom of the YouTube page is the option to select a different language. The page is zoomed i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34" y="1379326"/>
            <a:ext cx="10632831" cy="210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hidden="1"/>
          <p:cNvSpPr txBox="1"/>
          <p:nvPr/>
        </p:nvSpPr>
        <p:spPr>
          <a:xfrm>
            <a:off x="4611031" y="3630202"/>
            <a:ext cx="3592286" cy="2031325"/>
          </a:xfrm>
          <a:prstGeom prst="rect">
            <a:avLst/>
          </a:prstGeom>
          <a:noFill/>
        </p:spPr>
        <p:txBody>
          <a:bodyPr wrap="square" rtlCol="0">
            <a:spAutoFit/>
          </a:bodyPr>
          <a:lstStyle/>
          <a:p>
            <a:r>
              <a:rPr lang="en-US" dirty="0"/>
              <a:t>Selecting the Language option moves the page to the very right and only blank space and some of the very right aligned headings are visible. The different languages are to the left and further down the page.</a:t>
            </a:r>
          </a:p>
        </p:txBody>
      </p:sp>
      <p:pic>
        <p:nvPicPr>
          <p:cNvPr id="6" name="Picture 5" descr="Selecting the Language option moves the page to the very right and only blank space and some of the very right aligned headings are visible. The different languages are to the left and further down the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38" y="3496096"/>
            <a:ext cx="10632831" cy="2088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57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VoiceOver</a:t>
            </a:r>
            <a:endParaRPr lang="en-AU" dirty="0"/>
          </a:p>
        </p:txBody>
      </p:sp>
      <p:sp>
        <p:nvSpPr>
          <p:cNvPr id="3" name="Subtitle 2"/>
          <p:cNvSpPr>
            <a:spLocks noGrp="1"/>
          </p:cNvSpPr>
          <p:nvPr>
            <p:ph type="subTitle" idx="1"/>
          </p:nvPr>
        </p:nvSpPr>
        <p:spPr>
          <a:xfrm>
            <a:off x="381001" y="1363662"/>
            <a:ext cx="8387442" cy="4141787"/>
          </a:xfrm>
        </p:spPr>
        <p:txBody>
          <a:bodyPr/>
          <a:lstStyle/>
          <a:p>
            <a:pPr algn="ctr"/>
            <a:r>
              <a:rPr lang="en-AU" dirty="0" smtClean="0"/>
              <a:t>‘BEST OF YOUTUBE’ read as ‘best of YaToob’</a:t>
            </a:r>
          </a:p>
        </p:txBody>
      </p:sp>
      <p:sp>
        <p:nvSpPr>
          <p:cNvPr id="7" name="TextBox 6" hidden="1"/>
          <p:cNvSpPr txBox="1"/>
          <p:nvPr/>
        </p:nvSpPr>
        <p:spPr>
          <a:xfrm>
            <a:off x="3281372" y="3449929"/>
            <a:ext cx="3380015" cy="1754326"/>
          </a:xfrm>
          <a:prstGeom prst="rect">
            <a:avLst/>
          </a:prstGeom>
          <a:noFill/>
        </p:spPr>
        <p:txBody>
          <a:bodyPr wrap="square" rtlCol="0">
            <a:spAutoFit/>
          </a:bodyPr>
          <a:lstStyle/>
          <a:p>
            <a:r>
              <a:rPr lang="en-US" dirty="0"/>
              <a:t>Zoomed in version of the same page.</a:t>
            </a:r>
          </a:p>
          <a:p>
            <a:r>
              <a:rPr lang="en-US" dirty="0"/>
              <a:t>Screenshot of the YouTube mobile app with the menu open. Under the Home link is the text 'Best of YouTube' in all capital letters.</a:t>
            </a:r>
          </a:p>
        </p:txBody>
      </p:sp>
      <p:pic>
        <p:nvPicPr>
          <p:cNvPr id="6" name="Picture 5" descr="Zoomed in version of the same page.&#10;Screenshot of the YouTube mobile app with the menu open. Under the Home link is the text 'Best of YouTube' in all capital letters."/>
          <p:cNvPicPr>
            <a:picLocks noChangeAspect="1"/>
          </p:cNvPicPr>
          <p:nvPr/>
        </p:nvPicPr>
        <p:blipFill rotWithShape="1">
          <a:blip r:embed="rId2">
            <a:extLst>
              <a:ext uri="{28A0092B-C50C-407E-A947-70E740481C1C}">
                <a14:useLocalDpi xmlns:a14="http://schemas.microsoft.com/office/drawing/2010/main" val="0"/>
              </a:ext>
            </a:extLst>
          </a:blip>
          <a:srcRect t="16008" b="71658"/>
          <a:stretch/>
        </p:blipFill>
        <p:spPr>
          <a:xfrm>
            <a:off x="492580" y="3434555"/>
            <a:ext cx="7906770" cy="1734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hidden="1"/>
          <p:cNvSpPr txBox="1"/>
          <p:nvPr/>
        </p:nvSpPr>
        <p:spPr>
          <a:xfrm>
            <a:off x="9501664" y="2135948"/>
            <a:ext cx="1567542" cy="2862322"/>
          </a:xfrm>
          <a:prstGeom prst="rect">
            <a:avLst/>
          </a:prstGeom>
          <a:noFill/>
        </p:spPr>
        <p:txBody>
          <a:bodyPr wrap="square" rtlCol="0">
            <a:spAutoFit/>
          </a:bodyPr>
          <a:lstStyle/>
          <a:p>
            <a:r>
              <a:rPr lang="en-US" dirty="0"/>
              <a:t>Screenshot of the YouTube mobile app with the menu open. Under the Home link is the text 'Best of YouTube' in all capital letters.</a:t>
            </a:r>
          </a:p>
        </p:txBody>
      </p:sp>
      <p:pic>
        <p:nvPicPr>
          <p:cNvPr id="5" name="Picture 4" descr="Screenshot of the YouTube mobile app with the menu open. Under the Home link is the text 'Best of YouTube' in all capital lett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0" y="1233033"/>
            <a:ext cx="2329543" cy="4143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91726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Swipe trap in VoiceOver</a:t>
            </a:r>
            <a:endParaRPr lang="en-AU" dirty="0"/>
          </a:p>
        </p:txBody>
      </p:sp>
      <p:sp>
        <p:nvSpPr>
          <p:cNvPr id="3" name="Subtitle 2"/>
          <p:cNvSpPr>
            <a:spLocks noGrp="1"/>
          </p:cNvSpPr>
          <p:nvPr>
            <p:ph type="subTitle" idx="1"/>
          </p:nvPr>
        </p:nvSpPr>
        <p:spPr>
          <a:xfrm>
            <a:off x="381000" y="1363660"/>
            <a:ext cx="6506936" cy="4141787"/>
          </a:xfrm>
        </p:spPr>
        <p:txBody>
          <a:bodyPr/>
          <a:lstStyle/>
          <a:p>
            <a:r>
              <a:rPr lang="en-AU" dirty="0" smtClean="0"/>
              <a:t>Search feature can’t be exited. User can force VoiceOver to read the content underneath but the search remains overlapping the content.</a:t>
            </a:r>
            <a:endParaRPr lang="en-AU" dirty="0"/>
          </a:p>
        </p:txBody>
      </p:sp>
      <p:sp>
        <p:nvSpPr>
          <p:cNvPr id="6" name="TextBox 5" hidden="1"/>
          <p:cNvSpPr txBox="1"/>
          <p:nvPr/>
        </p:nvSpPr>
        <p:spPr>
          <a:xfrm>
            <a:off x="8124120" y="1827458"/>
            <a:ext cx="1649186" cy="3416320"/>
          </a:xfrm>
          <a:prstGeom prst="rect">
            <a:avLst/>
          </a:prstGeom>
          <a:noFill/>
        </p:spPr>
        <p:txBody>
          <a:bodyPr wrap="square" rtlCol="0">
            <a:spAutoFit/>
          </a:bodyPr>
          <a:lstStyle/>
          <a:p>
            <a:r>
              <a:rPr lang="en-US" dirty="0"/>
              <a:t>Screenshot of YouTube mobile app with Search feature highlighted at the top of the page. The rest of the page (videos etc) is greyed out as if inactive.</a:t>
            </a:r>
          </a:p>
        </p:txBody>
      </p:sp>
      <p:pic>
        <p:nvPicPr>
          <p:cNvPr id="5" name="Picture 4" descr="Screenshot of YouTube mobile app with Search feature highlighted at the top of the page. The rest of the page (videos etc) is greyed out as if inacti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0476" y="1203957"/>
            <a:ext cx="2508168" cy="4461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4184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Two</a:t>
            </a:r>
            <a:endParaRPr lang="en-AU" dirty="0"/>
          </a:p>
        </p:txBody>
      </p:sp>
      <p:sp>
        <p:nvSpPr>
          <p:cNvPr id="3" name="Text Placeholder 2"/>
          <p:cNvSpPr>
            <a:spLocks noGrp="1"/>
          </p:cNvSpPr>
          <p:nvPr>
            <p:ph type="body" sz="quarter" idx="10"/>
          </p:nvPr>
        </p:nvSpPr>
        <p:spPr/>
        <p:txBody>
          <a:bodyPr/>
          <a:lstStyle/>
          <a:p>
            <a:r>
              <a:rPr lang="en-AU" dirty="0" smtClean="0"/>
              <a:t>Never auto-play</a:t>
            </a:r>
            <a:endParaRPr lang="en-AU" dirty="0"/>
          </a:p>
        </p:txBody>
      </p:sp>
    </p:spTree>
    <p:extLst>
      <p:ext uri="{BB962C8B-B14F-4D97-AF65-F5344CB8AC3E}">
        <p14:creationId xmlns:p14="http://schemas.microsoft.com/office/powerpoint/2010/main" val="741408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a:p>
        </p:txBody>
      </p:sp>
      <p:sp>
        <p:nvSpPr>
          <p:cNvPr id="3" name="Title 2"/>
          <p:cNvSpPr>
            <a:spLocks noGrp="1"/>
          </p:cNvSpPr>
          <p:nvPr>
            <p:ph type="ctrTitle"/>
          </p:nvPr>
        </p:nvSpPr>
        <p:spPr/>
        <p:txBody>
          <a:bodyPr/>
          <a:lstStyle/>
          <a:p>
            <a:r>
              <a:rPr lang="en-AU" dirty="0" smtClean="0"/>
              <a:t>Auto-play</a:t>
            </a:r>
            <a:endParaRPr lang="en-AU" dirty="0"/>
          </a:p>
        </p:txBody>
      </p:sp>
      <p:pic>
        <p:nvPicPr>
          <p:cNvPr id="5" name="Picture 4"/>
          <p:cNvPicPr>
            <a:picLocks noChangeAspect="1"/>
          </p:cNvPicPr>
          <p:nvPr/>
        </p:nvPicPr>
        <p:blipFill rotWithShape="1">
          <a:blip r:embed="rId3"/>
          <a:srcRect b="7440"/>
          <a:stretch/>
        </p:blipFill>
        <p:spPr>
          <a:xfrm>
            <a:off x="206969" y="1277026"/>
            <a:ext cx="11816161" cy="5495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32506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Three</a:t>
            </a:r>
            <a:endParaRPr lang="en-AU" dirty="0"/>
          </a:p>
        </p:txBody>
      </p:sp>
      <p:sp>
        <p:nvSpPr>
          <p:cNvPr id="3" name="Text Placeholder 2"/>
          <p:cNvSpPr>
            <a:spLocks noGrp="1"/>
          </p:cNvSpPr>
          <p:nvPr>
            <p:ph type="body" sz="quarter" idx="10"/>
          </p:nvPr>
        </p:nvSpPr>
        <p:spPr/>
        <p:txBody>
          <a:bodyPr/>
          <a:lstStyle/>
          <a:p>
            <a:r>
              <a:rPr lang="en-AU" dirty="0" smtClean="0"/>
              <a:t>No flashing content</a:t>
            </a:r>
            <a:endParaRPr lang="en-AU" dirty="0"/>
          </a:p>
        </p:txBody>
      </p:sp>
    </p:spTree>
    <p:extLst>
      <p:ext uri="{BB962C8B-B14F-4D97-AF65-F5344CB8AC3E}">
        <p14:creationId xmlns:p14="http://schemas.microsoft.com/office/powerpoint/2010/main" val="785907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Our Services</a:t>
            </a:r>
            <a:endParaRPr lang="en-AU" dirty="0"/>
          </a:p>
        </p:txBody>
      </p:sp>
      <p:sp>
        <p:nvSpPr>
          <p:cNvPr id="3" name="Subtitle 2"/>
          <p:cNvSpPr>
            <a:spLocks noGrp="1"/>
          </p:cNvSpPr>
          <p:nvPr>
            <p:ph type="subTitle" idx="1"/>
          </p:nvPr>
        </p:nvSpPr>
        <p:spPr/>
        <p:txBody>
          <a:bodyPr/>
          <a:lstStyle/>
          <a:p>
            <a:pPr marL="571500" indent="-571500">
              <a:buFont typeface="Wingdings" panose="05000000000000000000" pitchFamily="2" charset="2"/>
              <a:buChar char="§"/>
            </a:pPr>
            <a:r>
              <a:rPr lang="en-AU" dirty="0" smtClean="0"/>
              <a:t>Audits</a:t>
            </a:r>
          </a:p>
          <a:p>
            <a:pPr marL="571500" indent="-571500">
              <a:buFont typeface="Wingdings" panose="05000000000000000000" pitchFamily="2" charset="2"/>
              <a:buChar char="§"/>
            </a:pPr>
            <a:r>
              <a:rPr lang="en-AU" dirty="0" smtClean="0"/>
              <a:t>Mobile testing</a:t>
            </a:r>
          </a:p>
          <a:p>
            <a:pPr marL="571500" indent="-571500">
              <a:buFont typeface="Wingdings" panose="05000000000000000000" pitchFamily="2" charset="2"/>
              <a:buChar char="§"/>
            </a:pPr>
            <a:r>
              <a:rPr lang="en-AU" dirty="0" smtClean="0"/>
              <a:t>Building web sites</a:t>
            </a:r>
          </a:p>
          <a:p>
            <a:pPr marL="571500" indent="-571500">
              <a:buFont typeface="Wingdings" panose="05000000000000000000" pitchFamily="2" charset="2"/>
              <a:buChar char="§"/>
            </a:pPr>
            <a:r>
              <a:rPr lang="en-AU" dirty="0" smtClean="0"/>
              <a:t>CMS testing</a:t>
            </a:r>
          </a:p>
          <a:p>
            <a:pPr marL="571500" indent="-571500">
              <a:buFont typeface="Wingdings" panose="05000000000000000000" pitchFamily="2" charset="2"/>
              <a:buChar char="§"/>
            </a:pPr>
            <a:r>
              <a:rPr lang="en-AU" dirty="0" smtClean="0"/>
              <a:t>Accessible design</a:t>
            </a:r>
          </a:p>
          <a:p>
            <a:pPr marL="571500" indent="-571500">
              <a:buFont typeface="Wingdings" panose="05000000000000000000" pitchFamily="2" charset="2"/>
              <a:buChar char="§"/>
            </a:pPr>
            <a:r>
              <a:rPr lang="en-AU" dirty="0" smtClean="0"/>
              <a:t>Video accessibility</a:t>
            </a:r>
            <a:endParaRPr lang="en-AU" dirty="0"/>
          </a:p>
        </p:txBody>
      </p:sp>
      <p:sp>
        <p:nvSpPr>
          <p:cNvPr id="4" name="Text Placeholder 3"/>
          <p:cNvSpPr>
            <a:spLocks noGrp="1"/>
          </p:cNvSpPr>
          <p:nvPr>
            <p:ph type="body" sz="quarter" idx="4294967295"/>
          </p:nvPr>
        </p:nvSpPr>
        <p:spPr>
          <a:xfrm>
            <a:off x="6629400" y="1363663"/>
            <a:ext cx="5562600" cy="4141787"/>
          </a:xfrm>
          <a:prstGeom prst="rect">
            <a:avLst/>
          </a:prstGeom>
        </p:spPr>
        <p:txBody>
          <a:bodyPr/>
          <a:lstStyle/>
          <a:p>
            <a:pPr marL="571500" indent="-571500">
              <a:buFont typeface="Wingdings" panose="05000000000000000000" pitchFamily="2" charset="2"/>
              <a:buChar char="§"/>
            </a:pPr>
            <a:r>
              <a:rPr lang="en-AU" sz="4000" dirty="0">
                <a:solidFill>
                  <a:srgbClr val="E65225"/>
                </a:solidFill>
                <a:latin typeface="Proxima Nova Semibold"/>
              </a:rPr>
              <a:t>User testing</a:t>
            </a:r>
          </a:p>
          <a:p>
            <a:pPr marL="571500" indent="-571500">
              <a:buFont typeface="Wingdings" panose="05000000000000000000" pitchFamily="2" charset="2"/>
              <a:buChar char="§"/>
            </a:pPr>
            <a:r>
              <a:rPr lang="en-AU" sz="4000" dirty="0">
                <a:solidFill>
                  <a:srgbClr val="E65225"/>
                </a:solidFill>
                <a:latin typeface="Proxima Nova Semibold"/>
              </a:rPr>
              <a:t>OS / browser testing</a:t>
            </a:r>
          </a:p>
          <a:p>
            <a:pPr marL="571500" indent="-571500">
              <a:buFont typeface="Wingdings" panose="05000000000000000000" pitchFamily="2" charset="2"/>
              <a:buChar char="§"/>
            </a:pPr>
            <a:r>
              <a:rPr lang="en-AU" sz="4000" dirty="0">
                <a:solidFill>
                  <a:srgbClr val="E65225"/>
                </a:solidFill>
                <a:latin typeface="Proxima Nova Semibold"/>
              </a:rPr>
              <a:t>Consultation</a:t>
            </a:r>
          </a:p>
          <a:p>
            <a:pPr marL="571500" indent="-571500">
              <a:buFont typeface="Wingdings" panose="05000000000000000000" pitchFamily="2" charset="2"/>
              <a:buChar char="§"/>
            </a:pPr>
            <a:r>
              <a:rPr lang="en-AU" sz="4000" dirty="0">
                <a:solidFill>
                  <a:srgbClr val="E65225"/>
                </a:solidFill>
                <a:latin typeface="Proxima Nova Semibold"/>
              </a:rPr>
              <a:t>Accessible documents</a:t>
            </a:r>
          </a:p>
          <a:p>
            <a:pPr marL="571500" indent="-571500">
              <a:buFont typeface="Wingdings" panose="05000000000000000000" pitchFamily="2" charset="2"/>
              <a:buChar char="§"/>
            </a:pPr>
            <a:endParaRPr lang="en-AU" dirty="0"/>
          </a:p>
          <a:p>
            <a:pPr marL="0" indent="0">
              <a:buNone/>
            </a:pPr>
            <a:endParaRPr lang="en-AU" dirty="0"/>
          </a:p>
        </p:txBody>
      </p:sp>
    </p:spTree>
    <p:extLst>
      <p:ext uri="{BB962C8B-B14F-4D97-AF65-F5344CB8AC3E}">
        <p14:creationId xmlns:p14="http://schemas.microsoft.com/office/powerpoint/2010/main" val="21903572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smtClean="0"/>
              <a:t>No flashing</a:t>
            </a:r>
            <a:endParaRPr lang="en-AU" dirty="0"/>
          </a:p>
        </p:txBody>
      </p:sp>
      <p:sp>
        <p:nvSpPr>
          <p:cNvPr id="6" name="Subtitle 5"/>
          <p:cNvSpPr>
            <a:spLocks noGrp="1"/>
          </p:cNvSpPr>
          <p:nvPr>
            <p:ph type="subTitle" idx="1"/>
          </p:nvPr>
        </p:nvSpPr>
        <p:spPr/>
        <p:txBody>
          <a:bodyPr/>
          <a:lstStyle/>
          <a:p>
            <a:pPr marL="571500" indent="-571500">
              <a:buFont typeface="Arial" panose="020B0604020202020204" pitchFamily="34" charset="0"/>
              <a:buChar char="•"/>
            </a:pPr>
            <a:r>
              <a:rPr lang="en-AU" sz="3600" dirty="0">
                <a:solidFill>
                  <a:schemeClr val="tx1"/>
                </a:solidFill>
              </a:rPr>
              <a:t>Flashing images, especially those with red, should not flicker faster than three times per second. If the image does not have red, it still should not flicker faster than five times per second.</a:t>
            </a:r>
          </a:p>
          <a:p>
            <a:pPr marL="571500" indent="-571500">
              <a:buFont typeface="Arial" panose="020B0604020202020204" pitchFamily="34" charset="0"/>
              <a:buChar char="•"/>
            </a:pPr>
            <a:r>
              <a:rPr lang="en-AU" sz="3600" dirty="0">
                <a:solidFill>
                  <a:schemeClr val="tx1"/>
                </a:solidFill>
              </a:rPr>
              <a:t>Flashing images should not be displayed for a total duration of more than two seconds.</a:t>
            </a:r>
          </a:p>
          <a:p>
            <a:pPr marL="571500" indent="-571500">
              <a:buFont typeface="Arial" panose="020B0604020202020204" pitchFamily="34" charset="0"/>
              <a:buChar char="•"/>
            </a:pPr>
            <a:r>
              <a:rPr lang="en-AU" sz="3600" dirty="0">
                <a:solidFill>
                  <a:schemeClr val="tx1"/>
                </a:solidFill>
              </a:rPr>
              <a:t>Stripes, whirls and concentric circles should not take up a large part of the television screen.</a:t>
            </a:r>
          </a:p>
          <a:p>
            <a:endParaRPr lang="en-AU" sz="3600" dirty="0" smtClean="0">
              <a:solidFill>
                <a:schemeClr val="tx1"/>
              </a:solidFill>
            </a:endParaRPr>
          </a:p>
        </p:txBody>
      </p:sp>
    </p:spTree>
    <p:extLst>
      <p:ext uri="{BB962C8B-B14F-4D97-AF65-F5344CB8AC3E}">
        <p14:creationId xmlns:p14="http://schemas.microsoft.com/office/powerpoint/2010/main" val="16704266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0" dirty="0" smtClean="0">
                <a:ea typeface="ＭＳ Ｐゴシック" pitchFamily="32" charset="-128"/>
              </a:rPr>
              <a:t>Flickering</a:t>
            </a:r>
            <a:endParaRPr lang="en-AU" altLang="en-US" sz="4000" dirty="0">
              <a:ea typeface="ＭＳ Ｐゴシック" panose="020B0600070205080204" pitchFamily="34" charset="-128"/>
            </a:endParaRPr>
          </a:p>
        </p:txBody>
      </p:sp>
      <p:sp>
        <p:nvSpPr>
          <p:cNvPr id="66563" name="Rectangle 3"/>
          <p:cNvSpPr>
            <a:spLocks noGrp="1" noChangeArrowheads="1"/>
          </p:cNvSpPr>
          <p:nvPr>
            <p:ph type="subTitle" idx="1"/>
          </p:nvPr>
        </p:nvSpPr>
        <p:spPr bwMode="auto">
          <a:xfrm>
            <a:off x="580352" y="1540419"/>
            <a:ext cx="10003149" cy="4141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eaLnBrk="0" fontAlgn="base" hangingPunct="0">
              <a:lnSpc>
                <a:spcPct val="100000"/>
              </a:lnSpc>
              <a:spcBef>
                <a:spcPct val="20000"/>
              </a:spcBef>
              <a:spcAft>
                <a:spcPct val="0"/>
              </a:spcAft>
              <a:buClr>
                <a:srgbClr val="003366"/>
              </a:buClr>
              <a:buSzPct val="75000"/>
            </a:pPr>
            <a:r>
              <a:rPr lang="en-US" altLang="en-US" sz="3600" kern="0" dirty="0">
                <a:solidFill>
                  <a:srgbClr val="000000"/>
                </a:solidFill>
                <a:latin typeface="Proxima Nova Cn Rg" panose="02000506030000020004" pitchFamily="50" charset="0"/>
                <a:ea typeface="ＭＳ Ｐゴシック" pitchFamily="32" charset="-128"/>
              </a:rPr>
              <a:t>Use the PEAT tool:</a:t>
            </a:r>
          </a:p>
          <a:p>
            <a:pPr lvl="0" eaLnBrk="0" fontAlgn="base" hangingPunct="0">
              <a:lnSpc>
                <a:spcPct val="100000"/>
              </a:lnSpc>
              <a:spcBef>
                <a:spcPct val="20000"/>
              </a:spcBef>
              <a:spcAft>
                <a:spcPct val="0"/>
              </a:spcAft>
              <a:buClr>
                <a:srgbClr val="003366"/>
              </a:buClr>
              <a:buSzPct val="75000"/>
            </a:pPr>
            <a:r>
              <a:rPr lang="en-US" altLang="en-US" sz="3600" kern="0" dirty="0">
                <a:solidFill>
                  <a:srgbClr val="003366"/>
                </a:solidFill>
                <a:latin typeface="Proxima Nova Cn Rg" panose="02000506030000020004" pitchFamily="50" charset="0"/>
                <a:ea typeface="ＭＳ Ｐゴシック" pitchFamily="32" charset="-128"/>
                <a:hlinkClick r:id="rId2"/>
              </a:rPr>
              <a:t>http://trace.wisc.edu/peat/</a:t>
            </a:r>
            <a:endParaRPr lang="en-US" altLang="en-US" sz="3600" kern="0" dirty="0">
              <a:solidFill>
                <a:srgbClr val="003366"/>
              </a:solidFill>
              <a:latin typeface="Proxima Nova Cn Rg" panose="02000506030000020004" pitchFamily="50" charset="0"/>
              <a:ea typeface="ＭＳ Ｐゴシック" pitchFamily="32" charset="-128"/>
            </a:endParaRPr>
          </a:p>
          <a:p>
            <a:pPr lvl="0" eaLnBrk="0" fontAlgn="base" hangingPunct="0">
              <a:lnSpc>
                <a:spcPct val="100000"/>
              </a:lnSpc>
              <a:spcBef>
                <a:spcPct val="20000"/>
              </a:spcBef>
              <a:spcAft>
                <a:spcPct val="0"/>
              </a:spcAft>
              <a:buClr>
                <a:srgbClr val="003366"/>
              </a:buClr>
              <a:buSzPct val="75000"/>
            </a:pPr>
            <a:endParaRPr lang="en-US" altLang="en-US" sz="3600" kern="0" dirty="0">
              <a:solidFill>
                <a:srgbClr val="000000"/>
              </a:solidFill>
              <a:latin typeface="Proxima Nova Cn Rg" panose="02000506030000020004" pitchFamily="50" charset="0"/>
              <a:ea typeface="ＭＳ Ｐゴシック" pitchFamily="32" charset="-128"/>
            </a:endParaRPr>
          </a:p>
          <a:p>
            <a:pPr lvl="0" eaLnBrk="0" fontAlgn="base" hangingPunct="0">
              <a:lnSpc>
                <a:spcPct val="100000"/>
              </a:lnSpc>
              <a:spcBef>
                <a:spcPct val="20000"/>
              </a:spcBef>
              <a:spcAft>
                <a:spcPct val="0"/>
              </a:spcAft>
              <a:buClr>
                <a:srgbClr val="003366"/>
              </a:buClr>
              <a:buSzPct val="75000"/>
            </a:pPr>
            <a:endParaRPr lang="en-US" altLang="en-US" sz="3600" kern="0" dirty="0">
              <a:solidFill>
                <a:srgbClr val="000000"/>
              </a:solidFill>
              <a:latin typeface="Proxima Nova Cn Rg" panose="02000506030000020004" pitchFamily="50" charset="0"/>
              <a:ea typeface="ＭＳ Ｐゴシック" pitchFamily="32"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035" y="1464114"/>
            <a:ext cx="5638446" cy="4021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9308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Four</a:t>
            </a:r>
            <a:endParaRPr lang="en-AU" dirty="0"/>
          </a:p>
        </p:txBody>
      </p:sp>
      <p:sp>
        <p:nvSpPr>
          <p:cNvPr id="3" name="Text Placeholder 2"/>
          <p:cNvSpPr>
            <a:spLocks noGrp="1"/>
          </p:cNvSpPr>
          <p:nvPr>
            <p:ph type="body" sz="quarter" idx="10"/>
          </p:nvPr>
        </p:nvSpPr>
        <p:spPr/>
        <p:txBody>
          <a:bodyPr/>
          <a:lstStyle/>
          <a:p>
            <a:r>
              <a:rPr lang="en-AU" dirty="0" smtClean="0"/>
              <a:t>Accessible content</a:t>
            </a:r>
            <a:endParaRPr lang="en-AU" dirty="0"/>
          </a:p>
        </p:txBody>
      </p:sp>
    </p:spTree>
    <p:extLst>
      <p:ext uri="{BB962C8B-B14F-4D97-AF65-F5344CB8AC3E}">
        <p14:creationId xmlns:p14="http://schemas.microsoft.com/office/powerpoint/2010/main" val="25778651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content</a:t>
            </a:r>
            <a:endParaRPr lang="en-AU" dirty="0"/>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smtClean="0"/>
              <a:t>Use </a:t>
            </a:r>
            <a:r>
              <a:rPr lang="en-AU" sz="4000" dirty="0"/>
              <a:t>high contrast colours for any text overlaying video content</a:t>
            </a:r>
          </a:p>
          <a:p>
            <a:pPr lvl="2">
              <a:buFont typeface="Wingdings" pitchFamily="-107" charset="2"/>
              <a:buChar char="§"/>
              <a:defRPr/>
            </a:pPr>
            <a:r>
              <a:rPr lang="en-AU" sz="4000" dirty="0"/>
              <a:t>Do not convey information with colour alone</a:t>
            </a:r>
          </a:p>
          <a:p>
            <a:pPr lvl="2">
              <a:buFont typeface="Wingdings" pitchFamily="-107" charset="2"/>
              <a:buChar char="§"/>
              <a:defRPr/>
            </a:pPr>
            <a:r>
              <a:rPr lang="en-AU" sz="4000" dirty="0"/>
              <a:t>Avoid patterned backgrounds</a:t>
            </a:r>
          </a:p>
        </p:txBody>
      </p:sp>
    </p:spTree>
    <p:extLst>
      <p:ext uri="{BB962C8B-B14F-4D97-AF65-F5344CB8AC3E}">
        <p14:creationId xmlns:p14="http://schemas.microsoft.com/office/powerpoint/2010/main" val="14749585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a:p>
        </p:txBody>
      </p:sp>
      <p:sp>
        <p:nvSpPr>
          <p:cNvPr id="3" name="Title 2"/>
          <p:cNvSpPr>
            <a:spLocks noGrp="1"/>
          </p:cNvSpPr>
          <p:nvPr>
            <p:ph type="ctrTitle"/>
          </p:nvPr>
        </p:nvSpPr>
        <p:spPr/>
        <p:txBody>
          <a:bodyPr/>
          <a:lstStyle/>
          <a:p>
            <a:r>
              <a:rPr lang="en-AU" dirty="0" smtClean="0"/>
              <a:t>Low colour contrast</a:t>
            </a:r>
            <a:endParaRPr lang="en-AU" dirty="0"/>
          </a:p>
        </p:txBody>
      </p:sp>
      <p:pic>
        <p:nvPicPr>
          <p:cNvPr id="4" name="Picture 5" descr="Captions are white text on a light green background and very difficult to read"/>
          <p:cNvPicPr>
            <a:picLocks noChangeAspect="1" noChangeArrowheads="1"/>
          </p:cNvPicPr>
          <p:nvPr/>
        </p:nvPicPr>
        <p:blipFill rotWithShape="1">
          <a:blip r:embed="rId2">
            <a:extLst>
              <a:ext uri="{28A0092B-C50C-407E-A947-70E740481C1C}">
                <a14:useLocalDpi xmlns:a14="http://schemas.microsoft.com/office/drawing/2010/main" val="0"/>
              </a:ext>
            </a:extLst>
          </a:blip>
          <a:srcRect b="5418"/>
          <a:stretch/>
        </p:blipFill>
        <p:spPr bwMode="auto">
          <a:xfrm>
            <a:off x="847256" y="1363662"/>
            <a:ext cx="10497488" cy="5213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4129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Five</a:t>
            </a:r>
            <a:endParaRPr lang="en-AU" dirty="0"/>
          </a:p>
        </p:txBody>
      </p:sp>
      <p:sp>
        <p:nvSpPr>
          <p:cNvPr id="3" name="Text Placeholder 2"/>
          <p:cNvSpPr>
            <a:spLocks noGrp="1"/>
          </p:cNvSpPr>
          <p:nvPr>
            <p:ph type="body" sz="quarter" idx="10"/>
          </p:nvPr>
        </p:nvSpPr>
        <p:spPr/>
        <p:txBody>
          <a:bodyPr/>
          <a:lstStyle/>
          <a:p>
            <a:r>
              <a:rPr lang="en-AU" dirty="0" smtClean="0"/>
              <a:t>Accessible transcripts</a:t>
            </a:r>
            <a:endParaRPr lang="en-AU" dirty="0"/>
          </a:p>
        </p:txBody>
      </p:sp>
    </p:spTree>
    <p:extLst>
      <p:ext uri="{BB962C8B-B14F-4D97-AF65-F5344CB8AC3E}">
        <p14:creationId xmlns:p14="http://schemas.microsoft.com/office/powerpoint/2010/main" val="18154870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transcript</a:t>
            </a:r>
            <a:endParaRPr lang="en-AU" dirty="0"/>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Be in an accessible format</a:t>
            </a:r>
          </a:p>
          <a:p>
            <a:pPr lvl="2">
              <a:buFont typeface="Wingdings" pitchFamily="-107" charset="2"/>
              <a:buChar char="§"/>
              <a:defRPr/>
            </a:pPr>
            <a:r>
              <a:rPr lang="en-AU" sz="4000" dirty="0"/>
              <a:t>Identify the speakers and include all speech</a:t>
            </a:r>
          </a:p>
          <a:p>
            <a:pPr lvl="2">
              <a:buFont typeface="Wingdings" pitchFamily="-107" charset="2"/>
              <a:buChar char="§"/>
              <a:defRPr/>
            </a:pPr>
            <a:r>
              <a:rPr lang="en-AU" sz="4000" dirty="0"/>
              <a:t>Include relevant information about the speech </a:t>
            </a:r>
          </a:p>
          <a:p>
            <a:pPr lvl="2">
              <a:buFont typeface="Wingdings" pitchFamily="-107" charset="2"/>
              <a:buChar char="§"/>
              <a:defRPr/>
            </a:pPr>
            <a:r>
              <a:rPr lang="en-AU" sz="4000" dirty="0"/>
              <a:t>Include relevant non-speech audio information</a:t>
            </a:r>
          </a:p>
          <a:p>
            <a:pPr lvl="2">
              <a:buFont typeface="Wingdings" pitchFamily="-107" charset="2"/>
              <a:buChar char="§"/>
              <a:defRPr/>
            </a:pPr>
            <a:r>
              <a:rPr lang="en-AU" sz="4000" dirty="0"/>
              <a:t>Include any textual or graphical information </a:t>
            </a:r>
          </a:p>
          <a:p>
            <a:endParaRPr lang="en-AU" dirty="0"/>
          </a:p>
        </p:txBody>
      </p:sp>
    </p:spTree>
    <p:extLst>
      <p:ext uri="{BB962C8B-B14F-4D97-AF65-F5344CB8AC3E}">
        <p14:creationId xmlns:p14="http://schemas.microsoft.com/office/powerpoint/2010/main" val="14059441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transcript</a:t>
            </a:r>
            <a:endParaRPr lang="en-AU" dirty="0"/>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smtClean="0"/>
              <a:t>Include </a:t>
            </a:r>
            <a:r>
              <a:rPr lang="en-AU" sz="4000" dirty="0"/>
              <a:t>a description of on-screen events and important changes of scene</a:t>
            </a:r>
          </a:p>
          <a:p>
            <a:pPr lvl="2">
              <a:buFont typeface="Wingdings" pitchFamily="-107" charset="2"/>
              <a:buChar char="§"/>
              <a:defRPr/>
            </a:pPr>
            <a:r>
              <a:rPr lang="en-AU" sz="4000" dirty="0"/>
              <a:t>Indicate the end of the transcript if on the same page as the video or provide a mechanism to return to the video if on another page.</a:t>
            </a:r>
          </a:p>
          <a:p>
            <a:endParaRPr lang="en-AU" dirty="0"/>
          </a:p>
        </p:txBody>
      </p:sp>
    </p:spTree>
    <p:extLst>
      <p:ext uri="{BB962C8B-B14F-4D97-AF65-F5344CB8AC3E}">
        <p14:creationId xmlns:p14="http://schemas.microsoft.com/office/powerpoint/2010/main" val="29350551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Six</a:t>
            </a:r>
            <a:endParaRPr lang="en-AU" dirty="0"/>
          </a:p>
        </p:txBody>
      </p:sp>
      <p:sp>
        <p:nvSpPr>
          <p:cNvPr id="3" name="Text Placeholder 2"/>
          <p:cNvSpPr>
            <a:spLocks noGrp="1"/>
          </p:cNvSpPr>
          <p:nvPr>
            <p:ph type="body" sz="quarter" idx="10"/>
          </p:nvPr>
        </p:nvSpPr>
        <p:spPr/>
        <p:txBody>
          <a:bodyPr/>
          <a:lstStyle/>
          <a:p>
            <a:r>
              <a:rPr lang="en-AU" dirty="0" smtClean="0"/>
              <a:t>Accessible captions</a:t>
            </a:r>
            <a:endParaRPr lang="en-AU" dirty="0"/>
          </a:p>
        </p:txBody>
      </p:sp>
    </p:spTree>
    <p:extLst>
      <p:ext uri="{BB962C8B-B14F-4D97-AF65-F5344CB8AC3E}">
        <p14:creationId xmlns:p14="http://schemas.microsoft.com/office/powerpoint/2010/main" val="27206495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a:t>
            </a:r>
            <a:r>
              <a:rPr lang="en-AU" dirty="0"/>
              <a:t>c</a:t>
            </a:r>
            <a:r>
              <a:rPr lang="en-AU" dirty="0" smtClean="0"/>
              <a:t>aptions</a:t>
            </a:r>
            <a:endParaRPr lang="en-AU" dirty="0"/>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Synchronised to appear at the same time as the sound they are captioning</a:t>
            </a:r>
          </a:p>
          <a:p>
            <a:pPr lvl="2">
              <a:buFont typeface="Wingdings" pitchFamily="-107" charset="2"/>
              <a:buChar char="§"/>
              <a:defRPr/>
            </a:pPr>
            <a:r>
              <a:rPr lang="en-AU" sz="4000" dirty="0"/>
              <a:t>Include all important audio information</a:t>
            </a:r>
          </a:p>
          <a:p>
            <a:pPr lvl="2">
              <a:buFont typeface="Wingdings" pitchFamily="-107" charset="2"/>
              <a:buChar char="§"/>
              <a:defRPr/>
            </a:pPr>
            <a:r>
              <a:rPr lang="en-AU" sz="4000" dirty="0"/>
              <a:t>Can be read</a:t>
            </a:r>
          </a:p>
          <a:p>
            <a:pPr marL="1020762" lvl="3" indent="-571500">
              <a:buFont typeface="Proxima Nova Cn Rg" panose="02000506030000020004" charset="0"/>
              <a:buChar char="—"/>
              <a:defRPr/>
            </a:pPr>
            <a:r>
              <a:rPr lang="en-AU" sz="3600" dirty="0"/>
              <a:t>Sufficient colour contrast between background and caption text </a:t>
            </a:r>
            <a:endParaRPr lang="en-AU" sz="3600" dirty="0" smtClean="0"/>
          </a:p>
          <a:p>
            <a:pPr marL="1020762" lvl="3" indent="-571500">
              <a:buFont typeface="Proxima Nova Cn Rg" panose="02000506030000020004" charset="0"/>
              <a:buChar char="—"/>
              <a:defRPr/>
            </a:pPr>
            <a:r>
              <a:rPr lang="en-AU" sz="3600" dirty="0" smtClean="0"/>
              <a:t>Appear </a:t>
            </a:r>
            <a:r>
              <a:rPr lang="en-AU" sz="3600" dirty="0"/>
              <a:t>on the screen for enough </a:t>
            </a:r>
            <a:r>
              <a:rPr lang="en-AU" sz="3600" dirty="0" smtClean="0"/>
              <a:t>time</a:t>
            </a:r>
            <a:endParaRPr lang="en-AU" sz="3600" dirty="0"/>
          </a:p>
        </p:txBody>
      </p:sp>
    </p:spTree>
    <p:extLst>
      <p:ext uri="{BB962C8B-B14F-4D97-AF65-F5344CB8AC3E}">
        <p14:creationId xmlns:p14="http://schemas.microsoft.com/office/powerpoint/2010/main" val="1526547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Our Products</a:t>
            </a:r>
            <a:endParaRPr lang="en-AU" dirty="0"/>
          </a:p>
        </p:txBody>
      </p:sp>
      <p:sp>
        <p:nvSpPr>
          <p:cNvPr id="3" name="Subtitle 2"/>
          <p:cNvSpPr>
            <a:spLocks noGrp="1"/>
          </p:cNvSpPr>
          <p:nvPr>
            <p:ph type="subTitle" idx="1"/>
          </p:nvPr>
        </p:nvSpPr>
        <p:spPr/>
        <p:txBody>
          <a:bodyPr/>
          <a:lstStyle/>
          <a:p>
            <a:pPr marL="571500" indent="-571500">
              <a:buFont typeface="Wingdings" panose="05000000000000000000" pitchFamily="2" charset="2"/>
              <a:buChar char="§"/>
            </a:pPr>
            <a:r>
              <a:rPr lang="en-AU" dirty="0" err="1" smtClean="0"/>
              <a:t>OzPlayer</a:t>
            </a:r>
            <a:endParaRPr lang="en-AU" dirty="0" smtClean="0"/>
          </a:p>
          <a:p>
            <a:pPr marL="571500" indent="-571500">
              <a:buFont typeface="Wingdings" panose="05000000000000000000" pitchFamily="2" charset="2"/>
              <a:buChar char="§"/>
            </a:pPr>
            <a:r>
              <a:rPr lang="en-AU" dirty="0" smtClean="0"/>
              <a:t>OzART</a:t>
            </a:r>
          </a:p>
          <a:p>
            <a:pPr marL="571500" indent="-571500">
              <a:buFont typeface="Wingdings" panose="05000000000000000000" pitchFamily="2" charset="2"/>
              <a:buChar char="§"/>
            </a:pPr>
            <a:r>
              <a:rPr lang="en-AU" dirty="0" smtClean="0"/>
              <a:t>OzWiki</a:t>
            </a:r>
          </a:p>
          <a:p>
            <a:endParaRPr lang="en-AU" dirty="0"/>
          </a:p>
        </p:txBody>
      </p:sp>
      <p:sp>
        <p:nvSpPr>
          <p:cNvPr id="4" name="Text Placeholder 3"/>
          <p:cNvSpPr>
            <a:spLocks noGrp="1"/>
          </p:cNvSpPr>
          <p:nvPr>
            <p:ph type="body" sz="quarter" idx="4294967295"/>
          </p:nvPr>
        </p:nvSpPr>
        <p:spPr>
          <a:xfrm>
            <a:off x="5562600" y="1363663"/>
            <a:ext cx="6629400" cy="4141787"/>
          </a:xfrm>
          <a:prstGeom prst="rect">
            <a:avLst/>
          </a:prstGeom>
        </p:spPr>
        <p:txBody>
          <a:bodyPr/>
          <a:lstStyle/>
          <a:p>
            <a:pPr marL="0" indent="0">
              <a:buNone/>
            </a:pPr>
            <a:r>
              <a:rPr lang="en-AU" sz="3600" dirty="0">
                <a:latin typeface="Proxima Nova Semibold"/>
              </a:rPr>
              <a:t>More information:</a:t>
            </a:r>
          </a:p>
          <a:p>
            <a:pPr marL="0" indent="0">
              <a:buNone/>
            </a:pPr>
            <a:r>
              <a:rPr lang="en-AU" sz="3600" dirty="0" smtClean="0">
                <a:latin typeface="Proxima Nova Semibold"/>
              </a:rPr>
              <a:t>www.accessibilityoz.com.au</a:t>
            </a:r>
            <a:endParaRPr lang="en-AU" sz="3600" dirty="0">
              <a:latin typeface="Proxima Nova Semibold"/>
            </a:endParaRPr>
          </a:p>
        </p:txBody>
      </p:sp>
    </p:spTree>
    <p:extLst>
      <p:ext uri="{BB962C8B-B14F-4D97-AF65-F5344CB8AC3E}">
        <p14:creationId xmlns:p14="http://schemas.microsoft.com/office/powerpoint/2010/main" val="24520445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a:t>
            </a:r>
            <a:r>
              <a:rPr lang="en-AU" dirty="0"/>
              <a:t>c</a:t>
            </a:r>
            <a:r>
              <a:rPr lang="en-AU" dirty="0" smtClean="0"/>
              <a:t>aptions</a:t>
            </a:r>
            <a:endParaRPr lang="en-AU" dirty="0"/>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smtClean="0"/>
              <a:t>There </a:t>
            </a:r>
            <a:r>
              <a:rPr lang="en-AU" sz="4000" dirty="0"/>
              <a:t>are no periods without captions</a:t>
            </a:r>
          </a:p>
          <a:p>
            <a:pPr lvl="2">
              <a:buFont typeface="Wingdings" pitchFamily="-107" charset="2"/>
              <a:buChar char="§"/>
              <a:defRPr/>
            </a:pPr>
            <a:r>
              <a:rPr lang="en-AU" sz="4000" dirty="0"/>
              <a:t>Attribute speech to a particular speaker and identify all changes in speaker</a:t>
            </a:r>
          </a:p>
          <a:p>
            <a:pPr lvl="2">
              <a:buFont typeface="Wingdings" pitchFamily="-107" charset="2"/>
              <a:buChar char="§"/>
              <a:defRPr/>
            </a:pPr>
            <a:r>
              <a:rPr lang="en-AU" sz="4000" dirty="0"/>
              <a:t>Do not contain important information not included in the video</a:t>
            </a:r>
          </a:p>
          <a:p>
            <a:endParaRPr lang="en-AU" dirty="0"/>
          </a:p>
        </p:txBody>
      </p:sp>
    </p:spTree>
    <p:extLst>
      <p:ext uri="{BB962C8B-B14F-4D97-AF65-F5344CB8AC3E}">
        <p14:creationId xmlns:p14="http://schemas.microsoft.com/office/powerpoint/2010/main" val="16525051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YouTube captioning</a:t>
            </a:r>
            <a:endParaRPr lang="en-AU" dirty="0"/>
          </a:p>
        </p:txBody>
      </p:sp>
      <p:sp>
        <p:nvSpPr>
          <p:cNvPr id="3" name="Subtitle 2"/>
          <p:cNvSpPr>
            <a:spLocks noGrp="1"/>
          </p:cNvSpPr>
          <p:nvPr>
            <p:ph type="subTitle" idx="1"/>
          </p:nvPr>
        </p:nvSpPr>
        <p:spPr/>
        <p:txBody>
          <a:bodyPr/>
          <a:lstStyle/>
          <a:p>
            <a:endParaRPr lang="en-AU"/>
          </a:p>
        </p:txBody>
      </p:sp>
      <p:sp>
        <p:nvSpPr>
          <p:cNvPr id="4" name="Text Placeholder 3"/>
          <p:cNvSpPr>
            <a:spLocks noGrp="1"/>
          </p:cNvSpPr>
          <p:nvPr>
            <p:ph type="body" sz="quarter" idx="13"/>
          </p:nvPr>
        </p:nvSpPr>
        <p:spPr>
          <a:xfrm>
            <a:off x="9314328" y="1363663"/>
            <a:ext cx="2534771" cy="4141787"/>
          </a:xfrm>
        </p:spPr>
        <p:txBody>
          <a:bodyPr/>
          <a:lstStyle/>
          <a:p>
            <a:pPr marL="0" indent="0">
              <a:buNone/>
            </a:pPr>
            <a:r>
              <a:rPr lang="en-AU" sz="3200" dirty="0">
                <a:solidFill>
                  <a:schemeClr val="tx1"/>
                </a:solidFill>
              </a:rPr>
              <a:t>https://www.youtube.com/watch?v=23H8IdaS3tk</a:t>
            </a:r>
          </a:p>
          <a:p>
            <a:pPr marL="0" indent="0">
              <a:buNone/>
            </a:pPr>
            <a:endParaRPr lang="en-AU" sz="3200" dirty="0"/>
          </a:p>
        </p:txBody>
      </p:sp>
      <p:sp>
        <p:nvSpPr>
          <p:cNvPr id="5" name="TextBox 4" hidden="1"/>
          <p:cNvSpPr txBox="1"/>
          <p:nvPr/>
        </p:nvSpPr>
        <p:spPr>
          <a:xfrm>
            <a:off x="4404465" y="2556652"/>
            <a:ext cx="3641271" cy="2031325"/>
          </a:xfrm>
          <a:prstGeom prst="rect">
            <a:avLst/>
          </a:prstGeom>
          <a:noFill/>
        </p:spPr>
        <p:txBody>
          <a:bodyPr wrap="square" rtlCol="0">
            <a:spAutoFit/>
          </a:bodyPr>
          <a:lstStyle/>
          <a:p>
            <a:r>
              <a:rPr lang="en-US" dirty="0"/>
              <a:t>Screenshot of a video. What is actually being said is 'Ah, man... just hold the phone up in the air and let me hear the ocean.' What the YouTube auto-captioning feature captioned is 'uh red just hold the phone up in the end of the indians'.</a:t>
            </a:r>
          </a:p>
        </p:txBody>
      </p:sp>
      <p:pic>
        <p:nvPicPr>
          <p:cNvPr id="6" name="Picture 5" descr="Screenshot of a video. What is actually being said is 'Ah, man... just hold the phone up in the air and let me hear the ocean.' What the YouTube auto-captioning feature captioned is 'uh red just hold the phone up in the end of the india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61523"/>
            <a:ext cx="8572500" cy="4372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8534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Seven</a:t>
            </a:r>
            <a:endParaRPr lang="en-AU" dirty="0"/>
          </a:p>
        </p:txBody>
      </p:sp>
      <p:sp>
        <p:nvSpPr>
          <p:cNvPr id="3" name="Text Placeholder 2"/>
          <p:cNvSpPr>
            <a:spLocks noGrp="1"/>
          </p:cNvSpPr>
          <p:nvPr>
            <p:ph type="body" sz="quarter" idx="10"/>
          </p:nvPr>
        </p:nvSpPr>
        <p:spPr/>
        <p:txBody>
          <a:bodyPr/>
          <a:lstStyle/>
          <a:p>
            <a:r>
              <a:rPr lang="en-AU" dirty="0" smtClean="0"/>
              <a:t>Accessible audio descriptions</a:t>
            </a:r>
            <a:endParaRPr lang="en-AU" dirty="0"/>
          </a:p>
        </p:txBody>
      </p:sp>
    </p:spTree>
    <p:extLst>
      <p:ext uri="{BB962C8B-B14F-4D97-AF65-F5344CB8AC3E}">
        <p14:creationId xmlns:p14="http://schemas.microsoft.com/office/powerpoint/2010/main" val="7984643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a:t>
            </a:r>
            <a:r>
              <a:rPr lang="en-AU" dirty="0"/>
              <a:t>a</a:t>
            </a:r>
            <a:r>
              <a:rPr lang="en-AU" dirty="0" smtClean="0"/>
              <a:t>udio descriptions</a:t>
            </a:r>
            <a:endParaRPr lang="en-AU" dirty="0"/>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a:t>Adequately describes all important visual information</a:t>
            </a:r>
          </a:p>
          <a:p>
            <a:pPr lvl="2">
              <a:buFont typeface="Wingdings" pitchFamily="-107" charset="2"/>
              <a:buChar char="§"/>
              <a:defRPr/>
            </a:pPr>
            <a:r>
              <a:rPr lang="en-AU" sz="4000" dirty="0"/>
              <a:t>Does not impact on other speech or important sounds</a:t>
            </a:r>
          </a:p>
          <a:p>
            <a:pPr marL="1020762" lvl="3" indent="-571500">
              <a:buFont typeface="Proxima Nova Cn Rg" panose="02000506030000020004" charset="0"/>
              <a:buChar char="—"/>
              <a:defRPr/>
            </a:pPr>
            <a:r>
              <a:rPr lang="en-AU" sz="3600" dirty="0"/>
              <a:t>May need to create an alternative video which includes pauses to allow sufficient time for information to be delivered at the appropriate </a:t>
            </a:r>
            <a:r>
              <a:rPr lang="en-AU" sz="3600" dirty="0" smtClean="0"/>
              <a:t>point (extended audio description)</a:t>
            </a:r>
            <a:endParaRPr lang="en-AU" sz="3600" dirty="0"/>
          </a:p>
          <a:p>
            <a:endParaRPr lang="en-AU" dirty="0"/>
          </a:p>
        </p:txBody>
      </p:sp>
    </p:spTree>
    <p:extLst>
      <p:ext uri="{BB962C8B-B14F-4D97-AF65-F5344CB8AC3E}">
        <p14:creationId xmlns:p14="http://schemas.microsoft.com/office/powerpoint/2010/main" val="9073766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Accessible </a:t>
            </a:r>
            <a:r>
              <a:rPr lang="en-AU" dirty="0"/>
              <a:t>a</a:t>
            </a:r>
            <a:r>
              <a:rPr lang="en-AU" dirty="0" smtClean="0"/>
              <a:t>udio description</a:t>
            </a:r>
            <a:endParaRPr lang="en-AU" dirty="0"/>
          </a:p>
        </p:txBody>
      </p:sp>
      <p:sp>
        <p:nvSpPr>
          <p:cNvPr id="3" name="Subtitle 2"/>
          <p:cNvSpPr>
            <a:spLocks noGrp="1"/>
          </p:cNvSpPr>
          <p:nvPr>
            <p:ph type="subTitle" idx="1"/>
          </p:nvPr>
        </p:nvSpPr>
        <p:spPr/>
        <p:txBody>
          <a:bodyPr/>
          <a:lstStyle/>
          <a:p>
            <a:pPr lvl="2">
              <a:buFont typeface="Wingdings" pitchFamily="-107" charset="2"/>
              <a:buChar char="§"/>
              <a:defRPr/>
            </a:pPr>
            <a:r>
              <a:rPr lang="en-AU" sz="4000" dirty="0" smtClean="0"/>
              <a:t>Can </a:t>
            </a:r>
            <a:r>
              <a:rPr lang="en-AU" sz="4000" dirty="0"/>
              <a:t>be heard</a:t>
            </a:r>
          </a:p>
          <a:p>
            <a:pPr marL="1020762" lvl="3" indent="-571500">
              <a:buFont typeface="Proxima Nova Cn Rg" panose="02000506030000020004" charset="0"/>
              <a:buChar char="—"/>
              <a:defRPr/>
            </a:pPr>
            <a:r>
              <a:rPr lang="en-AU" sz="3600" dirty="0"/>
              <a:t>Is distinguishable from the audio content in the video itself</a:t>
            </a:r>
          </a:p>
          <a:p>
            <a:pPr lvl="2">
              <a:buFont typeface="Wingdings" pitchFamily="-107" charset="2"/>
              <a:buChar char="§"/>
              <a:defRPr/>
            </a:pPr>
            <a:r>
              <a:rPr lang="en-AU" sz="4000" dirty="0" smtClean="0"/>
              <a:t>Contains </a:t>
            </a:r>
            <a:r>
              <a:rPr lang="en-AU" sz="4000" dirty="0"/>
              <a:t>only information included in the video</a:t>
            </a:r>
          </a:p>
          <a:p>
            <a:endParaRPr lang="en-AU" dirty="0"/>
          </a:p>
        </p:txBody>
      </p:sp>
    </p:spTree>
    <p:extLst>
      <p:ext uri="{BB962C8B-B14F-4D97-AF65-F5344CB8AC3E}">
        <p14:creationId xmlns:p14="http://schemas.microsoft.com/office/powerpoint/2010/main" val="5536885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Example extended </a:t>
            </a:r>
            <a:r>
              <a:rPr lang="en-AU" dirty="0"/>
              <a:t>Audio Descriptions</a:t>
            </a:r>
            <a:br>
              <a:rPr lang="en-AU" dirty="0"/>
            </a:br>
            <a:endParaRPr lang="en-AU" sz="3200" dirty="0"/>
          </a:p>
        </p:txBody>
      </p:sp>
      <p:sp>
        <p:nvSpPr>
          <p:cNvPr id="3" name="Text Placeholder 2"/>
          <p:cNvSpPr>
            <a:spLocks noGrp="1"/>
          </p:cNvSpPr>
          <p:nvPr>
            <p:ph type="body" sz="quarter" idx="10"/>
          </p:nvPr>
        </p:nvSpPr>
        <p:spPr/>
        <p:txBody>
          <a:bodyPr/>
          <a:lstStyle/>
          <a:p>
            <a:r>
              <a:rPr lang="en-AU" dirty="0" smtClean="0"/>
              <a:t>A11yoz.com/</a:t>
            </a:r>
            <a:r>
              <a:rPr lang="en-AU" dirty="0" err="1" smtClean="0"/>
              <a:t>ead</a:t>
            </a:r>
            <a:endParaRPr lang="en-AU" dirty="0"/>
          </a:p>
        </p:txBody>
      </p:sp>
    </p:spTree>
    <p:extLst>
      <p:ext uri="{BB962C8B-B14F-4D97-AF65-F5344CB8AC3E}">
        <p14:creationId xmlns:p14="http://schemas.microsoft.com/office/powerpoint/2010/main" val="2042773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Example automated captions</a:t>
            </a:r>
            <a:r>
              <a:rPr lang="en-AU" dirty="0"/>
              <a:t/>
            </a:r>
            <a:br>
              <a:rPr lang="en-AU" dirty="0"/>
            </a:br>
            <a:endParaRPr lang="en-AU" sz="3200" dirty="0"/>
          </a:p>
        </p:txBody>
      </p:sp>
      <p:sp>
        <p:nvSpPr>
          <p:cNvPr id="3" name="Text Placeholder 2"/>
          <p:cNvSpPr>
            <a:spLocks noGrp="1"/>
          </p:cNvSpPr>
          <p:nvPr>
            <p:ph type="body" sz="quarter" idx="10"/>
          </p:nvPr>
        </p:nvSpPr>
        <p:spPr/>
        <p:txBody>
          <a:bodyPr/>
          <a:lstStyle/>
          <a:p>
            <a:r>
              <a:rPr lang="en-AU" dirty="0" smtClean="0"/>
              <a:t>A11yoz.com/</a:t>
            </a:r>
            <a:r>
              <a:rPr lang="en-AU" dirty="0" err="1" smtClean="0"/>
              <a:t>captionfail</a:t>
            </a:r>
            <a:endParaRPr lang="en-AU" dirty="0"/>
          </a:p>
        </p:txBody>
      </p:sp>
    </p:spTree>
    <p:extLst>
      <p:ext uri="{BB962C8B-B14F-4D97-AF65-F5344CB8AC3E}">
        <p14:creationId xmlns:p14="http://schemas.microsoft.com/office/powerpoint/2010/main" val="2559941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ltLang="en-US" b="1" dirty="0">
                <a:ea typeface="ＭＳ Ｐゴシック" pitchFamily="32" charset="-128"/>
              </a:rPr>
              <a:t>Questions?</a:t>
            </a:r>
            <a:endParaRPr lang="en-US" b="1" dirty="0">
              <a:cs typeface="ＭＳ Ｐゴシック" charset="-128"/>
            </a:endParaRPr>
          </a:p>
        </p:txBody>
      </p:sp>
      <p:sp>
        <p:nvSpPr>
          <p:cNvPr id="10" name="Rectangle 3"/>
          <p:cNvSpPr txBox="1">
            <a:spLocks noChangeArrowheads="1"/>
          </p:cNvSpPr>
          <p:nvPr/>
        </p:nvSpPr>
        <p:spPr>
          <a:xfrm>
            <a:off x="2770188" y="3454400"/>
            <a:ext cx="6737350" cy="1384300"/>
          </a:xfrm>
          <a:prstGeom prst="rect">
            <a:avLst/>
          </a:prstGeom>
        </p:spPr>
        <p:txBody>
          <a:bodyPr anchor="b"/>
          <a:lstStyle/>
          <a:p>
            <a:pPr>
              <a:spcBef>
                <a:spcPct val="20000"/>
              </a:spcBef>
              <a:buClr>
                <a:schemeClr val="tx1"/>
              </a:buClr>
              <a:buSzPct val="75000"/>
              <a:buFont typeface="Wingdings" charset="2"/>
              <a:buNone/>
              <a:defRPr/>
            </a:pPr>
            <a:endParaRPr lang="en-AU" sz="3300" kern="0" dirty="0">
              <a:solidFill>
                <a:schemeClr val="bg1"/>
              </a:solidFill>
              <a:ea typeface="ＭＳ Ｐゴシック" charset="-128"/>
            </a:endParaRPr>
          </a:p>
        </p:txBody>
      </p:sp>
      <p:sp>
        <p:nvSpPr>
          <p:cNvPr id="32772" name="TextBox 13"/>
          <p:cNvSpPr txBox="1">
            <a:spLocks noChangeArrowheads="1"/>
          </p:cNvSpPr>
          <p:nvPr/>
        </p:nvSpPr>
        <p:spPr bwMode="auto">
          <a:xfrm>
            <a:off x="7391400" y="6597650"/>
            <a:ext cx="1657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2749728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Videos</a:t>
            </a:r>
            <a:endParaRPr lang="en-AU" dirty="0"/>
          </a:p>
        </p:txBody>
      </p:sp>
      <p:sp>
        <p:nvSpPr>
          <p:cNvPr id="3" name="Text Placeholder 2"/>
          <p:cNvSpPr>
            <a:spLocks noGrp="1"/>
          </p:cNvSpPr>
          <p:nvPr>
            <p:ph type="body" sz="quarter" idx="10"/>
          </p:nvPr>
        </p:nvSpPr>
        <p:spPr/>
        <p:txBody>
          <a:bodyPr/>
          <a:lstStyle/>
          <a:p>
            <a:r>
              <a:rPr lang="en-AU" dirty="0"/>
              <a:t>It’s more than </a:t>
            </a:r>
            <a:r>
              <a:rPr lang="en-AU" dirty="0" smtClean="0"/>
              <a:t>just writing a transcript</a:t>
            </a:r>
            <a:endParaRPr lang="en-AU" dirty="0"/>
          </a:p>
        </p:txBody>
      </p:sp>
    </p:spTree>
    <p:extLst>
      <p:ext uri="{BB962C8B-B14F-4D97-AF65-F5344CB8AC3E}">
        <p14:creationId xmlns:p14="http://schemas.microsoft.com/office/powerpoint/2010/main" val="3562186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smtClean="0"/>
              <a:t>OzWiki</a:t>
            </a:r>
            <a:r>
              <a:rPr lang="en-AU" dirty="0" smtClean="0"/>
              <a:t> Video factsheet</a:t>
            </a:r>
            <a:endParaRPr lang="en-AU" dirty="0"/>
          </a:p>
        </p:txBody>
      </p:sp>
      <p:sp>
        <p:nvSpPr>
          <p:cNvPr id="3" name="Text Placeholder 2"/>
          <p:cNvSpPr>
            <a:spLocks noGrp="1"/>
          </p:cNvSpPr>
          <p:nvPr>
            <p:ph type="body" sz="quarter" idx="10"/>
          </p:nvPr>
        </p:nvSpPr>
        <p:spPr/>
        <p:txBody>
          <a:bodyPr/>
          <a:lstStyle/>
          <a:p>
            <a:r>
              <a:rPr lang="en-AU" u="sng" dirty="0" smtClean="0"/>
              <a:t>A11yoz.com/fs-video</a:t>
            </a:r>
            <a:endParaRPr lang="en-AU" u="sng" dirty="0"/>
          </a:p>
        </p:txBody>
      </p:sp>
    </p:spTree>
    <p:extLst>
      <p:ext uri="{BB962C8B-B14F-4D97-AF65-F5344CB8AC3E}">
        <p14:creationId xmlns:p14="http://schemas.microsoft.com/office/powerpoint/2010/main" val="811494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About video</a:t>
            </a:r>
            <a:endParaRPr lang="en-AU" dirty="0"/>
          </a:p>
        </p:txBody>
      </p:sp>
      <p:sp>
        <p:nvSpPr>
          <p:cNvPr id="3" name="Subtitle 2"/>
          <p:cNvSpPr>
            <a:spLocks noGrp="1"/>
          </p:cNvSpPr>
          <p:nvPr>
            <p:ph type="subTitle" idx="1"/>
          </p:nvPr>
        </p:nvSpPr>
        <p:spPr/>
        <p:txBody>
          <a:bodyPr/>
          <a:lstStyle/>
          <a:p>
            <a:pPr lvl="2">
              <a:spcBef>
                <a:spcPts val="1000"/>
              </a:spcBef>
            </a:pPr>
            <a:r>
              <a:rPr lang="en-US" altLang="en-US" sz="4000" dirty="0" smtClean="0"/>
              <a:t>Video makes up </a:t>
            </a:r>
            <a:r>
              <a:rPr lang="en-US" altLang="en-US" sz="4000" dirty="0" err="1" smtClean="0"/>
              <a:t>approx</a:t>
            </a:r>
            <a:r>
              <a:rPr lang="en-US" altLang="en-US" sz="4000" dirty="0" smtClean="0"/>
              <a:t> </a:t>
            </a:r>
            <a:r>
              <a:rPr lang="en-US" altLang="en-US" sz="4000" dirty="0" smtClean="0"/>
              <a:t>65% of </a:t>
            </a:r>
            <a:r>
              <a:rPr lang="en-US" altLang="en-US" sz="4000" dirty="0" smtClean="0"/>
              <a:t>all search </a:t>
            </a:r>
            <a:r>
              <a:rPr lang="en-US" altLang="en-US" sz="4000" dirty="0" smtClean="0"/>
              <a:t>results</a:t>
            </a:r>
          </a:p>
          <a:p>
            <a:pPr lvl="2">
              <a:spcBef>
                <a:spcPts val="1000"/>
              </a:spcBef>
            </a:pPr>
            <a:r>
              <a:rPr lang="en-US" altLang="en-US" sz="4000" dirty="0" smtClean="0"/>
              <a:t>Completion of a video with captions doubles compared to without captions</a:t>
            </a:r>
          </a:p>
          <a:p>
            <a:pPr lvl="2">
              <a:spcBef>
                <a:spcPts val="1000"/>
              </a:spcBef>
            </a:pPr>
            <a:r>
              <a:rPr lang="en-US" altLang="en-US" sz="4000" dirty="0" smtClean="0"/>
              <a:t>Videos with transcripts earned 16% more revenue than videos without </a:t>
            </a:r>
            <a:r>
              <a:rPr lang="en-US" altLang="en-US" sz="4000" dirty="0" smtClean="0"/>
              <a:t>transcripts</a:t>
            </a:r>
          </a:p>
          <a:p>
            <a:pPr lvl="2">
              <a:spcBef>
                <a:spcPts val="1000"/>
              </a:spcBef>
            </a:pPr>
            <a:r>
              <a:rPr lang="en-US" altLang="en-US" sz="4000" dirty="0" smtClean="0"/>
              <a:t>80% of people that use captions are </a:t>
            </a:r>
            <a:r>
              <a:rPr lang="en-US" altLang="en-US" sz="4000" b="1" dirty="0" smtClean="0"/>
              <a:t>not</a:t>
            </a:r>
            <a:r>
              <a:rPr lang="en-US" altLang="en-US" sz="4000" dirty="0" smtClean="0"/>
              <a:t> Deaf or Hard Of Hearing</a:t>
            </a:r>
            <a:endParaRPr lang="en-US" altLang="en-US" sz="4000" dirty="0"/>
          </a:p>
          <a:p>
            <a:endParaRPr lang="en-AU" dirty="0"/>
          </a:p>
        </p:txBody>
      </p:sp>
    </p:spTree>
    <p:extLst>
      <p:ext uri="{BB962C8B-B14F-4D97-AF65-F5344CB8AC3E}">
        <p14:creationId xmlns:p14="http://schemas.microsoft.com/office/powerpoint/2010/main" val="641716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3371</TotalTime>
  <Words>1834</Words>
  <Application>Microsoft Office PowerPoint</Application>
  <PresentationFormat>Widescreen</PresentationFormat>
  <Paragraphs>255</Paragraphs>
  <Slides>67</Slides>
  <Notes>8</Notes>
  <HiddenSlides>0</HiddenSlides>
  <MMClips>0</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67</vt:i4>
      </vt:variant>
    </vt:vector>
  </HeadingPairs>
  <TitlesOfParts>
    <vt:vector size="99" baseType="lpstr">
      <vt:lpstr>ＭＳ Ｐゴシック</vt:lpstr>
      <vt:lpstr>Arial</vt:lpstr>
      <vt:lpstr>Arial Black</vt:lpstr>
      <vt:lpstr>Calibri</vt:lpstr>
      <vt:lpstr>Calibri Light</vt:lpstr>
      <vt:lpstr>Proxima Nova Cn Lt</vt:lpstr>
      <vt:lpstr>Proxima Nova Cn Rg</vt:lpstr>
      <vt:lpstr>Proxima Nova Light</vt:lpstr>
      <vt:lpstr>Proxima Nova Rg</vt:lpstr>
      <vt:lpstr>Proxima Nova Semibold</vt:lpstr>
      <vt:lpstr>Wingdings</vt:lpstr>
      <vt:lpstr>Office Theme</vt:lpstr>
      <vt:lpstr>Custom Design</vt:lpstr>
      <vt:lpstr>7_Custom Design</vt:lpstr>
      <vt:lpstr>2_Custom Design</vt:lpstr>
      <vt:lpstr>4_Custom Design</vt:lpstr>
      <vt:lpstr>6_Custom Design</vt:lpstr>
      <vt:lpstr>3_Custom Design</vt:lpstr>
      <vt:lpstr>12_Custom Design</vt:lpstr>
      <vt:lpstr>5_Custom Design</vt:lpstr>
      <vt:lpstr>1_Custom Design</vt:lpstr>
      <vt:lpstr>8_Custom Design</vt:lpstr>
      <vt:lpstr>9_Custom Design</vt:lpstr>
      <vt:lpstr>10_Custom Design</vt:lpstr>
      <vt:lpstr>11_Custom Design</vt:lpstr>
      <vt:lpstr>13_Custom Design</vt:lpstr>
      <vt:lpstr>14_Custom Design</vt:lpstr>
      <vt:lpstr>15_Custom Design</vt:lpstr>
      <vt:lpstr>16_Custom Design</vt:lpstr>
      <vt:lpstr>17_Custom Design</vt:lpstr>
      <vt:lpstr>18_Custom Design</vt:lpstr>
      <vt:lpstr>19_Custom Design</vt:lpstr>
      <vt:lpstr>Video and accessibility</vt:lpstr>
      <vt:lpstr>PowerPoint Presentation</vt:lpstr>
      <vt:lpstr>PowerPoint Presentation</vt:lpstr>
      <vt:lpstr>It’s not just  about vision impairments</vt:lpstr>
      <vt:lpstr>Our Services</vt:lpstr>
      <vt:lpstr>Our Products</vt:lpstr>
      <vt:lpstr>Videos</vt:lpstr>
      <vt:lpstr>OzWiki Video factsheet</vt:lpstr>
      <vt:lpstr>About video</vt:lpstr>
      <vt:lpstr>Common accessibility issues for video</vt:lpstr>
      <vt:lpstr>Impact on the end user</vt:lpstr>
      <vt:lpstr>Impacts: Keyboard trap</vt:lpstr>
      <vt:lpstr>Impacts: Keyboard inaccessibility</vt:lpstr>
      <vt:lpstr>Impact: Auto-play</vt:lpstr>
      <vt:lpstr>PowerPoint Presentation</vt:lpstr>
      <vt:lpstr>Impact: Volume control</vt:lpstr>
      <vt:lpstr>Impact: Flashing or flickering content</vt:lpstr>
      <vt:lpstr>Pokemon Shock</vt:lpstr>
      <vt:lpstr>Pokemon Shock</vt:lpstr>
      <vt:lpstr>No flashing</vt:lpstr>
      <vt:lpstr>Impacts: Transcripts</vt:lpstr>
      <vt:lpstr>Impact: Captions</vt:lpstr>
      <vt:lpstr>Impact: Audio descriptions </vt:lpstr>
      <vt:lpstr>PowerPoint Presentation</vt:lpstr>
      <vt:lpstr>Accessible video</vt:lpstr>
      <vt:lpstr>Step One</vt:lpstr>
      <vt:lpstr>Accessible media player</vt:lpstr>
      <vt:lpstr>Keyboard trap</vt:lpstr>
      <vt:lpstr>Keyboard trap</vt:lpstr>
      <vt:lpstr>Keyboard focus missing</vt:lpstr>
      <vt:lpstr>So we built…</vt:lpstr>
      <vt:lpstr>OzPlayer features</vt:lpstr>
      <vt:lpstr>OzPlayer features</vt:lpstr>
      <vt:lpstr>OzPlayer features</vt:lpstr>
      <vt:lpstr>OzPlayer features</vt:lpstr>
      <vt:lpstr>YouTube is accessible right?</vt:lpstr>
      <vt:lpstr>YouTube</vt:lpstr>
      <vt:lpstr>Major YouTube accessibility issues</vt:lpstr>
      <vt:lpstr>PowerPoint Presentation</vt:lpstr>
      <vt:lpstr>Not fully keyboard accessible</vt:lpstr>
      <vt:lpstr>PowerPoint Presentation</vt:lpstr>
      <vt:lpstr>Upload button </vt:lpstr>
      <vt:lpstr>Zooming breaks the site</vt:lpstr>
      <vt:lpstr>Zooming breaks the site</vt:lpstr>
      <vt:lpstr>VoiceOver</vt:lpstr>
      <vt:lpstr>Swipe trap in VoiceOver</vt:lpstr>
      <vt:lpstr>Step Two</vt:lpstr>
      <vt:lpstr>Auto-play</vt:lpstr>
      <vt:lpstr>Step Three</vt:lpstr>
      <vt:lpstr>No flashing</vt:lpstr>
      <vt:lpstr>Flickering</vt:lpstr>
      <vt:lpstr>Step Four</vt:lpstr>
      <vt:lpstr>Accessible content</vt:lpstr>
      <vt:lpstr>Low colour contrast</vt:lpstr>
      <vt:lpstr>Step Five</vt:lpstr>
      <vt:lpstr>Accessible transcript</vt:lpstr>
      <vt:lpstr>Accessible transcript</vt:lpstr>
      <vt:lpstr>Step Six</vt:lpstr>
      <vt:lpstr>Accessible captions</vt:lpstr>
      <vt:lpstr>Accessible captions</vt:lpstr>
      <vt:lpstr>YouTube captioning</vt:lpstr>
      <vt:lpstr>Step Seven</vt:lpstr>
      <vt:lpstr>Accessible audio descriptions</vt:lpstr>
      <vt:lpstr>Accessible audio description</vt:lpstr>
      <vt:lpstr>Example extended Audio Descriptions </vt:lpstr>
      <vt:lpstr>Example automated captions </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dc:creator>
  <cp:lastModifiedBy>Gian Wild</cp:lastModifiedBy>
  <cp:revision>255</cp:revision>
  <cp:lastPrinted>2015-09-14T09:34:33Z</cp:lastPrinted>
  <dcterms:created xsi:type="dcterms:W3CDTF">2014-09-22T10:34:10Z</dcterms:created>
  <dcterms:modified xsi:type="dcterms:W3CDTF">2015-11-18T08:15:00Z</dcterms:modified>
</cp:coreProperties>
</file>