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2" r:id="rId1"/>
    <p:sldMasterId id="2147483660" r:id="rId2"/>
    <p:sldMasterId id="2147483702" r:id="rId3"/>
    <p:sldMasterId id="2147483688" r:id="rId4"/>
    <p:sldMasterId id="2147483693" r:id="rId5"/>
    <p:sldMasterId id="2147483699" r:id="rId6"/>
    <p:sldMasterId id="2147483691" r:id="rId7"/>
    <p:sldMasterId id="2147483696" r:id="rId8"/>
    <p:sldMasterId id="2147483675" r:id="rId9"/>
  </p:sldMasterIdLst>
  <p:notesMasterIdLst>
    <p:notesMasterId r:id="rId43"/>
  </p:notesMasterIdLst>
  <p:handoutMasterIdLst>
    <p:handoutMasterId r:id="rId44"/>
  </p:handoutMasterIdLst>
  <p:sldIdLst>
    <p:sldId id="440" r:id="rId10"/>
    <p:sldId id="265" r:id="rId11"/>
    <p:sldId id="266" r:id="rId12"/>
    <p:sldId id="267" r:id="rId13"/>
    <p:sldId id="479" r:id="rId14"/>
    <p:sldId id="482" r:id="rId15"/>
    <p:sldId id="480" r:id="rId16"/>
    <p:sldId id="486" r:id="rId17"/>
    <p:sldId id="526" r:id="rId18"/>
    <p:sldId id="527" r:id="rId19"/>
    <p:sldId id="528" r:id="rId20"/>
    <p:sldId id="507" r:id="rId21"/>
    <p:sldId id="509" r:id="rId22"/>
    <p:sldId id="510" r:id="rId23"/>
    <p:sldId id="512" r:id="rId24"/>
    <p:sldId id="511" r:id="rId25"/>
    <p:sldId id="505" r:id="rId26"/>
    <p:sldId id="488" r:id="rId27"/>
    <p:sldId id="501" r:id="rId28"/>
    <p:sldId id="502" r:id="rId29"/>
    <p:sldId id="503" r:id="rId30"/>
    <p:sldId id="504" r:id="rId31"/>
    <p:sldId id="523" r:id="rId32"/>
    <p:sldId id="515" r:id="rId33"/>
    <p:sldId id="516" r:id="rId34"/>
    <p:sldId id="524" r:id="rId35"/>
    <p:sldId id="517" r:id="rId36"/>
    <p:sldId id="518" r:id="rId37"/>
    <p:sldId id="519" r:id="rId38"/>
    <p:sldId id="525" r:id="rId39"/>
    <p:sldId id="521" r:id="rId40"/>
    <p:sldId id="520" r:id="rId41"/>
    <p:sldId id="481" r:id="rId42"/>
  </p:sldIdLst>
  <p:sldSz cx="12192000" cy="6858000"/>
  <p:notesSz cx="7099300" cy="10234613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ＭＳ Ｐゴシック" panose="020B0600070205080204" pitchFamily="34" charset="-128"/>
      <p:regular r:id="rId49"/>
    </p:embeddedFont>
    <p:embeddedFont>
      <p:font typeface="Proxima Nova Cn Lt" panose="0200050603000002000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Proxima Nova Cn Rg" panose="02000506030000020004" charset="0"/>
      <p:regular r:id="rId56"/>
      <p:italic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5225"/>
    <a:srgbClr val="FBE5DF"/>
    <a:srgbClr val="DB5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15" autoAdjust="0"/>
    <p:restoredTop sz="74147" autoAdjust="0"/>
  </p:normalViewPr>
  <p:slideViewPr>
    <p:cSldViewPr snapToGrid="0">
      <p:cViewPr varScale="1">
        <p:scale>
          <a:sx n="51" d="100"/>
          <a:sy n="51" d="100"/>
        </p:scale>
        <p:origin x="99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6422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2.fntdata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475" cy="512468"/>
          </a:xfrm>
          <a:prstGeom prst="rect">
            <a:avLst/>
          </a:prstGeom>
        </p:spPr>
        <p:txBody>
          <a:bodyPr vert="horz" lIns="94835" tIns="47417" rIns="94835" bIns="47417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66" y="0"/>
            <a:ext cx="3076475" cy="512468"/>
          </a:xfrm>
          <a:prstGeom prst="rect">
            <a:avLst/>
          </a:prstGeom>
        </p:spPr>
        <p:txBody>
          <a:bodyPr vert="horz" lIns="94835" tIns="47417" rIns="94835" bIns="47417" rtlCol="0"/>
          <a:lstStyle>
            <a:lvl1pPr algn="r">
              <a:defRPr sz="1200"/>
            </a:lvl1pPr>
          </a:lstStyle>
          <a:p>
            <a:fld id="{9D253841-7489-408E-8CFC-ADF5BD5897D4}" type="datetimeFigureOut">
              <a:rPr lang="en-AU" smtClean="0"/>
              <a:t>25/11/2014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2146"/>
            <a:ext cx="3076475" cy="512468"/>
          </a:xfrm>
          <a:prstGeom prst="rect">
            <a:avLst/>
          </a:prstGeom>
        </p:spPr>
        <p:txBody>
          <a:bodyPr vert="horz" lIns="94835" tIns="47417" rIns="94835" bIns="47417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66" y="9722146"/>
            <a:ext cx="3076475" cy="512468"/>
          </a:xfrm>
          <a:prstGeom prst="rect">
            <a:avLst/>
          </a:prstGeom>
        </p:spPr>
        <p:txBody>
          <a:bodyPr vert="horz" lIns="94835" tIns="47417" rIns="94835" bIns="47417" rtlCol="0" anchor="b"/>
          <a:lstStyle>
            <a:lvl1pPr algn="r">
              <a:defRPr sz="1200"/>
            </a:lvl1pPr>
          </a:lstStyle>
          <a:p>
            <a:fld id="{E1884CAD-5A02-4106-9557-40A15B34F2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847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83863-394B-469A-9B52-7B33EF347CB8}" type="datetimeFigureOut">
              <a:rPr lang="en-AU" smtClean="0"/>
              <a:t>25/11/2014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F4054-2C70-4532-BEE5-52F4057F7DB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87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PWD: 38 million</a:t>
            </a:r>
          </a:p>
          <a:p>
            <a:r>
              <a:rPr lang="en-AU" dirty="0" smtClean="0"/>
              <a:t>Physical:</a:t>
            </a:r>
            <a:r>
              <a:rPr lang="en-AU" baseline="0" dirty="0" smtClean="0"/>
              <a:t> 20 million</a:t>
            </a:r>
          </a:p>
          <a:p>
            <a:r>
              <a:rPr lang="en-AU" baseline="0" dirty="0" smtClean="0"/>
              <a:t>Cognitive: 14 million</a:t>
            </a:r>
          </a:p>
          <a:p>
            <a:r>
              <a:rPr lang="en-AU" baseline="0" dirty="0" smtClean="0"/>
              <a:t>Hearing: 11 million</a:t>
            </a:r>
          </a:p>
          <a:p>
            <a:r>
              <a:rPr lang="en-AU" baseline="0" dirty="0" smtClean="0"/>
              <a:t>Vision: 7 million</a:t>
            </a:r>
          </a:p>
          <a:p>
            <a:endParaRPr lang="en-AU" baseline="0" dirty="0" smtClean="0"/>
          </a:p>
          <a:p>
            <a:r>
              <a:rPr lang="en-AU" baseline="0" dirty="0" smtClean="0"/>
              <a:t>http://factfinder2.census.gov/faces/tableservices/jsf/pages/productview.xhtml?pid=ACS_12_1YR_S1810&amp;prodType=table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4054-2C70-4532-BEE5-52F4057F7DB5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9731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PWD: 38 million</a:t>
            </a:r>
          </a:p>
          <a:p>
            <a:r>
              <a:rPr lang="en-AU" dirty="0" smtClean="0"/>
              <a:t>Physical:</a:t>
            </a:r>
            <a:r>
              <a:rPr lang="en-AU" baseline="0" dirty="0" smtClean="0"/>
              <a:t> 20 million</a:t>
            </a:r>
          </a:p>
          <a:p>
            <a:r>
              <a:rPr lang="en-AU" baseline="0" dirty="0" smtClean="0"/>
              <a:t>Cognitive: 14 million</a:t>
            </a:r>
          </a:p>
          <a:p>
            <a:r>
              <a:rPr lang="en-AU" baseline="0" dirty="0" smtClean="0"/>
              <a:t>Hearing: 11 million</a:t>
            </a:r>
          </a:p>
          <a:p>
            <a:r>
              <a:rPr lang="en-AU" baseline="0" dirty="0" smtClean="0"/>
              <a:t>Vision: 7 million</a:t>
            </a:r>
          </a:p>
          <a:p>
            <a:endParaRPr lang="en-AU" baseline="0" dirty="0" smtClean="0"/>
          </a:p>
          <a:p>
            <a:r>
              <a:rPr lang="en-AU" baseline="0" dirty="0" smtClean="0"/>
              <a:t>http://factfinder2.census.gov/faces/tableservices/jsf/pages/productview.xhtml?pid=ACS_12_1YR_S1810&amp;prodType=table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4054-2C70-4532-BEE5-52F4057F7DB5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5183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 smtClean="0"/>
              <a:t>Last week, the FCC voted to require captions on online videos starting in 2016. - See more at: http://fedscoop.com/social-media-accessibility/#sthash.7to54PiF.dpuf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4F4054-2C70-4532-BEE5-52F4057F7DB5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674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9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640655"/>
            <a:ext cx="9144000" cy="112889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ctr">
              <a:defRPr sz="6000"/>
            </a:lvl1pPr>
          </a:lstStyle>
          <a:p>
            <a:pPr>
              <a:spcBef>
                <a:spcPct val="50000"/>
              </a:spcBef>
            </a:pPr>
            <a:r>
              <a:rPr lang="en-US" sz="4400" dirty="0" smtClean="0">
                <a:solidFill>
                  <a:schemeClr val="bg1"/>
                </a:solidFill>
                <a:latin typeface="Proxima Nova Semibold"/>
                <a:cs typeface="Proxima Nova Semibold"/>
              </a:rPr>
              <a:t>Presentation Title Here</a:t>
            </a:r>
            <a:endParaRPr lang="en-US" sz="4400" dirty="0">
              <a:solidFill>
                <a:schemeClr val="bg1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112910" y="2640656"/>
            <a:ext cx="5945482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112910" y="3769545"/>
            <a:ext cx="5945482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952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3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038850" y="0"/>
            <a:ext cx="615315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192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0"/>
            <a:ext cx="6858000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245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3576" y="1122362"/>
            <a:ext cx="6134100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tx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43575" y="2228850"/>
            <a:ext cx="61341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092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863662" y="0"/>
            <a:ext cx="8328338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1733" y="1122362"/>
            <a:ext cx="7745943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131733" y="2228850"/>
            <a:ext cx="7745942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660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4054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37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3" y="1045507"/>
            <a:ext cx="7231634" cy="4757866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03750" y="1285875"/>
            <a:ext cx="6788150" cy="426243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9497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766733" y="820248"/>
            <a:ext cx="7425268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978400" y="999068"/>
            <a:ext cx="6899276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78400" y="2228850"/>
            <a:ext cx="6899275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6" y="210855"/>
            <a:ext cx="3694107" cy="6444756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38199" y="1013794"/>
            <a:ext cx="3047999" cy="4838878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4951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132" y="288110"/>
            <a:ext cx="2990352" cy="627266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7533021" y="820248"/>
            <a:ext cx="4658979" cy="107161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ccessibility_Oz_Orang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7795490" y="999068"/>
            <a:ext cx="4082185" cy="694266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795491" y="2228850"/>
            <a:ext cx="4082184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66800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94077" y="288110"/>
            <a:ext cx="2990352" cy="6272661"/>
          </a:xfrm>
          <a:prstGeom prst="rect">
            <a:avLst/>
          </a:prstGeom>
        </p:spPr>
      </p:pic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05745" y="1176867"/>
            <a:ext cx="2590800" cy="4512733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462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578100"/>
            <a:ext cx="10515600" cy="1765299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805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pic>
        <p:nvPicPr>
          <p:cNvPr id="3" name="Picture 2" descr="mobilesuck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89694"/>
            <a:ext cx="8017933" cy="705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198A9A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7934326" y="0"/>
            <a:ext cx="4257674" cy="6857999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305800" y="1122362"/>
            <a:ext cx="3571876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Proxima Nova Semibold"/>
                <a:ea typeface="+mj-ea"/>
                <a:cs typeface="+mj-cs"/>
              </a:defRPr>
            </a:lvl1pPr>
          </a:lstStyle>
          <a:p>
            <a:endParaRPr lang="en-AU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305799" y="2228850"/>
            <a:ext cx="3571876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721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238283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6171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370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" y="665163"/>
            <a:ext cx="4638675" cy="4802187"/>
          </a:xfrm>
          <a:prstGeom prst="rect">
            <a:avLst/>
          </a:prstGeom>
        </p:spPr>
        <p:txBody>
          <a:bodyPr anchor="ctr"/>
          <a:lstStyle>
            <a:lvl1pPr algn="ctr">
              <a:defRPr sz="5400">
                <a:solidFill>
                  <a:schemeClr val="bg1"/>
                </a:solidFill>
                <a:latin typeface="Proxima Nova Cn Rg" panose="02000506030000020004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85816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1363662"/>
            <a:ext cx="1146810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363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19075"/>
            <a:ext cx="11468100" cy="723900"/>
          </a:xfrm>
          <a:prstGeom prst="rect">
            <a:avLst/>
          </a:prstGeom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1363662"/>
            <a:ext cx="5543550" cy="414178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000" b="0">
                <a:solidFill>
                  <a:srgbClr val="E65225"/>
                </a:solidFill>
                <a:latin typeface="Proxima Nova Semibold"/>
              </a:defRPr>
            </a:lvl1pPr>
            <a:lvl2pPr marL="0" indent="0" algn="l">
              <a:buFont typeface="Wingdings" panose="05000000000000000000" pitchFamily="2" charset="2"/>
              <a:buNone/>
              <a:defRPr sz="4000">
                <a:latin typeface="Proxima Nova Cn Rg" panose="02000506030000020004" pitchFamily="50" charset="0"/>
              </a:defRPr>
            </a:lvl2pPr>
            <a:lvl3pPr marL="457200" indent="-457200" algn="l">
              <a:buFont typeface="Wingdings" panose="05000000000000000000" pitchFamily="2" charset="2"/>
              <a:buChar char="§"/>
              <a:defRPr sz="3200">
                <a:latin typeface="Proxima Nova Cn Rg" panose="02000506030000020004" pitchFamily="50" charset="0"/>
              </a:defRPr>
            </a:lvl3pPr>
            <a:lvl4pPr marL="447675" indent="0" algn="l">
              <a:buFont typeface="Wingdings" panose="05000000000000000000" pitchFamily="2" charset="2"/>
              <a:buNone/>
              <a:defRPr sz="2800">
                <a:latin typeface="Proxima Nova Cn Rg" panose="02000506030000020004" pitchFamily="50" charset="0"/>
              </a:defRPr>
            </a:lvl4pPr>
            <a:lvl5pPr marL="895350" indent="-457200" algn="l">
              <a:buFont typeface="Wingdings" panose="05000000000000000000" pitchFamily="2" charset="2"/>
              <a:buChar char="§"/>
              <a:defRPr sz="2800">
                <a:latin typeface="Proxima Nova Cn Rg" panose="02000506030000020004" pitchFamily="50" charset="0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9925" y="6356350"/>
            <a:ext cx="428625" cy="365125"/>
          </a:xfrm>
          <a:prstGeom prst="rect">
            <a:avLst/>
          </a:prstGeom>
        </p:spPr>
        <p:txBody>
          <a:bodyPr/>
          <a:lstStyle/>
          <a:p>
            <a:fld id="{8290AE13-9556-428D-B92C-DFFA4DFEF7B1}" type="slidenum">
              <a:rPr lang="en-AU" smtClean="0"/>
              <a:t>‹#›</a:t>
            </a:fld>
            <a:endParaRPr lang="en-AU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0" y="1363663"/>
            <a:ext cx="5562600" cy="4141787"/>
          </a:xfrm>
          <a:prstGeom prst="rect">
            <a:avLst/>
          </a:prstGeom>
        </p:spPr>
        <p:txBody>
          <a:bodyPr/>
          <a:lstStyle>
            <a:lvl1pPr>
              <a:defRPr lang="en-US" sz="4000" b="0" kern="1200" dirty="0" smtClean="0">
                <a:solidFill>
                  <a:srgbClr val="E65225"/>
                </a:solidFill>
                <a:latin typeface="Proxima Nova Semibold"/>
                <a:ea typeface="+mn-ea"/>
                <a:cs typeface="+mn-cs"/>
              </a:defRPr>
            </a:lvl1pPr>
            <a:lvl2pPr>
              <a:defRPr lang="en-US" sz="40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2pPr>
            <a:lvl3pPr>
              <a:defRPr lang="en-US" sz="32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4pPr>
            <a:lvl5pPr>
              <a:defRPr lang="en-AU" sz="2800" kern="1200" dirty="0" smtClean="0">
                <a:solidFill>
                  <a:schemeClr val="tx1"/>
                </a:solidFill>
                <a:latin typeface="Proxima Nova Cn Rg" panose="02000506030000020004" pitchFamily="50" charset="0"/>
                <a:ea typeface="+mn-ea"/>
                <a:cs typeface="+mn-cs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 smtClean="0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 smtClean="0"/>
              <a:t>Second level</a:t>
            </a:r>
          </a:p>
          <a:p>
            <a:pPr marL="457200" lvl="2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Third level</a:t>
            </a:r>
          </a:p>
          <a:p>
            <a:pPr marL="447675" lvl="3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</a:pPr>
            <a:r>
              <a:rPr lang="en-US" dirty="0" smtClean="0"/>
              <a:t>Fourth level</a:t>
            </a:r>
          </a:p>
          <a:p>
            <a:pPr marL="895350" lvl="4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lang="en-US" dirty="0" smtClean="0"/>
              <a:t>Fifth level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36749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246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2578100"/>
            <a:ext cx="10515600" cy="1765299"/>
          </a:xfrm>
          <a:prstGeom prst="rect">
            <a:avLst/>
          </a:prstGeom>
          <a:solidFill>
            <a:srgbClr val="DB582F"/>
          </a:solidFill>
          <a:ln w="34925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8948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05500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543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478126"/>
            <a:ext cx="5448301" cy="851911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1662546"/>
            <a:ext cx="5448300" cy="39286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497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174" y="1160463"/>
            <a:ext cx="5448301" cy="3973512"/>
          </a:xfrm>
          <a:prstGeom prst="rect">
            <a:avLst/>
          </a:prstGeom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22505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899" y="1122362"/>
            <a:ext cx="5448301" cy="2916237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2900" y="4191000"/>
            <a:ext cx="5448300" cy="14001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0593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941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419099" y="-155222"/>
            <a:ext cx="12611100" cy="7013221"/>
          </a:xfrm>
          <a:prstGeom prst="rect">
            <a:avLst/>
          </a:prstGeom>
          <a:solidFill>
            <a:srgbClr val="E65225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22362"/>
            <a:ext cx="5448301" cy="963613"/>
          </a:xfrm>
          <a:prstGeom prst="rect">
            <a:avLst/>
          </a:prstGeom>
          <a:ln w="28575">
            <a:noFill/>
          </a:ln>
        </p:spPr>
        <p:txBody>
          <a:bodyPr anchor="b"/>
          <a:lstStyle>
            <a:lvl1pPr algn="l">
              <a:defRPr sz="4400">
                <a:solidFill>
                  <a:schemeClr val="bg1"/>
                </a:solidFill>
                <a:latin typeface="Proxima Nova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429375" y="2228850"/>
            <a:ext cx="5448300" cy="33623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bg1"/>
                </a:solidFill>
                <a:latin typeface="Proxima Nova Cn Lt" panose="02000506030000020004" pitchFamily="50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6098875" y="-155221"/>
            <a:ext cx="6255050" cy="701322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8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5225">
              <a:alpha val="8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5807075"/>
            <a:ext cx="12192000" cy="1050925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7838" y="6030913"/>
            <a:ext cx="4846637" cy="525462"/>
          </a:xfrm>
          <a:prstGeom prst="rect">
            <a:avLst/>
          </a:prstGeom>
          <a:solidFill>
            <a:srgbClr val="292929"/>
          </a:solidFill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kern="1500" dirty="0">
                <a:solidFill>
                  <a:schemeClr val="bg1"/>
                </a:solidFill>
                <a:latin typeface="Proxima Nova Light"/>
                <a:ea typeface="ＭＳ Ｐゴシック" charset="0"/>
                <a:cs typeface="Proxima Nova Light"/>
              </a:rPr>
              <a:t>www.accessibilityoz.com.au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kern="1500" dirty="0">
                <a:solidFill>
                  <a:schemeClr val="bg1"/>
                </a:solidFill>
                <a:latin typeface="Proxima Nova Semibold"/>
                <a:ea typeface="ＭＳ Ｐゴシック" charset="0"/>
                <a:cs typeface="Proxima Nova Semibold"/>
              </a:rPr>
              <a:t>@</a:t>
            </a:r>
            <a:r>
              <a:rPr lang="en-US" kern="1500" dirty="0" err="1">
                <a:solidFill>
                  <a:schemeClr val="bg1"/>
                </a:solidFill>
                <a:latin typeface="Proxima Nova Semibold"/>
                <a:ea typeface="ＭＳ Ｐゴシック" charset="0"/>
                <a:cs typeface="Proxima Nova Semibold"/>
              </a:rPr>
              <a:t>accessibilityoz</a:t>
            </a:r>
            <a:endParaRPr lang="en-US" kern="1500" dirty="0">
              <a:solidFill>
                <a:schemeClr val="bg1"/>
              </a:solidFill>
              <a:latin typeface="Proxima Nova Semibold"/>
              <a:ea typeface="ＭＳ Ｐゴシック" charset="0"/>
              <a:cs typeface="Proxima Nova Semibold"/>
            </a:endParaRPr>
          </a:p>
        </p:txBody>
      </p:sp>
      <p:pic>
        <p:nvPicPr>
          <p:cNvPr id="10" name="Picture 7" descr="Accessibility_Oz_white.ps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1383" y="5828506"/>
            <a:ext cx="186213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3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193680272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222"/>
            <a:ext cx="12192000" cy="6096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8875" y="-155221"/>
            <a:ext cx="6093125" cy="6096000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 err="1" smtClean="0">
                <a:solidFill>
                  <a:srgbClr val="E65225"/>
                </a:solidFill>
                <a:latin typeface="Proxima Nova Light"/>
                <a:ea typeface="ＭＳ Ｐゴシック" charset="0"/>
                <a:cs typeface="Proxima Nova Light"/>
              </a:rPr>
              <a:t>gian@accessibilityoz.com.au</a:t>
            </a:r>
            <a:endParaRPr lang="en-US" sz="1800" dirty="0" smtClean="0">
              <a:solidFill>
                <a:srgbClr val="E65225"/>
              </a:solidFill>
              <a:latin typeface="Proxima Nova Light"/>
              <a:ea typeface="ＭＳ Ｐゴシック" charset="0"/>
              <a:cs typeface="Proxima Nova Light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E65225"/>
                </a:solidFill>
                <a:latin typeface="Proxima Nova Semibold"/>
                <a:ea typeface="ＭＳ Ｐゴシック" charset="0"/>
                <a:cs typeface="Proxima Nova Semibold"/>
              </a:rPr>
              <a:t>accessibilityoz.com.au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06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717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97903273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"/>
            <a:ext cx="10572750" cy="594077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" y="0"/>
            <a:ext cx="6096000" cy="5940778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8068" y="6182996"/>
            <a:ext cx="4846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 err="1" smtClean="0">
                <a:solidFill>
                  <a:srgbClr val="E65225"/>
                </a:solidFill>
                <a:latin typeface="Proxima Nova Light"/>
                <a:ea typeface="ＭＳ Ｐゴシック" charset="0"/>
                <a:cs typeface="Proxima Nova Light"/>
              </a:rPr>
              <a:t>gian@accessibilityoz.com.au</a:t>
            </a:r>
            <a:endParaRPr lang="en-US" sz="1800" dirty="0" smtClean="0">
              <a:solidFill>
                <a:srgbClr val="E65225"/>
              </a:solidFill>
              <a:latin typeface="Proxima Nova Light"/>
              <a:ea typeface="ＭＳ Ｐゴシック" charset="0"/>
              <a:cs typeface="Proxima Nova Light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800" dirty="0" smtClean="0">
                <a:solidFill>
                  <a:srgbClr val="E65225"/>
                </a:solidFill>
                <a:latin typeface="Proxima Nova Semibold"/>
                <a:ea typeface="ＭＳ Ｐゴシック" charset="0"/>
                <a:cs typeface="Proxima Nova Semibold"/>
              </a:rPr>
              <a:t>accessibilityoz.com.au</a:t>
            </a:r>
          </a:p>
        </p:txBody>
      </p:sp>
      <p:pic>
        <p:nvPicPr>
          <p:cNvPr id="10" name="Picture 9" descr="Accessibility_Oz_Oran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861" y="5837946"/>
            <a:ext cx="2394849" cy="119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202046" y="0"/>
            <a:ext cx="13523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8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2" b="10088"/>
          <a:stretch/>
        </p:blipFill>
        <p:spPr>
          <a:xfrm>
            <a:off x="0" y="0"/>
            <a:ext cx="12225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9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8" r:id="rId2"/>
    <p:sldLayoutId id="2147483707" r:id="rId3"/>
    <p:sldLayoutId id="2147483709" r:id="rId4"/>
    <p:sldLayoutId id="2147483718" r:id="rId5"/>
    <p:sldLayoutId id="2147483716" r:id="rId6"/>
    <p:sldLayoutId id="2147483715" r:id="rId7"/>
    <p:sldLayoutId id="2147483710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0" y="561875"/>
            <a:ext cx="4836822" cy="2600425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6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4" b="8512"/>
          <a:stretch/>
        </p:blipFill>
        <p:spPr>
          <a:xfrm>
            <a:off x="0" y="0"/>
            <a:ext cx="12192000" cy="695154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61875"/>
            <a:ext cx="4836822" cy="5076925"/>
          </a:xfrm>
          <a:prstGeom prst="rect">
            <a:avLst/>
          </a:prstGeom>
          <a:solidFill>
            <a:srgbClr val="198A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2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7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1"/>
            <a:ext cx="12192000" cy="1185334"/>
          </a:xfrm>
          <a:prstGeom prst="rect">
            <a:avLst/>
          </a:prstGeom>
          <a:solidFill>
            <a:srgbClr val="E652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ccessibility_Oz_Orange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257" y="5771446"/>
            <a:ext cx="2394849" cy="11979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41096" y="6202270"/>
            <a:ext cx="2085827" cy="40011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AU" sz="2000" cap="none" spc="0" dirty="0" smtClean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@</a:t>
            </a:r>
            <a:r>
              <a:rPr lang="en-AU" sz="2000" cap="none" spc="0" dirty="0" err="1" smtClean="0">
                <a:ln w="12700">
                  <a:noFill/>
                  <a:prstDash val="solid"/>
                </a:ln>
                <a:solidFill>
                  <a:srgbClr val="E65225"/>
                </a:solidFill>
                <a:latin typeface="Proxima Nova Semibold"/>
                <a:cs typeface="Proxima Nova Semibold"/>
              </a:rPr>
              <a:t>accessibilityoz</a:t>
            </a:r>
            <a:endParaRPr lang="en-AU" sz="2000" cap="none" spc="0" dirty="0">
              <a:ln w="12700">
                <a:noFill/>
                <a:prstDash val="solid"/>
              </a:ln>
              <a:solidFill>
                <a:srgbClr val="E65225"/>
              </a:solidFill>
              <a:latin typeface="Proxima Nova Semibold"/>
              <a:cs typeface="Proxima Nova Semibold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5975" y="5771446"/>
            <a:ext cx="11511700" cy="0"/>
          </a:xfrm>
          <a:prstGeom prst="line">
            <a:avLst/>
          </a:prstGeom>
          <a:ln w="9525" cmpd="sng">
            <a:solidFill>
              <a:srgbClr val="E65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lider_Swirt.psd"/>
          <p:cNvPicPr>
            <a:picLocks noChangeAspect="1"/>
          </p:cNvPicPr>
          <p:nvPr userDrawn="1"/>
        </p:nvPicPr>
        <p:blipFill>
          <a:blip r:embed="rId7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89" y="0"/>
            <a:ext cx="3599187" cy="3599187"/>
          </a:xfrm>
          <a:prstGeom prst="rect">
            <a:avLst/>
          </a:prstGeom>
        </p:spPr>
      </p:pic>
      <p:pic>
        <p:nvPicPr>
          <p:cNvPr id="12" name="Picture 11" descr="Twitter_Orang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5" y="6214765"/>
            <a:ext cx="375121" cy="37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6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7" r:id="rId2"/>
    <p:sldLayoutId id="2147483706" r:id="rId3"/>
    <p:sldLayoutId id="2147483711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lmedianews.com.au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5" Type="http://schemas.openxmlformats.org/officeDocument/2006/relationships/hyperlink" Target="http://www.vividsocial.com.au/services-pricing/research-division" TargetMode="External"/><Relationship Id="rId4" Type="http://schemas.openxmlformats.org/officeDocument/2006/relationships/hyperlink" Target="http://www.socialmedianews.com.au/social-media-statistics-australia-october-2014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Social media and Accessibility </a:t>
            </a:r>
            <a:br>
              <a:rPr lang="en-AU" dirty="0" smtClean="0"/>
            </a:br>
            <a:r>
              <a:rPr lang="en-AU" sz="4000" dirty="0" smtClean="0"/>
              <a:t>http://a11yoz.com/smriskforum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477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smtClean="0"/>
              <a:t>John Sheridan - AGIMO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228850"/>
            <a:ext cx="11468100" cy="3276599"/>
          </a:xfrm>
        </p:spPr>
        <p:txBody>
          <a:bodyPr/>
          <a:lstStyle/>
          <a:p>
            <a:r>
              <a:rPr lang="en-AU" sz="3600" i="1" dirty="0" smtClean="0">
                <a:solidFill>
                  <a:schemeClr val="tx1"/>
                </a:solidFill>
              </a:rPr>
              <a:t>Indeed </a:t>
            </a:r>
            <a:r>
              <a:rPr lang="en-AU" sz="3600" i="1" dirty="0">
                <a:solidFill>
                  <a:schemeClr val="tx1"/>
                </a:solidFill>
              </a:rPr>
              <a:t>on the whole they cope with difficult situations in a very responsible way, and generate excellent results for the department. My concept here is why shouldn't we trust them therefore, to do the same online</a:t>
            </a:r>
            <a:r>
              <a:rPr lang="en-AU" sz="3600" i="1" dirty="0" smtClean="0">
                <a:solidFill>
                  <a:schemeClr val="tx1"/>
                </a:solidFill>
              </a:rPr>
              <a:t>?</a:t>
            </a:r>
          </a:p>
          <a:p>
            <a:endParaRPr lang="en-AU" sz="3600" i="1" dirty="0">
              <a:solidFill>
                <a:schemeClr val="tx1"/>
              </a:solidFill>
            </a:endParaRPr>
          </a:p>
          <a:p>
            <a:pPr algn="r"/>
            <a:r>
              <a:rPr lang="en-AU" sz="3600" dirty="0"/>
              <a:t>New Media: An Australian Government Perspective</a:t>
            </a:r>
          </a:p>
        </p:txBody>
      </p:sp>
    </p:spTree>
    <p:extLst>
      <p:ext uri="{BB962C8B-B14F-4D97-AF65-F5344CB8AC3E}">
        <p14:creationId xmlns:p14="http://schemas.microsoft.com/office/powerpoint/2010/main" val="339073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016" y="3661663"/>
            <a:ext cx="2495300" cy="2238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Australian Government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/>
              <a:t>123 Facebook pages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/>
              <a:t>195 Twitter accounts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/>
              <a:t>59 YouTube channels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/>
              <a:t>23 Flickr accounts</a:t>
            </a: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11" y="3661663"/>
            <a:ext cx="2238431" cy="2238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62" y="1363662"/>
            <a:ext cx="2111219" cy="2111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10" y="1289621"/>
            <a:ext cx="2238431" cy="22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9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Why isn’t social media accessible?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37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Testing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#</a:t>
            </a:r>
            <a:r>
              <a:rPr lang="en-AU" dirty="0" err="1" smtClean="0"/>
              <a:t>TestAllTheThings</a:t>
            </a:r>
            <a:endParaRPr lang="en-AU" dirty="0"/>
          </a:p>
        </p:txBody>
      </p:sp>
      <p:pic>
        <p:nvPicPr>
          <p:cNvPr id="6" name="Picture Placeholder 5" descr="Facebook mobile app. Title of the crikey.com.au news item is &lt;span class=&quot;quo&quot;&gt;'&lt;/span&gt;Why sacrifice yourself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" b="9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630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5" y="1791492"/>
            <a:ext cx="3305175" cy="33051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Accessibility problems with Facebook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363662"/>
            <a:ext cx="7599218" cy="414178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Timeline layout has logical reading order but cannot be navigated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No alternative text on photos and pictures by default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CAPTCHA during signup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Facebook changes frequently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1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4" y="1773865"/>
            <a:ext cx="3321377" cy="3321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Accessibility problems with YouTube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363662"/>
            <a:ext cx="7599218" cy="414178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All videos auto-play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Registration uses CAPTCHA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Lack of keyboard controls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Automatic captioning is inaccurate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Limited support for audio descriptions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5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Accessibility problems with Twitter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363662"/>
            <a:ext cx="7072745" cy="4141787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Registration completed via CAPTCHA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Text resizing is not possible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Many links (replying, </a:t>
            </a:r>
            <a:r>
              <a:rPr lang="en-AU" dirty="0" err="1" smtClean="0">
                <a:solidFill>
                  <a:schemeClr val="tx1"/>
                </a:solidFill>
              </a:rPr>
              <a:t>favouriting</a:t>
            </a:r>
            <a:r>
              <a:rPr lang="en-AU" dirty="0" smtClean="0">
                <a:solidFill>
                  <a:schemeClr val="tx1"/>
                </a:solidFill>
              </a:rPr>
              <a:t> and deleting a tweet) available only to the mouse user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5" y="1781967"/>
            <a:ext cx="3305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Five steps to making social media accessible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2357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Step One: Contact details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Make your contact information available on your social media account </a:t>
            </a:r>
            <a:r>
              <a:rPr lang="en-AU" dirty="0" smtClean="0">
                <a:solidFill>
                  <a:schemeClr val="tx1"/>
                </a:solidFill>
              </a:rPr>
              <a:t>page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List </a:t>
            </a:r>
            <a:r>
              <a:rPr lang="en-AU" dirty="0">
                <a:solidFill>
                  <a:schemeClr val="tx1"/>
                </a:solidFill>
              </a:rPr>
              <a:t>a primary phone number and email address where a user can reach your agency with questions, or provide a link to your agency website that lists the appropriate contact </a:t>
            </a:r>
            <a:r>
              <a:rPr lang="en-AU" dirty="0" smtClean="0">
                <a:solidFill>
                  <a:schemeClr val="tx1"/>
                </a:solidFill>
              </a:rPr>
              <a:t>information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0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Step Two: Repeat content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Make </a:t>
            </a:r>
            <a:r>
              <a:rPr lang="en-AU" dirty="0">
                <a:solidFill>
                  <a:schemeClr val="tx1"/>
                </a:solidFill>
              </a:rPr>
              <a:t>your social media content available through </a:t>
            </a:r>
            <a:r>
              <a:rPr lang="en-AU" dirty="0" smtClean="0">
                <a:solidFill>
                  <a:schemeClr val="tx1"/>
                </a:solidFill>
              </a:rPr>
              <a:t>your web site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Provide options for daily digests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Provide </a:t>
            </a:r>
            <a:r>
              <a:rPr lang="en-AU" dirty="0">
                <a:solidFill>
                  <a:schemeClr val="tx1"/>
                </a:solidFill>
              </a:rPr>
              <a:t>easy points of entry for more </a:t>
            </a:r>
            <a:r>
              <a:rPr lang="en-AU" dirty="0" smtClean="0">
                <a:solidFill>
                  <a:schemeClr val="tx1"/>
                </a:solidFill>
              </a:rPr>
              <a:t>information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Post your social media to multiple outlets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0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1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Step Three: Provide alternative apps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Provide contact details to social </a:t>
            </a:r>
            <a:r>
              <a:rPr lang="en-AU" dirty="0">
                <a:solidFill>
                  <a:schemeClr val="tx1"/>
                </a:solidFill>
              </a:rPr>
              <a:t>media </a:t>
            </a:r>
            <a:r>
              <a:rPr lang="en-AU" dirty="0" smtClean="0">
                <a:solidFill>
                  <a:schemeClr val="tx1"/>
                </a:solidFill>
              </a:rPr>
              <a:t>support / accessibility teams within your organisation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Provide links to the social media accessibility tips and support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Provide links to alternative apps and web sites that create an accessible interface for social media</a:t>
            </a: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Step Four: Clear and simple language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Use </a:t>
            </a:r>
            <a:r>
              <a:rPr lang="en-AU" dirty="0">
                <a:solidFill>
                  <a:schemeClr val="tx1"/>
                </a:solidFill>
              </a:rPr>
              <a:t>camel case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Avoid abbreviations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Limit </a:t>
            </a:r>
            <a:r>
              <a:rPr lang="en-AU" dirty="0" smtClean="0">
                <a:solidFill>
                  <a:schemeClr val="tx1"/>
                </a:solidFill>
              </a:rPr>
              <a:t>hashtags and add them only to the end</a:t>
            </a:r>
            <a:endParaRPr lang="en-AU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Avoid </a:t>
            </a:r>
            <a:r>
              <a:rPr lang="en-AU" dirty="0" err="1" smtClean="0">
                <a:solidFill>
                  <a:schemeClr val="tx1"/>
                </a:solidFill>
              </a:rPr>
              <a:t>mis</a:t>
            </a:r>
            <a:r>
              <a:rPr lang="en-AU" dirty="0" smtClean="0">
                <a:solidFill>
                  <a:schemeClr val="tx1"/>
                </a:solidFill>
              </a:rPr>
              <a:t>-spellings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Where linking to others’ content on YouTube, warn users of auto-play, lack of transcripts, captions or audio descriptions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9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Step Five: Test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Consider testing your social media with users with disabilities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Consider testing your social media against </a:t>
            </a:r>
            <a:r>
              <a:rPr lang="en-AU" dirty="0" smtClean="0">
                <a:solidFill>
                  <a:schemeClr val="tx1"/>
                </a:solidFill>
              </a:rPr>
              <a:t>WCAG2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AU" dirty="0" smtClean="0">
              <a:solidFill>
                <a:schemeClr val="tx1"/>
              </a:solidFill>
            </a:endParaRPr>
          </a:p>
          <a:p>
            <a:pPr algn="r"/>
            <a:r>
              <a:rPr lang="en-AU" i="1" dirty="0" smtClean="0">
                <a:solidFill>
                  <a:schemeClr val="tx1"/>
                </a:solidFill>
              </a:rPr>
              <a:t>Adap</a:t>
            </a:r>
            <a:r>
              <a:rPr lang="en-AU" i="1" dirty="0" smtClean="0">
                <a:solidFill>
                  <a:schemeClr val="tx1"/>
                </a:solidFill>
              </a:rPr>
              <a:t>ted from digital.gov</a:t>
            </a:r>
            <a:endParaRPr lang="en-AU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5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sz="6600" dirty="0" smtClean="0"/>
              <a:t>Facebook</a:t>
            </a:r>
            <a:endParaRPr lang="en-AU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Specific tips to make </a:t>
            </a:r>
            <a:r>
              <a:rPr lang="en-AU" dirty="0"/>
              <a:t>F</a:t>
            </a:r>
            <a:r>
              <a:rPr lang="en-AU" dirty="0" smtClean="0"/>
              <a:t>acebook accessible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0056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Facebook accessibility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153801"/>
            <a:ext cx="7829549" cy="2561506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Add captions </a:t>
            </a:r>
            <a:r>
              <a:rPr lang="en-AU" dirty="0">
                <a:solidFill>
                  <a:schemeClr val="tx1"/>
                </a:solidFill>
              </a:rPr>
              <a:t>to </a:t>
            </a:r>
            <a:r>
              <a:rPr lang="en-AU" dirty="0" smtClean="0">
                <a:solidFill>
                  <a:schemeClr val="tx1"/>
                </a:solidFill>
              </a:rPr>
              <a:t>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Link to transcripts for videos</a:t>
            </a:r>
            <a:endParaRPr lang="en-AU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Load videos to YouTube and add captions </a:t>
            </a:r>
            <a:r>
              <a:rPr lang="en-AU" dirty="0" smtClean="0">
                <a:solidFill>
                  <a:schemeClr val="tx1"/>
                </a:solidFill>
              </a:rPr>
              <a:t>there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5" y="1791492"/>
            <a:ext cx="3305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3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Facebook accessibility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114834"/>
            <a:ext cx="7829549" cy="2639439"/>
          </a:xfrm>
        </p:spPr>
        <p:txBody>
          <a:bodyPr/>
          <a:lstStyle/>
          <a:p>
            <a:r>
              <a:rPr lang="en-AU" dirty="0" smtClean="0">
                <a:solidFill>
                  <a:schemeClr val="tx1"/>
                </a:solidFill>
              </a:rPr>
              <a:t>Recommend alternative methods to the desktop interface:</a:t>
            </a:r>
            <a:endParaRPr lang="en-AU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err="1" smtClean="0">
                <a:solidFill>
                  <a:schemeClr val="tx1"/>
                </a:solidFill>
              </a:rPr>
              <a:t>Facely</a:t>
            </a:r>
            <a:r>
              <a:rPr lang="en-AU" dirty="0" smtClean="0">
                <a:solidFill>
                  <a:schemeClr val="tx1"/>
                </a:solidFill>
              </a:rPr>
              <a:t> HD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m.facebook.com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5" y="1791492"/>
            <a:ext cx="3305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sz="6600" dirty="0" smtClean="0"/>
              <a:t>YouTube</a:t>
            </a:r>
            <a:endParaRPr lang="en-AU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Specific tips to make YouTube accessible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567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YouTube accessibility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1000" y="2218311"/>
            <a:ext cx="7829549" cy="243248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Warn users of the auto-play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Make sure there is a transcript, captions and audio descriptions for all videos</a:t>
            </a:r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4" y="1773865"/>
            <a:ext cx="3321377" cy="33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YouTube accessibility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1000" y="1551709"/>
            <a:ext cx="7829549" cy="3879273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Recommend </a:t>
            </a:r>
            <a:r>
              <a:rPr lang="en-AU" dirty="0" smtClean="0">
                <a:solidFill>
                  <a:schemeClr val="tx1"/>
                </a:solidFill>
              </a:rPr>
              <a:t>alternative </a:t>
            </a:r>
            <a:r>
              <a:rPr lang="en-AU" dirty="0">
                <a:solidFill>
                  <a:schemeClr val="tx1"/>
                </a:solidFill>
              </a:rPr>
              <a:t>methods to the desktop interface: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Accessible Interface to YouTube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Accessible YouTube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The ICANT</a:t>
            </a:r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4" y="1773865"/>
            <a:ext cx="3321377" cy="33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YouTube accessibility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1000" y="1855135"/>
            <a:ext cx="7829549" cy="3158836"/>
          </a:xfrm>
        </p:spPr>
        <p:txBody>
          <a:bodyPr/>
          <a:lstStyle/>
          <a:p>
            <a:r>
              <a:rPr lang="en-AU" dirty="0" smtClean="0">
                <a:solidFill>
                  <a:schemeClr val="tx1"/>
                </a:solidFill>
              </a:rPr>
              <a:t>Host the videos on your web site in an accessible player:</a:t>
            </a:r>
            <a:endParaRPr lang="en-AU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err="1" smtClean="0">
                <a:solidFill>
                  <a:schemeClr val="tx1"/>
                </a:solidFill>
              </a:rPr>
              <a:t>OzPlayer</a:t>
            </a:r>
            <a:endParaRPr lang="en-AU" dirty="0" smtClean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PayPal Accessible HTML5 Video player</a:t>
            </a:r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4" y="1773865"/>
            <a:ext cx="3321377" cy="33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5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374" y="1189474"/>
            <a:ext cx="5448301" cy="963613"/>
          </a:xfrm>
        </p:spPr>
        <p:txBody>
          <a:bodyPr/>
          <a:lstStyle/>
          <a:p>
            <a:r>
              <a:rPr lang="en-AU" sz="6000" dirty="0" smtClean="0">
                <a:latin typeface="Proxima Nova Cn Lt" panose="02000506030000020004"/>
              </a:rPr>
              <a:t>Hidden in plain sight</a:t>
            </a:r>
            <a:endParaRPr lang="en-AU" sz="6000" dirty="0">
              <a:latin typeface="Proxima Nova Cn Lt" panose="02000506030000020004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429375" y="1518408"/>
            <a:ext cx="5600438" cy="4072768"/>
          </a:xfrm>
        </p:spPr>
        <p:txBody>
          <a:bodyPr/>
          <a:lstStyle/>
          <a:p>
            <a:r>
              <a:rPr lang="en-AU" sz="4400" dirty="0"/>
              <a:t>Speech-to-text program</a:t>
            </a:r>
            <a:endParaRPr lang="en-AU" sz="4400" dirty="0" smtClean="0"/>
          </a:p>
          <a:p>
            <a:r>
              <a:rPr lang="en-AU" sz="4400" dirty="0" smtClean="0"/>
              <a:t>Magnifier</a:t>
            </a:r>
          </a:p>
          <a:p>
            <a:r>
              <a:rPr lang="en-AU" sz="4400" dirty="0" smtClean="0"/>
              <a:t>Epilepsy</a:t>
            </a:r>
          </a:p>
          <a:p>
            <a:r>
              <a:rPr lang="en-AU" sz="4400" dirty="0" smtClean="0"/>
              <a:t>Migraines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375607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sz="6600" dirty="0" smtClean="0"/>
              <a:t>Twitter</a:t>
            </a:r>
            <a:endParaRPr lang="en-AU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Specific tips to make Twitter accessible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298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Twitter accessibility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1000" y="2118370"/>
            <a:ext cx="7829549" cy="2632364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smtClean="0">
                <a:solidFill>
                  <a:schemeClr val="tx1"/>
                </a:solidFill>
              </a:rPr>
              <a:t>Describe photos and video or provide a link to the description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tx1"/>
                </a:solidFill>
              </a:rPr>
              <a:t>Consider preceding tweets with [PIC], [AUDIO], [VIDEO]</a:t>
            </a:r>
          </a:p>
          <a:p>
            <a:endParaRPr lang="en-AU" dirty="0" smtClean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5" y="1781967"/>
            <a:ext cx="3305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1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Twitter accessibility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1000" y="1855135"/>
            <a:ext cx="7829549" cy="3158836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Recommend alternative methods to the desktop </a:t>
            </a:r>
            <a:r>
              <a:rPr lang="en-AU" dirty="0" smtClean="0">
                <a:solidFill>
                  <a:schemeClr val="tx1"/>
                </a:solidFill>
              </a:rPr>
              <a:t>interface: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err="1" smtClean="0">
                <a:solidFill>
                  <a:schemeClr val="tx1"/>
                </a:solidFill>
              </a:rPr>
              <a:t>EasyChirp</a:t>
            </a:r>
            <a:endParaRPr lang="en-AU" dirty="0" smtClean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AU" dirty="0" err="1" smtClean="0">
                <a:solidFill>
                  <a:schemeClr val="tx1"/>
                </a:solidFill>
              </a:rPr>
              <a:t>Twitterific</a:t>
            </a:r>
            <a:r>
              <a:rPr lang="en-AU" dirty="0" smtClean="0">
                <a:solidFill>
                  <a:schemeClr val="tx1"/>
                </a:solidFill>
              </a:rPr>
              <a:t> (mobile app)</a:t>
            </a:r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25" y="1781967"/>
            <a:ext cx="330517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Questions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 dirty="0" smtClean="0"/>
          </a:p>
          <a:p>
            <a:r>
              <a:rPr lang="en-AU" dirty="0" smtClean="0"/>
              <a:t>a11yoz.com/</a:t>
            </a:r>
            <a:br>
              <a:rPr lang="en-AU" dirty="0" smtClean="0"/>
            </a:br>
            <a:r>
              <a:rPr lang="en-AU" dirty="0" err="1" smtClean="0"/>
              <a:t>smriskforum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1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It’s not just </a:t>
            </a:r>
            <a:br>
              <a:rPr lang="en-AU" dirty="0" smtClean="0"/>
            </a:br>
            <a:r>
              <a:rPr lang="en-AU" dirty="0" smtClean="0"/>
              <a:t>about vision impairments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03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Our Services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Audits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Mobile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Building web sites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CMS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Accessible design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Video accessibility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User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OS / browser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Consultation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Accessible documents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945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Our Services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Audits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Mobile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Building web sites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CMS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Accessible design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Video accessibility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User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OS / browser testing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Consultation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Accessible documents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0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Our Products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err="1" smtClean="0"/>
              <a:t>OzPlayer</a:t>
            </a:r>
            <a:endParaRPr lang="en-AU" dirty="0" smtClean="0"/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OzART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smtClean="0"/>
              <a:t>OzWiki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AU" dirty="0" err="1" smtClean="0"/>
              <a:t>BrowseAloud</a:t>
            </a:r>
            <a:endParaRPr lang="en-AU" dirty="0"/>
          </a:p>
          <a:p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More information:</a:t>
            </a:r>
          </a:p>
          <a:p>
            <a:pPr marL="0" indent="0">
              <a:buNone/>
            </a:pPr>
            <a:r>
              <a:rPr lang="en-AU" u="sng" dirty="0" smtClean="0">
                <a:solidFill>
                  <a:schemeClr val="tx1"/>
                </a:solidFill>
              </a:rPr>
              <a:t>www.accessibilityoz.</a:t>
            </a:r>
            <a:br>
              <a:rPr lang="en-AU" u="sng" dirty="0" smtClean="0">
                <a:solidFill>
                  <a:schemeClr val="tx1"/>
                </a:solidFill>
              </a:rPr>
            </a:br>
            <a:r>
              <a:rPr lang="en-AU" u="sng" dirty="0" smtClean="0">
                <a:solidFill>
                  <a:schemeClr val="tx1"/>
                </a:solidFill>
              </a:rPr>
              <a:t>com.au</a:t>
            </a:r>
            <a:endParaRPr lang="en-AU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Social media usage in Australia – October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12" y="1363662"/>
            <a:ext cx="10963275" cy="436245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3181350" y="5926136"/>
            <a:ext cx="643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Statistics compiled by </a:t>
            </a:r>
            <a:r>
              <a:rPr lang="en-AU" dirty="0">
                <a:hlinkClick r:id="rId3"/>
              </a:rPr>
              <a:t>SocialMediaNews.com.au</a:t>
            </a:r>
            <a:r>
              <a:rPr lang="en-AU" dirty="0"/>
              <a:t> for </a:t>
            </a:r>
            <a:r>
              <a:rPr lang="en-AU" dirty="0">
                <a:hlinkClick r:id="rId4"/>
              </a:rPr>
              <a:t>October 2014</a:t>
            </a:r>
            <a:r>
              <a:rPr lang="en-AU" dirty="0"/>
              <a:t>.</a:t>
            </a:r>
            <a:br>
              <a:rPr lang="en-AU" dirty="0"/>
            </a:br>
            <a:r>
              <a:rPr lang="en-AU" i="1" dirty="0"/>
              <a:t>Stats courtesy: </a:t>
            </a:r>
            <a:r>
              <a:rPr lang="en-AU" i="1" dirty="0">
                <a:hlinkClick r:id="rId5"/>
              </a:rPr>
              <a:t>Vivid Social Research Division</a:t>
            </a:r>
            <a:r>
              <a:rPr lang="en-AU" i="1" dirty="0"/>
              <a:t>. </a:t>
            </a:r>
            <a:r>
              <a:rPr lang="en-AU" dirty="0"/>
              <a:t>Figures correct as of 31/10/14</a:t>
            </a:r>
          </a:p>
        </p:txBody>
      </p:sp>
    </p:spTree>
    <p:extLst>
      <p:ext uri="{BB962C8B-B14F-4D97-AF65-F5344CB8AC3E}">
        <p14:creationId xmlns:p14="http://schemas.microsoft.com/office/powerpoint/2010/main" val="179775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John Sheridan - AGIMO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905000"/>
            <a:ext cx="11468100" cy="3600449"/>
          </a:xfrm>
        </p:spPr>
        <p:txBody>
          <a:bodyPr/>
          <a:lstStyle/>
          <a:p>
            <a:r>
              <a:rPr lang="en-AU" sz="3600" i="1" dirty="0">
                <a:solidFill>
                  <a:schemeClr val="tx1"/>
                </a:solidFill>
              </a:rPr>
              <a:t>I think it's important to recognise that every day relatively junior government staff engage with the public on the telephone, across the counter, in the street, in a whole range of ways. They do that without creating enormous difficulties for the department. </a:t>
            </a:r>
          </a:p>
        </p:txBody>
      </p:sp>
    </p:spTree>
    <p:extLst>
      <p:ext uri="{BB962C8B-B14F-4D97-AF65-F5344CB8AC3E}">
        <p14:creationId xmlns:p14="http://schemas.microsoft.com/office/powerpoint/2010/main" val="25675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725</Words>
  <Application>Microsoft Office PowerPoint</Application>
  <PresentationFormat>Widescreen</PresentationFormat>
  <Paragraphs>146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Wingdings</vt:lpstr>
      <vt:lpstr>Calibri</vt:lpstr>
      <vt:lpstr>Arial</vt:lpstr>
      <vt:lpstr>ＭＳ Ｐゴシック</vt:lpstr>
      <vt:lpstr>Proxima Nova Cn Lt</vt:lpstr>
      <vt:lpstr>Calibri Light</vt:lpstr>
      <vt:lpstr>Proxima Nova Light</vt:lpstr>
      <vt:lpstr>Proxima Nova Cn Rg</vt:lpstr>
      <vt:lpstr>Proxima Nova Semibold</vt:lpstr>
      <vt:lpstr>Office Theme</vt:lpstr>
      <vt:lpstr>Custom Design</vt:lpstr>
      <vt:lpstr>7_Custom Design</vt:lpstr>
      <vt:lpstr>2_Custom Design</vt:lpstr>
      <vt:lpstr>4_Custom Design</vt:lpstr>
      <vt:lpstr>6_Custom Design</vt:lpstr>
      <vt:lpstr>3_Custom Design</vt:lpstr>
      <vt:lpstr>5_Custom Design</vt:lpstr>
      <vt:lpstr>1_Custom Design</vt:lpstr>
      <vt:lpstr>Social media and Accessibility  http://a11yoz.com/smriskforum</vt:lpstr>
      <vt:lpstr>PowerPoint Presentation</vt:lpstr>
      <vt:lpstr>Hidden in plain sight</vt:lpstr>
      <vt:lpstr>It’s not just  about vision impairments</vt:lpstr>
      <vt:lpstr>Our Services</vt:lpstr>
      <vt:lpstr>Our Services</vt:lpstr>
      <vt:lpstr>Our Products</vt:lpstr>
      <vt:lpstr>Social media usage in Australia – October</vt:lpstr>
      <vt:lpstr>John Sheridan - AGIMO</vt:lpstr>
      <vt:lpstr>John Sheridan - AGIMO</vt:lpstr>
      <vt:lpstr>Australian Government</vt:lpstr>
      <vt:lpstr>Why isn’t social media accessible?</vt:lpstr>
      <vt:lpstr>Testing</vt:lpstr>
      <vt:lpstr>Accessibility problems with Facebook</vt:lpstr>
      <vt:lpstr>Accessibility problems with YouTube</vt:lpstr>
      <vt:lpstr>Accessibility problems with Twitter</vt:lpstr>
      <vt:lpstr>Five steps to making social media accessible</vt:lpstr>
      <vt:lpstr>Step One: Contact details</vt:lpstr>
      <vt:lpstr>Step Two: Repeat content</vt:lpstr>
      <vt:lpstr>Step Three: Provide alternative apps</vt:lpstr>
      <vt:lpstr>Step Four: Clear and simple language</vt:lpstr>
      <vt:lpstr>Step Five: Test</vt:lpstr>
      <vt:lpstr>Facebook</vt:lpstr>
      <vt:lpstr>Facebook accessibility</vt:lpstr>
      <vt:lpstr>Facebook accessibility</vt:lpstr>
      <vt:lpstr>YouTube</vt:lpstr>
      <vt:lpstr>YouTube accessibility</vt:lpstr>
      <vt:lpstr>YouTube accessibility</vt:lpstr>
      <vt:lpstr>YouTube accessibility</vt:lpstr>
      <vt:lpstr>Twitter</vt:lpstr>
      <vt:lpstr>Twitter accessibility</vt:lpstr>
      <vt:lpstr>Twitter accessibility</vt:lpstr>
      <vt:lpstr>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</dc:creator>
  <cp:lastModifiedBy>Gian</cp:lastModifiedBy>
  <cp:revision>122</cp:revision>
  <cp:lastPrinted>2014-11-24T11:01:43Z</cp:lastPrinted>
  <dcterms:created xsi:type="dcterms:W3CDTF">2014-09-22T10:34:10Z</dcterms:created>
  <dcterms:modified xsi:type="dcterms:W3CDTF">2014-11-25T04:51:54Z</dcterms:modified>
</cp:coreProperties>
</file>